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142"/>
  </p:notesMasterIdLst>
  <p:sldIdLst>
    <p:sldId id="256" r:id="rId3"/>
    <p:sldId id="263" r:id="rId4"/>
    <p:sldId id="258" r:id="rId5"/>
    <p:sldId id="257" r:id="rId6"/>
    <p:sldId id="308" r:id="rId7"/>
    <p:sldId id="309" r:id="rId8"/>
    <p:sldId id="310" r:id="rId9"/>
    <p:sldId id="311" r:id="rId10"/>
    <p:sldId id="340" r:id="rId11"/>
    <p:sldId id="313" r:id="rId12"/>
    <p:sldId id="314" r:id="rId13"/>
    <p:sldId id="315" r:id="rId14"/>
    <p:sldId id="316" r:id="rId15"/>
    <p:sldId id="341" r:id="rId16"/>
    <p:sldId id="342" r:id="rId17"/>
    <p:sldId id="343" r:id="rId18"/>
    <p:sldId id="344" r:id="rId19"/>
    <p:sldId id="345" r:id="rId20"/>
    <p:sldId id="346" r:id="rId21"/>
    <p:sldId id="347" r:id="rId22"/>
    <p:sldId id="348" r:id="rId23"/>
    <p:sldId id="349" r:id="rId24"/>
    <p:sldId id="350" r:id="rId25"/>
    <p:sldId id="351" r:id="rId26"/>
    <p:sldId id="352" r:id="rId27"/>
    <p:sldId id="353" r:id="rId28"/>
    <p:sldId id="317" r:id="rId29"/>
    <p:sldId id="404" r:id="rId30"/>
    <p:sldId id="261" r:id="rId31"/>
    <p:sldId id="322" r:id="rId32"/>
    <p:sldId id="323" r:id="rId33"/>
    <p:sldId id="354" r:id="rId34"/>
    <p:sldId id="355" r:id="rId35"/>
    <p:sldId id="356" r:id="rId36"/>
    <p:sldId id="357" r:id="rId37"/>
    <p:sldId id="358" r:id="rId38"/>
    <p:sldId id="359" r:id="rId39"/>
    <p:sldId id="360" r:id="rId40"/>
    <p:sldId id="361" r:id="rId41"/>
    <p:sldId id="324" r:id="rId42"/>
    <p:sldId id="362" r:id="rId43"/>
    <p:sldId id="363" r:id="rId44"/>
    <p:sldId id="364" r:id="rId45"/>
    <p:sldId id="365" r:id="rId46"/>
    <p:sldId id="366" r:id="rId47"/>
    <p:sldId id="367" r:id="rId48"/>
    <p:sldId id="368" r:id="rId49"/>
    <p:sldId id="369" r:id="rId50"/>
    <p:sldId id="370" r:id="rId51"/>
    <p:sldId id="403" r:id="rId52"/>
    <p:sldId id="405" r:id="rId53"/>
    <p:sldId id="262" r:id="rId54"/>
    <p:sldId id="371" r:id="rId55"/>
    <p:sldId id="372" r:id="rId56"/>
    <p:sldId id="373" r:id="rId57"/>
    <p:sldId id="374" r:id="rId58"/>
    <p:sldId id="375" r:id="rId59"/>
    <p:sldId id="381" r:id="rId60"/>
    <p:sldId id="376" r:id="rId61"/>
    <p:sldId id="377" r:id="rId62"/>
    <p:sldId id="378" r:id="rId63"/>
    <p:sldId id="379" r:id="rId64"/>
    <p:sldId id="380" r:id="rId65"/>
    <p:sldId id="382" r:id="rId66"/>
    <p:sldId id="383" r:id="rId67"/>
    <p:sldId id="384" r:id="rId68"/>
    <p:sldId id="385" r:id="rId69"/>
    <p:sldId id="386" r:id="rId70"/>
    <p:sldId id="387" r:id="rId71"/>
    <p:sldId id="388" r:id="rId72"/>
    <p:sldId id="389" r:id="rId73"/>
    <p:sldId id="406" r:id="rId74"/>
    <p:sldId id="407" r:id="rId75"/>
    <p:sldId id="408" r:id="rId76"/>
    <p:sldId id="409" r:id="rId77"/>
    <p:sldId id="410" r:id="rId78"/>
    <p:sldId id="411" r:id="rId79"/>
    <p:sldId id="412" r:id="rId80"/>
    <p:sldId id="413" r:id="rId81"/>
    <p:sldId id="414" r:id="rId82"/>
    <p:sldId id="415" r:id="rId83"/>
    <p:sldId id="416" r:id="rId84"/>
    <p:sldId id="417" r:id="rId85"/>
    <p:sldId id="418" r:id="rId86"/>
    <p:sldId id="419" r:id="rId87"/>
    <p:sldId id="420" r:id="rId88"/>
    <p:sldId id="421" r:id="rId89"/>
    <p:sldId id="422" r:id="rId90"/>
    <p:sldId id="441" r:id="rId91"/>
    <p:sldId id="423" r:id="rId92"/>
    <p:sldId id="425" r:id="rId93"/>
    <p:sldId id="424" r:id="rId94"/>
    <p:sldId id="338" r:id="rId95"/>
    <p:sldId id="259" r:id="rId96"/>
    <p:sldId id="390" r:id="rId97"/>
    <p:sldId id="391" r:id="rId98"/>
    <p:sldId id="392" r:id="rId99"/>
    <p:sldId id="393" r:id="rId100"/>
    <p:sldId id="394" r:id="rId101"/>
    <p:sldId id="395" r:id="rId102"/>
    <p:sldId id="396" r:id="rId103"/>
    <p:sldId id="397" r:id="rId104"/>
    <p:sldId id="398" r:id="rId105"/>
    <p:sldId id="399" r:id="rId106"/>
    <p:sldId id="400" r:id="rId107"/>
    <p:sldId id="401" r:id="rId108"/>
    <p:sldId id="402" r:id="rId109"/>
    <p:sldId id="426" r:id="rId110"/>
    <p:sldId id="427" r:id="rId111"/>
    <p:sldId id="428" r:id="rId112"/>
    <p:sldId id="429" r:id="rId113"/>
    <p:sldId id="430" r:id="rId114"/>
    <p:sldId id="431" r:id="rId115"/>
    <p:sldId id="432" r:id="rId116"/>
    <p:sldId id="433" r:id="rId117"/>
    <p:sldId id="434" r:id="rId118"/>
    <p:sldId id="435" r:id="rId119"/>
    <p:sldId id="436" r:id="rId120"/>
    <p:sldId id="437" r:id="rId121"/>
    <p:sldId id="438" r:id="rId122"/>
    <p:sldId id="439" r:id="rId123"/>
    <p:sldId id="440" r:id="rId124"/>
    <p:sldId id="442" r:id="rId125"/>
    <p:sldId id="443" r:id="rId126"/>
    <p:sldId id="444" r:id="rId127"/>
    <p:sldId id="445" r:id="rId128"/>
    <p:sldId id="447" r:id="rId129"/>
    <p:sldId id="448" r:id="rId130"/>
    <p:sldId id="449" r:id="rId131"/>
    <p:sldId id="451" r:id="rId132"/>
    <p:sldId id="452" r:id="rId133"/>
    <p:sldId id="453" r:id="rId134"/>
    <p:sldId id="454" r:id="rId135"/>
    <p:sldId id="455" r:id="rId136"/>
    <p:sldId id="456" r:id="rId137"/>
    <p:sldId id="291" r:id="rId138"/>
    <p:sldId id="292" r:id="rId139"/>
    <p:sldId id="339" r:id="rId140"/>
    <p:sldId id="281" r:id="rId14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41B4AD"/>
    <a:srgbClr val="EB8FA6"/>
    <a:srgbClr val="A0E6E4"/>
    <a:srgbClr val="CEF0FB"/>
    <a:srgbClr val="2ABB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08" autoAdjust="0"/>
    <p:restoredTop sz="96314" autoAdjust="0"/>
  </p:normalViewPr>
  <p:slideViewPr>
    <p:cSldViewPr snapToGrid="0">
      <p:cViewPr varScale="1">
        <p:scale>
          <a:sx n="54" d="100"/>
          <a:sy n="54" d="100"/>
        </p:scale>
        <p:origin x="782" y="62"/>
      </p:cViewPr>
      <p:guideLst>
        <p:guide orient="horz" pos="2160"/>
        <p:guide pos="3840"/>
      </p:guideLst>
    </p:cSldViewPr>
  </p:slideViewPr>
  <p:notesTextViewPr>
    <p:cViewPr>
      <p:scale>
        <a:sx n="1" d="1"/>
        <a:sy n="1" d="1"/>
      </p:scale>
      <p:origin x="0" y="0"/>
    </p:cViewPr>
  </p:notesTextViewPr>
  <p:sorterViewPr>
    <p:cViewPr>
      <p:scale>
        <a:sx n="20" d="100"/>
        <a:sy n="2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38" Type="http://schemas.openxmlformats.org/officeDocument/2006/relationships/slide" Target="slides/slide136.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28" Type="http://schemas.openxmlformats.org/officeDocument/2006/relationships/slide" Target="slides/slide126.xml"/><Relationship Id="rId144"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openxmlformats.org/officeDocument/2006/relationships/slide" Target="slides/slide111.xml"/><Relationship Id="rId118" Type="http://schemas.openxmlformats.org/officeDocument/2006/relationships/slide" Target="slides/slide116.xml"/><Relationship Id="rId134" Type="http://schemas.openxmlformats.org/officeDocument/2006/relationships/slide" Target="slides/slide132.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slide" Target="slides/slide114.xml"/><Relationship Id="rId124" Type="http://schemas.openxmlformats.org/officeDocument/2006/relationships/slide" Target="slides/slide122.xml"/><Relationship Id="rId129" Type="http://schemas.openxmlformats.org/officeDocument/2006/relationships/slide" Target="slides/slide127.xml"/><Relationship Id="rId137" Type="http://schemas.openxmlformats.org/officeDocument/2006/relationships/slide" Target="slides/slide13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32" Type="http://schemas.openxmlformats.org/officeDocument/2006/relationships/slide" Target="slides/slide130.xml"/><Relationship Id="rId140" Type="http://schemas.openxmlformats.org/officeDocument/2006/relationships/slide" Target="slides/slide138.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slide" Target="slides/slide117.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30" Type="http://schemas.openxmlformats.org/officeDocument/2006/relationships/slide" Target="slides/slide128.xml"/><Relationship Id="rId135" Type="http://schemas.openxmlformats.org/officeDocument/2006/relationships/slide" Target="slides/slide133.xml"/><Relationship Id="rId14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2CC02B5-2335-48F4-A1C5-924044B107FD}" type="datetimeFigureOut">
              <a:rPr lang="zh-CN" altLang="en-US" smtClean="0"/>
              <a:t>2022/3/30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393EB3-A0E2-4BD6-9AC3-A91105A62F5F}" type="slidenum">
              <a:rPr lang="zh-CN" altLang="en-US" smtClean="0"/>
              <a:t>‹#›</a:t>
            </a:fld>
            <a:endParaRPr lang="zh-CN" altLang="en-US"/>
          </a:p>
        </p:txBody>
      </p:sp>
    </p:spTree>
    <p:extLst>
      <p:ext uri="{BB962C8B-B14F-4D97-AF65-F5344CB8AC3E}">
        <p14:creationId xmlns:p14="http://schemas.microsoft.com/office/powerpoint/2010/main" val="1284447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xiazai/"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C2F23B-97DB-4367-9EB0-FC1FB6D2E5E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0E4366F-8A27-414E-944C-B52AF5F403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B0829DE4-5180-4050-930A-9F4DF60EF026}"/>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2AAF82CD-BD32-47E8-96FC-F20F9252BC8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DAF7048-F239-464B-92D6-E55E7EFC6E23}"/>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3143052851"/>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842982-B09E-4891-BB2C-BA3E3BD4AB8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11F961A-FA3A-4CB7-89A3-DB8EB20A60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ED080A9-E0A8-4D96-8BE3-0D4F2BDE30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FC1E624-2197-4C03-8C66-DF08579F706D}"/>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6" name="页脚占位符 5">
            <a:extLst>
              <a:ext uri="{FF2B5EF4-FFF2-40B4-BE49-F238E27FC236}">
                <a16:creationId xmlns:a16="http://schemas.microsoft.com/office/drawing/2014/main" id="{5BC6AAD3-377E-4476-BB70-4AF49110289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8A1F6CF-E633-4971-8AC8-9EE01E5E9098}"/>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243786731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1C4BD2-4E7B-4E14-B35C-545483AF477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0A9F1B30-ACC9-4DE4-8554-E809F6850FF0}"/>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5B97CCB-AD43-4393-BCDD-D4DCFF7AD91A}"/>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8A050E4E-5B51-4FCD-AF76-40B2A171C0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A4896FD-3F23-4BFE-A2B8-8BDB3A4A127A}"/>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52369960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8BE5C78-63D6-478C-A12B-A2030AB6572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5D4F2BA-7011-4A99-BF5F-E6686CB0D799}"/>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73B44BC-B095-4CC6-A340-DFD42931669B}"/>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61DFCBB9-F623-4A1A-B5E7-D04591E2B5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36874C3-3D14-4F44-8FD6-FADC98154761}"/>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113350307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a:t>单击此处编辑母版标题样式</a:t>
            </a:r>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2022/3/30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28186647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pPr/>
              <a:t>2022/3/30</a:t>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pPr/>
              <a:t>‹#›</a:t>
            </a:fld>
            <a:endParaRPr lang="zh-CN" altLang="en-US">
              <a:solidFill>
                <a:prstClr val="black"/>
              </a:solidFill>
            </a:endParaRPr>
          </a:p>
        </p:txBody>
      </p:sp>
    </p:spTree>
    <p:extLst>
      <p:ext uri="{BB962C8B-B14F-4D97-AF65-F5344CB8AC3E}">
        <p14:creationId xmlns:p14="http://schemas.microsoft.com/office/powerpoint/2010/main" val="30139810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6191862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BE315B-4071-4C91-9CAF-76F86D3F23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D16EEB0-13FA-483D-B12E-A233F911B23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F8B2EBF-6F2E-4C06-8EF4-F3A1533360A2}"/>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D61E11B0-B29F-4291-8757-2482CBF9302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175CFC2-96B9-42C4-895D-68DF2F1E2909}"/>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283658591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D06D93-86B0-4078-92FD-FF6D25A288D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2AB9518-2098-4C11-825F-747EF0760FE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8BA1C92-0138-498A-B561-442F67BFAE5A}"/>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DC531E5B-0AAF-4FBE-A87C-455C367E841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1F7C5D6-6781-4DDE-BF9E-27DA6F9854BF}"/>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4143794683"/>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68673B-DC55-4548-ABA4-A218453ADC6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463EC2A-A11F-4B8C-86E2-5626C11B5E2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E0125A2-04D7-4263-BF18-708D6FC508C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2483FC42-9FD4-4DCA-9121-B4A3CE7723B1}"/>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6" name="页脚占位符 5">
            <a:extLst>
              <a:ext uri="{FF2B5EF4-FFF2-40B4-BE49-F238E27FC236}">
                <a16:creationId xmlns:a16="http://schemas.microsoft.com/office/drawing/2014/main" id="{7A689FDB-76ED-4C4B-ADD4-CCD0F8D834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AD02C9-4D8B-4800-AC2E-E542B290A214}"/>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11433824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CE787-00D8-4CD1-8931-D6B990ADAC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55C601-C210-4F0F-A9A7-75FAA05AA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1503260-24C5-4252-82FC-92148D28EEF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BF6A12-97DB-4CD4-95EA-0E287A3B59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9D9E69-32FB-4910-8552-8FE5378CEAE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0507BDD-DFD4-4FFA-97C0-2E3A28531347}"/>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8" name="页脚占位符 7">
            <a:extLst>
              <a:ext uri="{FF2B5EF4-FFF2-40B4-BE49-F238E27FC236}">
                <a16:creationId xmlns:a16="http://schemas.microsoft.com/office/drawing/2014/main" id="{12FAEBFA-7DAD-4F22-8FD6-DC12E743022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B71C85D-D606-4C69-9B84-AF05663BE6C4}"/>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13706228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BCE787-00D8-4CD1-8931-D6B990ADACE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A55C601-C210-4F0F-A9A7-75FAA05AA2B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1503260-24C5-4252-82FC-92148D28EEF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ECBF6A12-97DB-4CD4-95EA-0E287A3B59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C9D9E69-32FB-4910-8552-8FE5378CEAEC}"/>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0507BDD-DFD4-4FFA-97C0-2E3A28531347}"/>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8" name="页脚占位符 7">
            <a:extLst>
              <a:ext uri="{FF2B5EF4-FFF2-40B4-BE49-F238E27FC236}">
                <a16:creationId xmlns:a16="http://schemas.microsoft.com/office/drawing/2014/main" id="{12FAEBFA-7DAD-4F22-8FD6-DC12E7430228}"/>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DB71C85D-D606-4C69-9B84-AF05663BE6C4}"/>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
        <p:nvSpPr>
          <p:cNvPr id="11" name="TextBox 10"/>
          <p:cNvSpPr txBox="1"/>
          <p:nvPr userDrawn="1"/>
        </p:nvSpPr>
        <p:spPr>
          <a:xfrm>
            <a:off x="1498272" y="6419848"/>
            <a:ext cx="1224136"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prstClr val="black"/>
                </a:solidFill>
                <a:effectLst/>
                <a:uLnTx/>
                <a:uFillTx/>
                <a:hlinkClick r:id="rId2"/>
              </a:rPr>
              <a:t>PPT</a:t>
            </a:r>
            <a:r>
              <a:rPr kumimoji="0" lang="zh-CN" altLang="en-US" sz="100" b="0" i="0" u="none" strike="noStrike" kern="0" cap="none" spc="0" normalizeH="0" baseline="0" noProof="0" dirty="0">
                <a:ln>
                  <a:noFill/>
                </a:ln>
                <a:solidFill>
                  <a:prstClr val="black"/>
                </a:solidFill>
                <a:effectLst/>
                <a:uLnTx/>
                <a:uFillTx/>
                <a:hlinkClick r:id="rId2"/>
              </a:rPr>
              <a:t>下载</a:t>
            </a:r>
            <a:r>
              <a:rPr kumimoji="0" lang="zh-CN" altLang="en-US" sz="100" b="0" i="0" u="none" strike="noStrike" kern="0" cap="none" spc="0" normalizeH="0" baseline="0" noProof="0" dirty="0">
                <a:ln>
                  <a:noFill/>
                </a:ln>
                <a:solidFill>
                  <a:prstClr val="black"/>
                </a:solidFill>
                <a:effectLst/>
                <a:uLnTx/>
                <a:uFillTx/>
              </a:rPr>
              <a:t> </a:t>
            </a:r>
            <a:r>
              <a:rPr kumimoji="0" lang="en-US" altLang="zh-CN" sz="100" b="0" i="0" u="none" strike="noStrike" kern="0" cap="none" spc="0" normalizeH="0" baseline="0" noProof="0" dirty="0">
                <a:ln>
                  <a:noFill/>
                </a:ln>
                <a:solidFill>
                  <a:prstClr val="black"/>
                </a:solidFill>
                <a:effectLst/>
                <a:uLnTx/>
                <a:uFillTx/>
              </a:rPr>
              <a:t>http://www1pptcom/xiazai/</a:t>
            </a:r>
          </a:p>
        </p:txBody>
      </p:sp>
    </p:spTree>
    <p:extLst>
      <p:ext uri="{BB962C8B-B14F-4D97-AF65-F5344CB8AC3E}">
        <p14:creationId xmlns:p14="http://schemas.microsoft.com/office/powerpoint/2010/main" val="38640961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4145A-0A44-4FFC-A1A7-BCACD1A4DD04}"/>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199A61F-85F2-45C4-A070-0EE718C489EC}"/>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4" name="页脚占位符 3">
            <a:extLst>
              <a:ext uri="{FF2B5EF4-FFF2-40B4-BE49-F238E27FC236}">
                <a16:creationId xmlns:a16="http://schemas.microsoft.com/office/drawing/2014/main" id="{AF55643F-F5D4-467F-904B-3B5B0E8873B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E0CDD40A-737B-47B8-9864-B4432BA20830}"/>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869583288"/>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2F2C78F-1242-494E-B81B-1ABAD26203F5}"/>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3" name="页脚占位符 2">
            <a:extLst>
              <a:ext uri="{FF2B5EF4-FFF2-40B4-BE49-F238E27FC236}">
                <a16:creationId xmlns:a16="http://schemas.microsoft.com/office/drawing/2014/main" id="{610B8BD7-B81A-4FF0-86A3-ACC7635CB3A6}"/>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727859B-EE2B-4F5B-B0BA-5944EF0B6575}"/>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2107610830"/>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A9C8E0-706A-4214-8ECA-FF47447EFD2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D17B146C-54C3-4AAA-9BA5-86A724C840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FE218D08-7703-4945-9F3F-CE662DE7B3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9033C6-9308-421C-8016-674F8B81C65E}"/>
              </a:ext>
            </a:extLst>
          </p:cNvPr>
          <p:cNvSpPr>
            <a:spLocks noGrp="1"/>
          </p:cNvSpPr>
          <p:nvPr>
            <p:ph type="dt" sz="half" idx="10"/>
          </p:nvPr>
        </p:nvSpPr>
        <p:spPr/>
        <p:txBody>
          <a:bodyPr/>
          <a:lstStyle/>
          <a:p>
            <a:fld id="{6FA07C1F-80B2-49D7-9FBC-35B110410ACD}" type="datetimeFigureOut">
              <a:rPr lang="zh-CN" altLang="en-US" smtClean="0"/>
              <a:t>2022/3/30</a:t>
            </a:fld>
            <a:endParaRPr lang="zh-CN" altLang="en-US"/>
          </a:p>
        </p:txBody>
      </p:sp>
      <p:sp>
        <p:nvSpPr>
          <p:cNvPr id="6" name="页脚占位符 5">
            <a:extLst>
              <a:ext uri="{FF2B5EF4-FFF2-40B4-BE49-F238E27FC236}">
                <a16:creationId xmlns:a16="http://schemas.microsoft.com/office/drawing/2014/main" id="{0945630E-EE3F-4D6C-906B-C9244B0A392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AE90420-6F37-48AF-B60F-D37DB92F8981}"/>
              </a:ext>
            </a:extLst>
          </p:cNvPr>
          <p:cNvSpPr>
            <a:spLocks noGrp="1"/>
          </p:cNvSpPr>
          <p:nvPr>
            <p:ph type="sldNum" sz="quarter" idx="12"/>
          </p:nvPr>
        </p:nvSpPr>
        <p:spPr/>
        <p:txBody>
          <a:body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2245246787"/>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0A5F6D-EB3C-4329-BD0D-7B19031A70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AFA2CF4-10AE-4DC9-8B66-C9765C9D5EB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E03544A-6ABE-407C-BF4E-FEF3D1551C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A07C1F-80B2-49D7-9FBC-35B110410ACD}" type="datetimeFigureOut">
              <a:rPr lang="zh-CN" altLang="en-US" smtClean="0"/>
              <a:t>2022/3/30</a:t>
            </a:fld>
            <a:endParaRPr lang="zh-CN" altLang="en-US"/>
          </a:p>
        </p:txBody>
      </p:sp>
      <p:sp>
        <p:nvSpPr>
          <p:cNvPr id="5" name="页脚占位符 4">
            <a:extLst>
              <a:ext uri="{FF2B5EF4-FFF2-40B4-BE49-F238E27FC236}">
                <a16:creationId xmlns:a16="http://schemas.microsoft.com/office/drawing/2014/main" id="{E10698F7-D0C4-4E50-A423-92B3283A981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A882DDF-B631-4A61-BFF6-C31BC4CF7B5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620E9F-913F-499B-B966-0242CAFBAC69}" type="slidenum">
              <a:rPr lang="zh-CN" altLang="en-US" smtClean="0"/>
              <a:t>‹#›</a:t>
            </a:fld>
            <a:endParaRPr lang="zh-CN" altLang="en-US"/>
          </a:p>
        </p:txBody>
      </p:sp>
    </p:spTree>
    <p:extLst>
      <p:ext uri="{BB962C8B-B14F-4D97-AF65-F5344CB8AC3E}">
        <p14:creationId xmlns:p14="http://schemas.microsoft.com/office/powerpoint/2010/main" val="15524286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5" r:id="rId8"/>
    <p:sldLayoutId id="2147483656" r:id="rId9"/>
    <p:sldLayoutId id="2147483657" r:id="rId10"/>
    <p:sldLayoutId id="2147483658" r:id="rId11"/>
    <p:sldLayoutId id="2147483659" r:id="rId12"/>
  </p:sldLayoutIdLst>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54457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9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slide" Target="slide13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730068C-8862-4C9F-94B3-A43DC92350F5}"/>
              </a:ext>
            </a:extLst>
          </p:cNvPr>
          <p:cNvSpPr/>
          <p:nvPr/>
        </p:nvSpPr>
        <p:spPr>
          <a:xfrm>
            <a:off x="2493817" y="2730805"/>
            <a:ext cx="7232073" cy="1200329"/>
          </a:xfrm>
          <a:prstGeom prst="rect">
            <a:avLst/>
          </a:prstGeom>
          <a:solidFill>
            <a:srgbClr val="EB8FA6">
              <a:alpha val="30196"/>
            </a:srgbClr>
          </a:solidFill>
        </p:spPr>
        <p:txBody>
          <a:bodyPr wrap="square">
            <a:spAutoFit/>
          </a:bodyPr>
          <a:lstStyle/>
          <a:p>
            <a:pPr algn="ctr"/>
            <a:r>
              <a:rPr lang="zh-CN" altLang="en-US" sz="7200" b="1" dirty="0">
                <a:solidFill>
                  <a:schemeClr val="tx1">
                    <a:lumMod val="75000"/>
                    <a:lumOff val="25000"/>
                  </a:schemeClr>
                </a:solidFill>
                <a:cs typeface="+mn-ea"/>
                <a:sym typeface="+mn-lt"/>
              </a:rPr>
              <a:t> 翻转课堂</a:t>
            </a:r>
            <a:endParaRPr lang="en-US" altLang="zh-CN" sz="7200" b="1" dirty="0">
              <a:solidFill>
                <a:schemeClr val="tx1">
                  <a:lumMod val="75000"/>
                  <a:lumOff val="25000"/>
                </a:schemeClr>
              </a:solidFill>
              <a:cs typeface="+mn-ea"/>
              <a:sym typeface="+mn-lt"/>
            </a:endParaRPr>
          </a:p>
        </p:txBody>
      </p:sp>
      <p:sp>
        <p:nvSpPr>
          <p:cNvPr id="5" name="矩形 4">
            <a:extLst>
              <a:ext uri="{FF2B5EF4-FFF2-40B4-BE49-F238E27FC236}">
                <a16:creationId xmlns:a16="http://schemas.microsoft.com/office/drawing/2014/main" id="{52728BF8-BEFF-4014-901D-3C02BA08E3F7}"/>
              </a:ext>
            </a:extLst>
          </p:cNvPr>
          <p:cNvSpPr/>
          <p:nvPr/>
        </p:nvSpPr>
        <p:spPr>
          <a:xfrm>
            <a:off x="2975344" y="4213000"/>
            <a:ext cx="6241312" cy="276999"/>
          </a:xfrm>
          <a:prstGeom prst="rect">
            <a:avLst/>
          </a:prstGeom>
        </p:spPr>
        <p:txBody>
          <a:bodyPr wrap="square">
            <a:spAutoFit/>
          </a:bodyPr>
          <a:lstStyle/>
          <a:p>
            <a:pPr algn="ctr"/>
            <a:r>
              <a:rPr lang="en-US" altLang="zh-CN" sz="1200" dirty="0">
                <a:solidFill>
                  <a:schemeClr val="tx1">
                    <a:lumMod val="65000"/>
                    <a:lumOff val="35000"/>
                  </a:schemeClr>
                </a:solidFill>
                <a:cs typeface="+mn-ea"/>
                <a:sym typeface="+mn-lt"/>
              </a:rPr>
              <a:t>G16</a:t>
            </a:r>
            <a:r>
              <a:rPr lang="zh-CN" altLang="en-US" sz="1200" dirty="0">
                <a:solidFill>
                  <a:schemeClr val="tx1">
                    <a:lumMod val="65000"/>
                    <a:lumOff val="35000"/>
                  </a:schemeClr>
                </a:solidFill>
                <a:cs typeface="+mn-ea"/>
                <a:sym typeface="+mn-lt"/>
              </a:rPr>
              <a:t>吴联想 王义博 许淇凯 郑航舰 潘睿琪</a:t>
            </a:r>
            <a:endParaRPr lang="en-US" altLang="zh-CN" sz="1200" dirty="0">
              <a:solidFill>
                <a:schemeClr val="tx1">
                  <a:lumMod val="65000"/>
                  <a:lumOff val="35000"/>
                </a:schemeClr>
              </a:solidFill>
              <a:cs typeface="+mn-ea"/>
              <a:sym typeface="+mn-lt"/>
            </a:endParaRPr>
          </a:p>
        </p:txBody>
      </p:sp>
      <p:sp>
        <p:nvSpPr>
          <p:cNvPr id="7" name="clipboard-with-list_73902">
            <a:extLst>
              <a:ext uri="{FF2B5EF4-FFF2-40B4-BE49-F238E27FC236}">
                <a16:creationId xmlns:a16="http://schemas.microsoft.com/office/drawing/2014/main" id="{46D0E78A-2E92-467E-A3C2-F50604ABC8AB}"/>
              </a:ext>
            </a:extLst>
          </p:cNvPr>
          <p:cNvSpPr>
            <a:spLocks noChangeAspect="1"/>
          </p:cNvSpPr>
          <p:nvPr/>
        </p:nvSpPr>
        <p:spPr bwMode="auto">
          <a:xfrm>
            <a:off x="7446640" y="4715990"/>
            <a:ext cx="211127" cy="304842"/>
          </a:xfrm>
          <a:custGeom>
            <a:avLst/>
            <a:gdLst>
              <a:gd name="T0" fmla="*/ 600116 w 606244"/>
              <a:gd name="T1" fmla="*/ 600116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455839 w 606244"/>
              <a:gd name="T37" fmla="*/ 455839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455839 w 606244"/>
              <a:gd name="T69" fmla="*/ 455839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455839 w 606244"/>
              <a:gd name="T85" fmla="*/ 455839 w 606244"/>
              <a:gd name="T86" fmla="*/ 600116 w 606244"/>
              <a:gd name="T87" fmla="*/ 600116 w 606244"/>
              <a:gd name="T88" fmla="*/ 600116 w 606244"/>
              <a:gd name="T8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9" h="2789">
                <a:moveTo>
                  <a:pt x="548" y="349"/>
                </a:moveTo>
                <a:lnTo>
                  <a:pt x="548" y="245"/>
                </a:lnTo>
                <a:cubicBezTo>
                  <a:pt x="548" y="223"/>
                  <a:pt x="566" y="204"/>
                  <a:pt x="589" y="204"/>
                </a:cubicBezTo>
                <a:lnTo>
                  <a:pt x="655" y="204"/>
                </a:lnTo>
                <a:cubicBezTo>
                  <a:pt x="724" y="204"/>
                  <a:pt x="787" y="162"/>
                  <a:pt x="816" y="97"/>
                </a:cubicBezTo>
                <a:cubicBezTo>
                  <a:pt x="842" y="38"/>
                  <a:pt x="900" y="0"/>
                  <a:pt x="964" y="0"/>
                </a:cubicBezTo>
                <a:cubicBezTo>
                  <a:pt x="1029" y="0"/>
                  <a:pt x="1087" y="38"/>
                  <a:pt x="1113" y="97"/>
                </a:cubicBezTo>
                <a:cubicBezTo>
                  <a:pt x="1142" y="162"/>
                  <a:pt x="1205" y="204"/>
                  <a:pt x="1274" y="204"/>
                </a:cubicBezTo>
                <a:lnTo>
                  <a:pt x="1340" y="204"/>
                </a:lnTo>
                <a:cubicBezTo>
                  <a:pt x="1363" y="204"/>
                  <a:pt x="1381" y="223"/>
                  <a:pt x="1381" y="245"/>
                </a:cubicBezTo>
                <a:lnTo>
                  <a:pt x="1381" y="349"/>
                </a:lnTo>
                <a:cubicBezTo>
                  <a:pt x="1381" y="372"/>
                  <a:pt x="1363" y="390"/>
                  <a:pt x="1340" y="390"/>
                </a:cubicBezTo>
                <a:lnTo>
                  <a:pt x="589" y="390"/>
                </a:lnTo>
                <a:cubicBezTo>
                  <a:pt x="566" y="390"/>
                  <a:pt x="548" y="372"/>
                  <a:pt x="548" y="349"/>
                </a:cubicBezTo>
                <a:close/>
                <a:moveTo>
                  <a:pt x="404" y="2285"/>
                </a:moveTo>
                <a:lnTo>
                  <a:pt x="596" y="2285"/>
                </a:lnTo>
                <a:lnTo>
                  <a:pt x="596" y="2093"/>
                </a:lnTo>
                <a:lnTo>
                  <a:pt x="404" y="2093"/>
                </a:lnTo>
                <a:lnTo>
                  <a:pt x="404" y="2285"/>
                </a:lnTo>
                <a:close/>
                <a:moveTo>
                  <a:pt x="404" y="1129"/>
                </a:moveTo>
                <a:lnTo>
                  <a:pt x="596" y="1129"/>
                </a:lnTo>
                <a:lnTo>
                  <a:pt x="596" y="937"/>
                </a:lnTo>
                <a:lnTo>
                  <a:pt x="404" y="937"/>
                </a:lnTo>
                <a:lnTo>
                  <a:pt x="404" y="1129"/>
                </a:lnTo>
                <a:close/>
                <a:moveTo>
                  <a:pt x="1929" y="621"/>
                </a:moveTo>
                <a:lnTo>
                  <a:pt x="1929" y="2522"/>
                </a:lnTo>
                <a:cubicBezTo>
                  <a:pt x="1929" y="2669"/>
                  <a:pt x="1809" y="2789"/>
                  <a:pt x="1662" y="2789"/>
                </a:cubicBezTo>
                <a:lnTo>
                  <a:pt x="267" y="2789"/>
                </a:lnTo>
                <a:cubicBezTo>
                  <a:pt x="120" y="2789"/>
                  <a:pt x="0" y="2669"/>
                  <a:pt x="0" y="2522"/>
                </a:cubicBezTo>
                <a:lnTo>
                  <a:pt x="0" y="621"/>
                </a:lnTo>
                <a:cubicBezTo>
                  <a:pt x="0" y="474"/>
                  <a:pt x="120" y="354"/>
                  <a:pt x="267" y="354"/>
                </a:cubicBezTo>
                <a:lnTo>
                  <a:pt x="415" y="354"/>
                </a:lnTo>
                <a:cubicBezTo>
                  <a:pt x="417" y="448"/>
                  <a:pt x="494" y="523"/>
                  <a:pt x="589" y="523"/>
                </a:cubicBezTo>
                <a:lnTo>
                  <a:pt x="1340" y="523"/>
                </a:lnTo>
                <a:cubicBezTo>
                  <a:pt x="1435" y="523"/>
                  <a:pt x="1512" y="448"/>
                  <a:pt x="1514" y="354"/>
                </a:cubicBezTo>
                <a:lnTo>
                  <a:pt x="1662" y="354"/>
                </a:lnTo>
                <a:cubicBezTo>
                  <a:pt x="1809" y="354"/>
                  <a:pt x="1929" y="474"/>
                  <a:pt x="1929" y="621"/>
                </a:cubicBezTo>
                <a:close/>
                <a:moveTo>
                  <a:pt x="835" y="1032"/>
                </a:moveTo>
                <a:cubicBezTo>
                  <a:pt x="835" y="1069"/>
                  <a:pt x="865" y="1099"/>
                  <a:pt x="902" y="1099"/>
                </a:cubicBezTo>
                <a:lnTo>
                  <a:pt x="1503" y="1099"/>
                </a:lnTo>
                <a:cubicBezTo>
                  <a:pt x="1540" y="1099"/>
                  <a:pt x="1570" y="1069"/>
                  <a:pt x="1570" y="1032"/>
                </a:cubicBezTo>
                <a:cubicBezTo>
                  <a:pt x="1570" y="995"/>
                  <a:pt x="1540" y="965"/>
                  <a:pt x="1503" y="965"/>
                </a:cubicBezTo>
                <a:lnTo>
                  <a:pt x="902" y="965"/>
                </a:lnTo>
                <a:cubicBezTo>
                  <a:pt x="865" y="965"/>
                  <a:pt x="835" y="995"/>
                  <a:pt x="835" y="1032"/>
                </a:cubicBezTo>
                <a:close/>
                <a:moveTo>
                  <a:pt x="835" y="1617"/>
                </a:moveTo>
                <a:cubicBezTo>
                  <a:pt x="835" y="1653"/>
                  <a:pt x="865" y="1683"/>
                  <a:pt x="902" y="1683"/>
                </a:cubicBezTo>
                <a:lnTo>
                  <a:pt x="1436" y="1683"/>
                </a:lnTo>
                <a:cubicBezTo>
                  <a:pt x="1473" y="1683"/>
                  <a:pt x="1503" y="1653"/>
                  <a:pt x="1503" y="1617"/>
                </a:cubicBezTo>
                <a:cubicBezTo>
                  <a:pt x="1503" y="1580"/>
                  <a:pt x="1473" y="1550"/>
                  <a:pt x="1436" y="1550"/>
                </a:cubicBezTo>
                <a:lnTo>
                  <a:pt x="902" y="1550"/>
                </a:lnTo>
                <a:cubicBezTo>
                  <a:pt x="865" y="1550"/>
                  <a:pt x="835" y="1580"/>
                  <a:pt x="835" y="1617"/>
                </a:cubicBezTo>
                <a:close/>
                <a:moveTo>
                  <a:pt x="729" y="2026"/>
                </a:moveTo>
                <a:cubicBezTo>
                  <a:pt x="729" y="1990"/>
                  <a:pt x="700" y="1960"/>
                  <a:pt x="663" y="1960"/>
                </a:cubicBezTo>
                <a:lnTo>
                  <a:pt x="337" y="1960"/>
                </a:lnTo>
                <a:cubicBezTo>
                  <a:pt x="300" y="1960"/>
                  <a:pt x="271" y="1990"/>
                  <a:pt x="271" y="2026"/>
                </a:cubicBezTo>
                <a:lnTo>
                  <a:pt x="271" y="2352"/>
                </a:lnTo>
                <a:cubicBezTo>
                  <a:pt x="271" y="2389"/>
                  <a:pt x="300" y="2419"/>
                  <a:pt x="337" y="2419"/>
                </a:cubicBezTo>
                <a:lnTo>
                  <a:pt x="663" y="2419"/>
                </a:lnTo>
                <a:cubicBezTo>
                  <a:pt x="700" y="2419"/>
                  <a:pt x="729" y="2389"/>
                  <a:pt x="729" y="2352"/>
                </a:cubicBezTo>
                <a:lnTo>
                  <a:pt x="729" y="2026"/>
                </a:lnTo>
                <a:close/>
                <a:moveTo>
                  <a:pt x="729" y="1448"/>
                </a:moveTo>
                <a:cubicBezTo>
                  <a:pt x="729" y="1412"/>
                  <a:pt x="700" y="1382"/>
                  <a:pt x="663" y="1382"/>
                </a:cubicBezTo>
                <a:lnTo>
                  <a:pt x="337" y="1382"/>
                </a:lnTo>
                <a:cubicBezTo>
                  <a:pt x="300" y="1382"/>
                  <a:pt x="271" y="1412"/>
                  <a:pt x="271" y="1448"/>
                </a:cubicBezTo>
                <a:lnTo>
                  <a:pt x="271" y="1774"/>
                </a:lnTo>
                <a:cubicBezTo>
                  <a:pt x="271" y="1811"/>
                  <a:pt x="300" y="1841"/>
                  <a:pt x="337" y="1841"/>
                </a:cubicBezTo>
                <a:lnTo>
                  <a:pt x="663" y="1841"/>
                </a:lnTo>
                <a:cubicBezTo>
                  <a:pt x="700" y="1841"/>
                  <a:pt x="729" y="1811"/>
                  <a:pt x="729" y="1774"/>
                </a:cubicBezTo>
                <a:lnTo>
                  <a:pt x="729" y="1448"/>
                </a:lnTo>
                <a:close/>
                <a:moveTo>
                  <a:pt x="729" y="870"/>
                </a:moveTo>
                <a:cubicBezTo>
                  <a:pt x="729" y="834"/>
                  <a:pt x="700" y="804"/>
                  <a:pt x="663" y="804"/>
                </a:cubicBezTo>
                <a:lnTo>
                  <a:pt x="337" y="804"/>
                </a:lnTo>
                <a:cubicBezTo>
                  <a:pt x="300" y="804"/>
                  <a:pt x="271" y="834"/>
                  <a:pt x="271" y="870"/>
                </a:cubicBezTo>
                <a:lnTo>
                  <a:pt x="271" y="1196"/>
                </a:lnTo>
                <a:cubicBezTo>
                  <a:pt x="271" y="1233"/>
                  <a:pt x="300" y="1263"/>
                  <a:pt x="337" y="1263"/>
                </a:cubicBezTo>
                <a:lnTo>
                  <a:pt x="663" y="1263"/>
                </a:lnTo>
                <a:cubicBezTo>
                  <a:pt x="700" y="1263"/>
                  <a:pt x="729" y="1233"/>
                  <a:pt x="729" y="1196"/>
                </a:cubicBezTo>
                <a:lnTo>
                  <a:pt x="729" y="870"/>
                </a:lnTo>
                <a:close/>
                <a:moveTo>
                  <a:pt x="1603" y="2201"/>
                </a:moveTo>
                <a:cubicBezTo>
                  <a:pt x="1603" y="2165"/>
                  <a:pt x="1574" y="2135"/>
                  <a:pt x="1537" y="2135"/>
                </a:cubicBezTo>
                <a:lnTo>
                  <a:pt x="902" y="2135"/>
                </a:lnTo>
                <a:cubicBezTo>
                  <a:pt x="865" y="2135"/>
                  <a:pt x="835" y="2165"/>
                  <a:pt x="835" y="2201"/>
                </a:cubicBezTo>
                <a:cubicBezTo>
                  <a:pt x="835" y="2238"/>
                  <a:pt x="865" y="2268"/>
                  <a:pt x="902" y="2268"/>
                </a:cubicBezTo>
                <a:lnTo>
                  <a:pt x="1537" y="2268"/>
                </a:lnTo>
                <a:cubicBezTo>
                  <a:pt x="1574" y="2268"/>
                  <a:pt x="1603" y="2238"/>
                  <a:pt x="1603" y="2201"/>
                </a:cubicBezTo>
                <a:close/>
                <a:moveTo>
                  <a:pt x="404" y="1707"/>
                </a:moveTo>
                <a:lnTo>
                  <a:pt x="596" y="1707"/>
                </a:lnTo>
                <a:lnTo>
                  <a:pt x="596" y="1515"/>
                </a:lnTo>
                <a:lnTo>
                  <a:pt x="404" y="1515"/>
                </a:lnTo>
                <a:lnTo>
                  <a:pt x="404" y="1707"/>
                </a:lnTo>
                <a:close/>
              </a:path>
            </a:pathLst>
          </a:custGeom>
          <a:solidFill>
            <a:srgbClr val="41B4AD"/>
          </a:solidFill>
          <a:ln>
            <a:noFill/>
          </a:ln>
        </p:spPr>
        <p:txBody>
          <a:bodyPr/>
          <a:lstStyle/>
          <a:p>
            <a:endParaRPr lang="zh-CN" altLang="en-US">
              <a:cs typeface="+mn-ea"/>
              <a:sym typeface="+mn-lt"/>
            </a:endParaRPr>
          </a:p>
        </p:txBody>
      </p:sp>
      <p:sp>
        <p:nvSpPr>
          <p:cNvPr id="8" name="blackboard_161332">
            <a:extLst>
              <a:ext uri="{FF2B5EF4-FFF2-40B4-BE49-F238E27FC236}">
                <a16:creationId xmlns:a16="http://schemas.microsoft.com/office/drawing/2014/main" id="{0FE2F4BE-7D01-4B8E-B205-796953FFDDDC}"/>
              </a:ext>
            </a:extLst>
          </p:cNvPr>
          <p:cNvSpPr>
            <a:spLocks noChangeAspect="1"/>
          </p:cNvSpPr>
          <p:nvPr/>
        </p:nvSpPr>
        <p:spPr bwMode="auto">
          <a:xfrm>
            <a:off x="4534236" y="4715990"/>
            <a:ext cx="299160" cy="304842"/>
          </a:xfrm>
          <a:custGeom>
            <a:avLst/>
            <a:gdLst>
              <a:gd name="connsiteX0" fmla="*/ 363597 w 594513"/>
              <a:gd name="connsiteY0" fmla="*/ 208671 h 605804"/>
              <a:gd name="connsiteX1" fmla="*/ 356634 w 594513"/>
              <a:gd name="connsiteY1" fmla="*/ 215531 h 605804"/>
              <a:gd name="connsiteX2" fmla="*/ 363597 w 594513"/>
              <a:gd name="connsiteY2" fmla="*/ 222484 h 605804"/>
              <a:gd name="connsiteX3" fmla="*/ 425528 w 594513"/>
              <a:gd name="connsiteY3" fmla="*/ 222484 h 605804"/>
              <a:gd name="connsiteX4" fmla="*/ 432398 w 594513"/>
              <a:gd name="connsiteY4" fmla="*/ 215531 h 605804"/>
              <a:gd name="connsiteX5" fmla="*/ 425528 w 594513"/>
              <a:gd name="connsiteY5" fmla="*/ 208671 h 605804"/>
              <a:gd name="connsiteX6" fmla="*/ 497768 w 594513"/>
              <a:gd name="connsiteY6" fmla="*/ 190950 h 605804"/>
              <a:gd name="connsiteX7" fmla="*/ 497768 w 594513"/>
              <a:gd name="connsiteY7" fmla="*/ 212402 h 605804"/>
              <a:gd name="connsiteX8" fmla="*/ 482879 w 594513"/>
              <a:gd name="connsiteY8" fmla="*/ 212402 h 605804"/>
              <a:gd name="connsiteX9" fmla="*/ 363597 w 594513"/>
              <a:gd name="connsiteY9" fmla="*/ 180953 h 605804"/>
              <a:gd name="connsiteX10" fmla="*/ 356634 w 594513"/>
              <a:gd name="connsiteY10" fmla="*/ 187906 h 605804"/>
              <a:gd name="connsiteX11" fmla="*/ 363597 w 594513"/>
              <a:gd name="connsiteY11" fmla="*/ 194766 h 605804"/>
              <a:gd name="connsiteX12" fmla="*/ 425528 w 594513"/>
              <a:gd name="connsiteY12" fmla="*/ 194766 h 605804"/>
              <a:gd name="connsiteX13" fmla="*/ 432398 w 594513"/>
              <a:gd name="connsiteY13" fmla="*/ 187906 h 605804"/>
              <a:gd name="connsiteX14" fmla="*/ 425528 w 594513"/>
              <a:gd name="connsiteY14" fmla="*/ 180953 h 605804"/>
              <a:gd name="connsiteX15" fmla="*/ 194612 w 594513"/>
              <a:gd name="connsiteY15" fmla="*/ 163896 h 605804"/>
              <a:gd name="connsiteX16" fmla="*/ 187648 w 594513"/>
              <a:gd name="connsiteY16" fmla="*/ 170849 h 605804"/>
              <a:gd name="connsiteX17" fmla="*/ 187648 w 594513"/>
              <a:gd name="connsiteY17" fmla="*/ 194766 h 605804"/>
              <a:gd name="connsiteX18" fmla="*/ 163693 w 594513"/>
              <a:gd name="connsiteY18" fmla="*/ 194766 h 605804"/>
              <a:gd name="connsiteX19" fmla="*/ 156729 w 594513"/>
              <a:gd name="connsiteY19" fmla="*/ 201719 h 605804"/>
              <a:gd name="connsiteX20" fmla="*/ 163693 w 594513"/>
              <a:gd name="connsiteY20" fmla="*/ 208671 h 605804"/>
              <a:gd name="connsiteX21" fmla="*/ 187648 w 594513"/>
              <a:gd name="connsiteY21" fmla="*/ 208671 h 605804"/>
              <a:gd name="connsiteX22" fmla="*/ 187648 w 594513"/>
              <a:gd name="connsiteY22" fmla="*/ 232588 h 605804"/>
              <a:gd name="connsiteX23" fmla="*/ 194612 w 594513"/>
              <a:gd name="connsiteY23" fmla="*/ 239541 h 605804"/>
              <a:gd name="connsiteX24" fmla="*/ 201576 w 594513"/>
              <a:gd name="connsiteY24" fmla="*/ 232588 h 605804"/>
              <a:gd name="connsiteX25" fmla="*/ 201576 w 594513"/>
              <a:gd name="connsiteY25" fmla="*/ 208671 h 605804"/>
              <a:gd name="connsiteX26" fmla="*/ 225531 w 594513"/>
              <a:gd name="connsiteY26" fmla="*/ 208671 h 605804"/>
              <a:gd name="connsiteX27" fmla="*/ 232494 w 594513"/>
              <a:gd name="connsiteY27" fmla="*/ 201719 h 605804"/>
              <a:gd name="connsiteX28" fmla="*/ 225531 w 594513"/>
              <a:gd name="connsiteY28" fmla="*/ 194766 h 605804"/>
              <a:gd name="connsiteX29" fmla="*/ 201576 w 594513"/>
              <a:gd name="connsiteY29" fmla="*/ 194766 h 605804"/>
              <a:gd name="connsiteX30" fmla="*/ 201576 w 594513"/>
              <a:gd name="connsiteY30" fmla="*/ 170849 h 605804"/>
              <a:gd name="connsiteX31" fmla="*/ 194612 w 594513"/>
              <a:gd name="connsiteY31" fmla="*/ 163896 h 605804"/>
              <a:gd name="connsiteX32" fmla="*/ 294518 w 594513"/>
              <a:gd name="connsiteY32" fmla="*/ 162135 h 605804"/>
              <a:gd name="connsiteX33" fmla="*/ 269727 w 594513"/>
              <a:gd name="connsiteY33" fmla="*/ 186886 h 605804"/>
              <a:gd name="connsiteX34" fmla="*/ 276690 w 594513"/>
              <a:gd name="connsiteY34" fmla="*/ 193839 h 605804"/>
              <a:gd name="connsiteX35" fmla="*/ 283654 w 594513"/>
              <a:gd name="connsiteY35" fmla="*/ 186886 h 605804"/>
              <a:gd name="connsiteX36" fmla="*/ 294425 w 594513"/>
              <a:gd name="connsiteY36" fmla="*/ 176133 h 605804"/>
              <a:gd name="connsiteX37" fmla="*/ 305195 w 594513"/>
              <a:gd name="connsiteY37" fmla="*/ 186886 h 605804"/>
              <a:gd name="connsiteX38" fmla="*/ 302595 w 594513"/>
              <a:gd name="connsiteY38" fmla="*/ 193932 h 605804"/>
              <a:gd name="connsiteX39" fmla="*/ 286440 w 594513"/>
              <a:gd name="connsiteY39" fmla="*/ 208300 h 605804"/>
              <a:gd name="connsiteX40" fmla="*/ 268241 w 594513"/>
              <a:gd name="connsiteY40" fmla="*/ 234350 h 605804"/>
              <a:gd name="connsiteX41" fmla="*/ 275205 w 594513"/>
              <a:gd name="connsiteY41" fmla="*/ 241302 h 605804"/>
              <a:gd name="connsiteX42" fmla="*/ 314109 w 594513"/>
              <a:gd name="connsiteY42" fmla="*/ 241302 h 605804"/>
              <a:gd name="connsiteX43" fmla="*/ 321258 w 594513"/>
              <a:gd name="connsiteY43" fmla="*/ 234257 h 605804"/>
              <a:gd name="connsiteX44" fmla="*/ 314294 w 594513"/>
              <a:gd name="connsiteY44" fmla="*/ 227304 h 605804"/>
              <a:gd name="connsiteX45" fmla="*/ 287461 w 594513"/>
              <a:gd name="connsiteY45" fmla="*/ 227304 h 605804"/>
              <a:gd name="connsiteX46" fmla="*/ 297210 w 594513"/>
              <a:gd name="connsiteY46" fmla="*/ 217292 h 605804"/>
              <a:gd name="connsiteX47" fmla="*/ 311973 w 594513"/>
              <a:gd name="connsiteY47" fmla="*/ 204314 h 605804"/>
              <a:gd name="connsiteX48" fmla="*/ 319308 w 594513"/>
              <a:gd name="connsiteY48" fmla="*/ 186886 h 605804"/>
              <a:gd name="connsiteX49" fmla="*/ 294518 w 594513"/>
              <a:gd name="connsiteY49" fmla="*/ 162135 h 605804"/>
              <a:gd name="connsiteX50" fmla="*/ 94428 w 594513"/>
              <a:gd name="connsiteY50" fmla="*/ 162135 h 605804"/>
              <a:gd name="connsiteX51" fmla="*/ 69730 w 594513"/>
              <a:gd name="connsiteY51" fmla="*/ 186886 h 605804"/>
              <a:gd name="connsiteX52" fmla="*/ 76601 w 594513"/>
              <a:gd name="connsiteY52" fmla="*/ 193839 h 605804"/>
              <a:gd name="connsiteX53" fmla="*/ 83564 w 594513"/>
              <a:gd name="connsiteY53" fmla="*/ 186886 h 605804"/>
              <a:gd name="connsiteX54" fmla="*/ 94335 w 594513"/>
              <a:gd name="connsiteY54" fmla="*/ 176133 h 605804"/>
              <a:gd name="connsiteX55" fmla="*/ 105105 w 594513"/>
              <a:gd name="connsiteY55" fmla="*/ 186886 h 605804"/>
              <a:gd name="connsiteX56" fmla="*/ 102506 w 594513"/>
              <a:gd name="connsiteY56" fmla="*/ 193932 h 605804"/>
              <a:gd name="connsiteX57" fmla="*/ 86443 w 594513"/>
              <a:gd name="connsiteY57" fmla="*/ 208300 h 605804"/>
              <a:gd name="connsiteX58" fmla="*/ 68244 w 594513"/>
              <a:gd name="connsiteY58" fmla="*/ 234350 h 605804"/>
              <a:gd name="connsiteX59" fmla="*/ 75115 w 594513"/>
              <a:gd name="connsiteY59" fmla="*/ 241302 h 605804"/>
              <a:gd name="connsiteX60" fmla="*/ 114112 w 594513"/>
              <a:gd name="connsiteY60" fmla="*/ 241302 h 605804"/>
              <a:gd name="connsiteX61" fmla="*/ 121168 w 594513"/>
              <a:gd name="connsiteY61" fmla="*/ 234257 h 605804"/>
              <a:gd name="connsiteX62" fmla="*/ 114297 w 594513"/>
              <a:gd name="connsiteY62" fmla="*/ 227304 h 605804"/>
              <a:gd name="connsiteX63" fmla="*/ 87371 w 594513"/>
              <a:gd name="connsiteY63" fmla="*/ 227304 h 605804"/>
              <a:gd name="connsiteX64" fmla="*/ 97213 w 594513"/>
              <a:gd name="connsiteY64" fmla="*/ 217292 h 605804"/>
              <a:gd name="connsiteX65" fmla="*/ 111883 w 594513"/>
              <a:gd name="connsiteY65" fmla="*/ 204314 h 605804"/>
              <a:gd name="connsiteX66" fmla="*/ 119218 w 594513"/>
              <a:gd name="connsiteY66" fmla="*/ 186886 h 605804"/>
              <a:gd name="connsiteX67" fmla="*/ 94428 w 594513"/>
              <a:gd name="connsiteY67" fmla="*/ 162135 h 605804"/>
              <a:gd name="connsiteX68" fmla="*/ 506956 w 594513"/>
              <a:gd name="connsiteY68" fmla="*/ 162042 h 605804"/>
              <a:gd name="connsiteX69" fmla="*/ 499157 w 594513"/>
              <a:gd name="connsiteY69" fmla="*/ 164731 h 605804"/>
              <a:gd name="connsiteX70" fmla="*/ 464153 w 594513"/>
              <a:gd name="connsiteY70" fmla="*/ 215346 h 605804"/>
              <a:gd name="connsiteX71" fmla="*/ 463596 w 594513"/>
              <a:gd name="connsiteY71" fmla="*/ 222484 h 605804"/>
              <a:gd name="connsiteX72" fmla="*/ 469817 w 594513"/>
              <a:gd name="connsiteY72" fmla="*/ 226192 h 605804"/>
              <a:gd name="connsiteX73" fmla="*/ 497950 w 594513"/>
              <a:gd name="connsiteY73" fmla="*/ 226192 h 605804"/>
              <a:gd name="connsiteX74" fmla="*/ 497950 w 594513"/>
              <a:gd name="connsiteY74" fmla="*/ 234720 h 605804"/>
              <a:gd name="connsiteX75" fmla="*/ 504821 w 594513"/>
              <a:gd name="connsiteY75" fmla="*/ 241673 h 605804"/>
              <a:gd name="connsiteX76" fmla="*/ 511785 w 594513"/>
              <a:gd name="connsiteY76" fmla="*/ 234720 h 605804"/>
              <a:gd name="connsiteX77" fmla="*/ 511785 w 594513"/>
              <a:gd name="connsiteY77" fmla="*/ 226192 h 605804"/>
              <a:gd name="connsiteX78" fmla="*/ 519305 w 594513"/>
              <a:gd name="connsiteY78" fmla="*/ 226192 h 605804"/>
              <a:gd name="connsiteX79" fmla="*/ 526269 w 594513"/>
              <a:gd name="connsiteY79" fmla="*/ 219239 h 605804"/>
              <a:gd name="connsiteX80" fmla="*/ 519305 w 594513"/>
              <a:gd name="connsiteY80" fmla="*/ 212379 h 605804"/>
              <a:gd name="connsiteX81" fmla="*/ 511785 w 594513"/>
              <a:gd name="connsiteY81" fmla="*/ 212379 h 605804"/>
              <a:gd name="connsiteX82" fmla="*/ 511785 w 594513"/>
              <a:gd name="connsiteY82" fmla="*/ 168717 h 605804"/>
              <a:gd name="connsiteX83" fmla="*/ 506956 w 594513"/>
              <a:gd name="connsiteY83" fmla="*/ 162042 h 605804"/>
              <a:gd name="connsiteX84" fmla="*/ 0 w 594513"/>
              <a:gd name="connsiteY84" fmla="*/ 0 h 605804"/>
              <a:gd name="connsiteX85" fmla="*/ 593956 w 594513"/>
              <a:gd name="connsiteY85" fmla="*/ 0 h 605804"/>
              <a:gd name="connsiteX86" fmla="*/ 594513 w 594513"/>
              <a:gd name="connsiteY86" fmla="*/ 0 h 605804"/>
              <a:gd name="connsiteX87" fmla="*/ 594513 w 594513"/>
              <a:gd name="connsiteY87" fmla="*/ 403437 h 605804"/>
              <a:gd name="connsiteX88" fmla="*/ 451525 w 594513"/>
              <a:gd name="connsiteY88" fmla="*/ 403437 h 605804"/>
              <a:gd name="connsiteX89" fmla="*/ 548831 w 594513"/>
              <a:gd name="connsiteY89" fmla="*/ 588006 h 605804"/>
              <a:gd name="connsiteX90" fmla="*/ 543446 w 594513"/>
              <a:gd name="connsiteY90" fmla="*/ 604321 h 605804"/>
              <a:gd name="connsiteX91" fmla="*/ 537689 w 594513"/>
              <a:gd name="connsiteY91" fmla="*/ 605804 h 605804"/>
              <a:gd name="connsiteX92" fmla="*/ 527012 w 594513"/>
              <a:gd name="connsiteY92" fmla="*/ 599501 h 605804"/>
              <a:gd name="connsiteX93" fmla="*/ 424506 w 594513"/>
              <a:gd name="connsiteY93" fmla="*/ 403344 h 605804"/>
              <a:gd name="connsiteX94" fmla="*/ 309466 w 594513"/>
              <a:gd name="connsiteY94" fmla="*/ 403344 h 605804"/>
              <a:gd name="connsiteX95" fmla="*/ 309466 w 594513"/>
              <a:gd name="connsiteY95" fmla="*/ 557414 h 605804"/>
              <a:gd name="connsiteX96" fmla="*/ 297489 w 594513"/>
              <a:gd name="connsiteY96" fmla="*/ 569465 h 605804"/>
              <a:gd name="connsiteX97" fmla="*/ 285511 w 594513"/>
              <a:gd name="connsiteY97" fmla="*/ 557414 h 605804"/>
              <a:gd name="connsiteX98" fmla="*/ 285511 w 594513"/>
              <a:gd name="connsiteY98" fmla="*/ 403159 h 605804"/>
              <a:gd name="connsiteX99" fmla="*/ 170471 w 594513"/>
              <a:gd name="connsiteY99" fmla="*/ 403159 h 605804"/>
              <a:gd name="connsiteX100" fmla="*/ 67966 w 594513"/>
              <a:gd name="connsiteY100" fmla="*/ 599315 h 605804"/>
              <a:gd name="connsiteX101" fmla="*/ 57288 w 594513"/>
              <a:gd name="connsiteY101" fmla="*/ 605619 h 605804"/>
              <a:gd name="connsiteX102" fmla="*/ 51531 w 594513"/>
              <a:gd name="connsiteY102" fmla="*/ 604136 h 605804"/>
              <a:gd name="connsiteX103" fmla="*/ 46146 w 594513"/>
              <a:gd name="connsiteY103" fmla="*/ 587820 h 605804"/>
              <a:gd name="connsiteX104" fmla="*/ 142988 w 594513"/>
              <a:gd name="connsiteY104" fmla="*/ 403344 h 605804"/>
              <a:gd name="connsiteX105" fmla="*/ 0 w 594513"/>
              <a:gd name="connsiteY105" fmla="*/ 403344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94513" h="605804">
                <a:moveTo>
                  <a:pt x="363597" y="208671"/>
                </a:moveTo>
                <a:cubicBezTo>
                  <a:pt x="359790" y="208671"/>
                  <a:pt x="356634" y="211730"/>
                  <a:pt x="356634" y="215531"/>
                </a:cubicBezTo>
                <a:cubicBezTo>
                  <a:pt x="356634" y="219425"/>
                  <a:pt x="359790" y="222484"/>
                  <a:pt x="363597" y="222484"/>
                </a:cubicBezTo>
                <a:lnTo>
                  <a:pt x="425528" y="222484"/>
                </a:lnTo>
                <a:cubicBezTo>
                  <a:pt x="429334" y="222484"/>
                  <a:pt x="432398" y="219425"/>
                  <a:pt x="432398" y="215531"/>
                </a:cubicBezTo>
                <a:cubicBezTo>
                  <a:pt x="432398" y="211730"/>
                  <a:pt x="429334" y="208671"/>
                  <a:pt x="425528" y="208671"/>
                </a:cubicBezTo>
                <a:close/>
                <a:moveTo>
                  <a:pt x="497768" y="190950"/>
                </a:moveTo>
                <a:lnTo>
                  <a:pt x="497768" y="212402"/>
                </a:lnTo>
                <a:lnTo>
                  <a:pt x="482879" y="212402"/>
                </a:lnTo>
                <a:close/>
                <a:moveTo>
                  <a:pt x="363597" y="180953"/>
                </a:moveTo>
                <a:cubicBezTo>
                  <a:pt x="359790" y="180953"/>
                  <a:pt x="356634" y="184013"/>
                  <a:pt x="356634" y="187906"/>
                </a:cubicBezTo>
                <a:cubicBezTo>
                  <a:pt x="356634" y="191707"/>
                  <a:pt x="359790" y="194766"/>
                  <a:pt x="363597" y="194766"/>
                </a:cubicBezTo>
                <a:lnTo>
                  <a:pt x="425528" y="194766"/>
                </a:lnTo>
                <a:cubicBezTo>
                  <a:pt x="429334" y="194766"/>
                  <a:pt x="432398" y="191707"/>
                  <a:pt x="432398" y="187906"/>
                </a:cubicBezTo>
                <a:cubicBezTo>
                  <a:pt x="432398" y="184013"/>
                  <a:pt x="429334" y="180953"/>
                  <a:pt x="425528" y="180953"/>
                </a:cubicBezTo>
                <a:close/>
                <a:moveTo>
                  <a:pt x="194612" y="163896"/>
                </a:moveTo>
                <a:cubicBezTo>
                  <a:pt x="190805" y="163896"/>
                  <a:pt x="187648" y="166956"/>
                  <a:pt x="187648" y="170849"/>
                </a:cubicBezTo>
                <a:lnTo>
                  <a:pt x="187648" y="194766"/>
                </a:lnTo>
                <a:lnTo>
                  <a:pt x="163693" y="194766"/>
                </a:lnTo>
                <a:cubicBezTo>
                  <a:pt x="159793" y="194766"/>
                  <a:pt x="156729" y="197918"/>
                  <a:pt x="156729" y="201719"/>
                </a:cubicBezTo>
                <a:cubicBezTo>
                  <a:pt x="156729" y="205519"/>
                  <a:pt x="159793" y="208671"/>
                  <a:pt x="163693" y="208671"/>
                </a:cubicBezTo>
                <a:lnTo>
                  <a:pt x="187648" y="208671"/>
                </a:lnTo>
                <a:lnTo>
                  <a:pt x="187648" y="232588"/>
                </a:lnTo>
                <a:cubicBezTo>
                  <a:pt x="187648" y="236482"/>
                  <a:pt x="190805" y="239541"/>
                  <a:pt x="194612" y="239541"/>
                </a:cubicBezTo>
                <a:cubicBezTo>
                  <a:pt x="198419" y="239541"/>
                  <a:pt x="201576" y="236482"/>
                  <a:pt x="201576" y="232588"/>
                </a:cubicBezTo>
                <a:lnTo>
                  <a:pt x="201576" y="208671"/>
                </a:lnTo>
                <a:lnTo>
                  <a:pt x="225531" y="208671"/>
                </a:lnTo>
                <a:cubicBezTo>
                  <a:pt x="229430" y="208671"/>
                  <a:pt x="232494" y="205519"/>
                  <a:pt x="232494" y="201719"/>
                </a:cubicBezTo>
                <a:cubicBezTo>
                  <a:pt x="232494" y="197918"/>
                  <a:pt x="229430" y="194766"/>
                  <a:pt x="225531" y="194766"/>
                </a:cubicBezTo>
                <a:lnTo>
                  <a:pt x="201576" y="194766"/>
                </a:lnTo>
                <a:lnTo>
                  <a:pt x="201576" y="170849"/>
                </a:lnTo>
                <a:cubicBezTo>
                  <a:pt x="201576" y="166956"/>
                  <a:pt x="198419" y="163896"/>
                  <a:pt x="194612" y="163896"/>
                </a:cubicBezTo>
                <a:close/>
                <a:moveTo>
                  <a:pt x="294518" y="162135"/>
                </a:moveTo>
                <a:cubicBezTo>
                  <a:pt x="280869" y="162135"/>
                  <a:pt x="269727" y="173259"/>
                  <a:pt x="269727" y="186886"/>
                </a:cubicBezTo>
                <a:cubicBezTo>
                  <a:pt x="269727" y="190687"/>
                  <a:pt x="272884" y="193839"/>
                  <a:pt x="276690" y="193839"/>
                </a:cubicBezTo>
                <a:cubicBezTo>
                  <a:pt x="280497" y="193839"/>
                  <a:pt x="283654" y="190687"/>
                  <a:pt x="283654" y="186886"/>
                </a:cubicBezTo>
                <a:cubicBezTo>
                  <a:pt x="283654" y="180953"/>
                  <a:pt x="288482" y="176133"/>
                  <a:pt x="294425" y="176133"/>
                </a:cubicBezTo>
                <a:cubicBezTo>
                  <a:pt x="300367" y="176133"/>
                  <a:pt x="305195" y="180953"/>
                  <a:pt x="305195" y="186886"/>
                </a:cubicBezTo>
                <a:cubicBezTo>
                  <a:pt x="305195" y="189482"/>
                  <a:pt x="304267" y="191985"/>
                  <a:pt x="302595" y="193932"/>
                </a:cubicBezTo>
                <a:cubicBezTo>
                  <a:pt x="300738" y="195415"/>
                  <a:pt x="293682" y="201348"/>
                  <a:pt x="286440" y="208300"/>
                </a:cubicBezTo>
                <a:cubicBezTo>
                  <a:pt x="270377" y="223689"/>
                  <a:pt x="268241" y="230178"/>
                  <a:pt x="268241" y="234350"/>
                </a:cubicBezTo>
                <a:cubicBezTo>
                  <a:pt x="268241" y="238150"/>
                  <a:pt x="271398" y="241302"/>
                  <a:pt x="275205" y="241302"/>
                </a:cubicBezTo>
                <a:lnTo>
                  <a:pt x="314109" y="241302"/>
                </a:lnTo>
                <a:cubicBezTo>
                  <a:pt x="317916" y="241302"/>
                  <a:pt x="320980" y="238150"/>
                  <a:pt x="321258" y="234257"/>
                </a:cubicBezTo>
                <a:cubicBezTo>
                  <a:pt x="321258" y="230363"/>
                  <a:pt x="318194" y="227304"/>
                  <a:pt x="314294" y="227304"/>
                </a:cubicBezTo>
                <a:lnTo>
                  <a:pt x="287461" y="227304"/>
                </a:lnTo>
                <a:cubicBezTo>
                  <a:pt x="289689" y="224709"/>
                  <a:pt x="292753" y="221464"/>
                  <a:pt x="297210" y="217292"/>
                </a:cubicBezTo>
                <a:cubicBezTo>
                  <a:pt x="304638" y="210340"/>
                  <a:pt x="311880" y="204314"/>
                  <a:pt x="311973" y="204314"/>
                </a:cubicBezTo>
                <a:cubicBezTo>
                  <a:pt x="312252" y="204222"/>
                  <a:pt x="319308" y="198381"/>
                  <a:pt x="319308" y="186886"/>
                </a:cubicBezTo>
                <a:cubicBezTo>
                  <a:pt x="319308" y="173259"/>
                  <a:pt x="308166" y="162135"/>
                  <a:pt x="294518" y="162135"/>
                </a:cubicBezTo>
                <a:close/>
                <a:moveTo>
                  <a:pt x="94428" y="162135"/>
                </a:moveTo>
                <a:cubicBezTo>
                  <a:pt x="80872" y="162135"/>
                  <a:pt x="69730" y="173259"/>
                  <a:pt x="69730" y="186886"/>
                </a:cubicBezTo>
                <a:cubicBezTo>
                  <a:pt x="69730" y="190687"/>
                  <a:pt x="72794" y="193839"/>
                  <a:pt x="76601" y="193839"/>
                </a:cubicBezTo>
                <a:cubicBezTo>
                  <a:pt x="80500" y="193839"/>
                  <a:pt x="83564" y="190687"/>
                  <a:pt x="83564" y="186886"/>
                </a:cubicBezTo>
                <a:cubicBezTo>
                  <a:pt x="83564" y="180953"/>
                  <a:pt x="88392" y="176133"/>
                  <a:pt x="94335" y="176133"/>
                </a:cubicBezTo>
                <a:cubicBezTo>
                  <a:pt x="100277" y="176133"/>
                  <a:pt x="105105" y="180953"/>
                  <a:pt x="105105" y="186886"/>
                </a:cubicBezTo>
                <a:cubicBezTo>
                  <a:pt x="105105" y="189482"/>
                  <a:pt x="104270" y="191985"/>
                  <a:pt x="102506" y="193932"/>
                </a:cubicBezTo>
                <a:cubicBezTo>
                  <a:pt x="100649" y="195415"/>
                  <a:pt x="93592" y="201348"/>
                  <a:pt x="86443" y="208300"/>
                </a:cubicBezTo>
                <a:cubicBezTo>
                  <a:pt x="70287" y="223689"/>
                  <a:pt x="68244" y="230178"/>
                  <a:pt x="68244" y="234350"/>
                </a:cubicBezTo>
                <a:cubicBezTo>
                  <a:pt x="68244" y="238150"/>
                  <a:pt x="71308" y="241302"/>
                  <a:pt x="75115" y="241302"/>
                </a:cubicBezTo>
                <a:lnTo>
                  <a:pt x="114112" y="241302"/>
                </a:lnTo>
                <a:cubicBezTo>
                  <a:pt x="118011" y="241302"/>
                  <a:pt x="121075" y="238150"/>
                  <a:pt x="121168" y="234257"/>
                </a:cubicBezTo>
                <a:cubicBezTo>
                  <a:pt x="121168" y="230363"/>
                  <a:pt x="118104" y="227304"/>
                  <a:pt x="114297" y="227304"/>
                </a:cubicBezTo>
                <a:lnTo>
                  <a:pt x="87371" y="227304"/>
                </a:lnTo>
                <a:cubicBezTo>
                  <a:pt x="89599" y="224709"/>
                  <a:pt x="92756" y="221464"/>
                  <a:pt x="97213" y="217292"/>
                </a:cubicBezTo>
                <a:cubicBezTo>
                  <a:pt x="104641" y="210340"/>
                  <a:pt x="111790" y="204314"/>
                  <a:pt x="111883" y="204314"/>
                </a:cubicBezTo>
                <a:cubicBezTo>
                  <a:pt x="112162" y="204222"/>
                  <a:pt x="119218" y="197547"/>
                  <a:pt x="119218" y="186886"/>
                </a:cubicBezTo>
                <a:cubicBezTo>
                  <a:pt x="119218" y="173259"/>
                  <a:pt x="108076" y="162135"/>
                  <a:pt x="94428" y="162135"/>
                </a:cubicBezTo>
                <a:close/>
                <a:moveTo>
                  <a:pt x="506956" y="162042"/>
                </a:moveTo>
                <a:cubicBezTo>
                  <a:pt x="503985" y="161208"/>
                  <a:pt x="500921" y="162320"/>
                  <a:pt x="499157" y="164731"/>
                </a:cubicBezTo>
                <a:lnTo>
                  <a:pt x="464153" y="215346"/>
                </a:lnTo>
                <a:cubicBezTo>
                  <a:pt x="462667" y="217385"/>
                  <a:pt x="462389" y="220259"/>
                  <a:pt x="463596" y="222484"/>
                </a:cubicBezTo>
                <a:cubicBezTo>
                  <a:pt x="464896" y="224709"/>
                  <a:pt x="467217" y="226192"/>
                  <a:pt x="469817" y="226192"/>
                </a:cubicBezTo>
                <a:lnTo>
                  <a:pt x="497950" y="226192"/>
                </a:lnTo>
                <a:lnTo>
                  <a:pt x="497950" y="234720"/>
                </a:lnTo>
                <a:cubicBezTo>
                  <a:pt x="497950" y="238521"/>
                  <a:pt x="501014" y="241673"/>
                  <a:pt x="504821" y="241673"/>
                </a:cubicBezTo>
                <a:cubicBezTo>
                  <a:pt x="508720" y="241673"/>
                  <a:pt x="511785" y="238521"/>
                  <a:pt x="511785" y="234720"/>
                </a:cubicBezTo>
                <a:lnTo>
                  <a:pt x="511785" y="226192"/>
                </a:lnTo>
                <a:lnTo>
                  <a:pt x="519305" y="226192"/>
                </a:lnTo>
                <a:cubicBezTo>
                  <a:pt x="523205" y="226192"/>
                  <a:pt x="526269" y="223133"/>
                  <a:pt x="526269" y="219239"/>
                </a:cubicBezTo>
                <a:cubicBezTo>
                  <a:pt x="526269" y="215438"/>
                  <a:pt x="523205" y="212379"/>
                  <a:pt x="519305" y="212379"/>
                </a:cubicBezTo>
                <a:lnTo>
                  <a:pt x="511785" y="212379"/>
                </a:lnTo>
                <a:lnTo>
                  <a:pt x="511785" y="168717"/>
                </a:lnTo>
                <a:cubicBezTo>
                  <a:pt x="511785" y="165658"/>
                  <a:pt x="509835" y="162877"/>
                  <a:pt x="506956" y="162042"/>
                </a:cubicBezTo>
                <a:close/>
                <a:moveTo>
                  <a:pt x="0" y="0"/>
                </a:moveTo>
                <a:lnTo>
                  <a:pt x="593956" y="0"/>
                </a:lnTo>
                <a:lnTo>
                  <a:pt x="594513" y="0"/>
                </a:lnTo>
                <a:lnTo>
                  <a:pt x="594513" y="403437"/>
                </a:lnTo>
                <a:lnTo>
                  <a:pt x="451525" y="403437"/>
                </a:lnTo>
                <a:lnTo>
                  <a:pt x="548831" y="588006"/>
                </a:lnTo>
                <a:cubicBezTo>
                  <a:pt x="551617" y="593660"/>
                  <a:pt x="549296" y="601447"/>
                  <a:pt x="543446" y="604321"/>
                </a:cubicBezTo>
                <a:cubicBezTo>
                  <a:pt x="541496" y="605248"/>
                  <a:pt x="539639" y="605804"/>
                  <a:pt x="537689" y="605804"/>
                </a:cubicBezTo>
                <a:cubicBezTo>
                  <a:pt x="533326" y="605804"/>
                  <a:pt x="528962" y="603765"/>
                  <a:pt x="527012" y="599501"/>
                </a:cubicBezTo>
                <a:lnTo>
                  <a:pt x="424506" y="403344"/>
                </a:lnTo>
                <a:lnTo>
                  <a:pt x="309466" y="403344"/>
                </a:lnTo>
                <a:lnTo>
                  <a:pt x="309466" y="557414"/>
                </a:lnTo>
                <a:cubicBezTo>
                  <a:pt x="309466" y="564089"/>
                  <a:pt x="304174" y="569465"/>
                  <a:pt x="297489" y="569465"/>
                </a:cubicBezTo>
                <a:cubicBezTo>
                  <a:pt x="290804" y="569465"/>
                  <a:pt x="285511" y="564089"/>
                  <a:pt x="285511" y="557414"/>
                </a:cubicBezTo>
                <a:lnTo>
                  <a:pt x="285511" y="403159"/>
                </a:lnTo>
                <a:lnTo>
                  <a:pt x="170471" y="403159"/>
                </a:lnTo>
                <a:lnTo>
                  <a:pt x="67966" y="599315"/>
                </a:lnTo>
                <a:cubicBezTo>
                  <a:pt x="66016" y="603301"/>
                  <a:pt x="61652" y="605619"/>
                  <a:pt x="57288" y="605619"/>
                </a:cubicBezTo>
                <a:cubicBezTo>
                  <a:pt x="55338" y="605619"/>
                  <a:pt x="53481" y="605155"/>
                  <a:pt x="51531" y="604136"/>
                </a:cubicBezTo>
                <a:cubicBezTo>
                  <a:pt x="45218" y="600798"/>
                  <a:pt x="43361" y="593660"/>
                  <a:pt x="46146" y="587820"/>
                </a:cubicBezTo>
                <a:lnTo>
                  <a:pt x="142988" y="403344"/>
                </a:lnTo>
                <a:lnTo>
                  <a:pt x="0" y="403344"/>
                </a:lnTo>
                <a:close/>
              </a:path>
            </a:pathLst>
          </a:custGeom>
          <a:solidFill>
            <a:srgbClr val="41B4AD"/>
          </a:solidFill>
          <a:ln>
            <a:noFill/>
          </a:ln>
        </p:spPr>
        <p:txBody>
          <a:bodyPr/>
          <a:lstStyle/>
          <a:p>
            <a:endParaRPr lang="zh-CN" altLang="en-US">
              <a:cs typeface="+mn-ea"/>
              <a:sym typeface="+mn-lt"/>
            </a:endParaRPr>
          </a:p>
        </p:txBody>
      </p:sp>
      <p:sp>
        <p:nvSpPr>
          <p:cNvPr id="9" name="setting-flow-interface-symbol_38876">
            <a:extLst>
              <a:ext uri="{FF2B5EF4-FFF2-40B4-BE49-F238E27FC236}">
                <a16:creationId xmlns:a16="http://schemas.microsoft.com/office/drawing/2014/main" id="{052E9BB6-0728-43BB-AE75-F9F269B369FA}"/>
              </a:ext>
            </a:extLst>
          </p:cNvPr>
          <p:cNvSpPr>
            <a:spLocks noChangeAspect="1"/>
          </p:cNvSpPr>
          <p:nvPr/>
        </p:nvSpPr>
        <p:spPr bwMode="auto">
          <a:xfrm>
            <a:off x="5996358" y="4715990"/>
            <a:ext cx="287320" cy="304842"/>
          </a:xfrm>
          <a:custGeom>
            <a:avLst/>
            <a:gdLst>
              <a:gd name="connsiteX0" fmla="*/ 433318 w 564932"/>
              <a:gd name="connsiteY0" fmla="*/ 449451 h 599383"/>
              <a:gd name="connsiteX1" fmla="*/ 429445 w 564932"/>
              <a:gd name="connsiteY1" fmla="*/ 452888 h 599383"/>
              <a:gd name="connsiteX2" fmla="*/ 430736 w 564932"/>
              <a:gd name="connsiteY2" fmla="*/ 452459 h 599383"/>
              <a:gd name="connsiteX3" fmla="*/ 433318 w 564932"/>
              <a:gd name="connsiteY3" fmla="*/ 449881 h 599383"/>
              <a:gd name="connsiteX4" fmla="*/ 433318 w 564932"/>
              <a:gd name="connsiteY4" fmla="*/ 449451 h 599383"/>
              <a:gd name="connsiteX5" fmla="*/ 120921 w 564932"/>
              <a:gd name="connsiteY5" fmla="*/ 408606 h 599383"/>
              <a:gd name="connsiteX6" fmla="*/ 168257 w 564932"/>
              <a:gd name="connsiteY6" fmla="*/ 442550 h 599383"/>
              <a:gd name="connsiteX7" fmla="*/ 170408 w 564932"/>
              <a:gd name="connsiteY7" fmla="*/ 446847 h 599383"/>
              <a:gd name="connsiteX8" fmla="*/ 168687 w 564932"/>
              <a:gd name="connsiteY8" fmla="*/ 451573 h 599383"/>
              <a:gd name="connsiteX9" fmla="*/ 125655 w 564932"/>
              <a:gd name="connsiteY9" fmla="*/ 487667 h 599383"/>
              <a:gd name="connsiteX10" fmla="*/ 121782 w 564932"/>
              <a:gd name="connsiteY10" fmla="*/ 488956 h 599383"/>
              <a:gd name="connsiteX11" fmla="*/ 117478 w 564932"/>
              <a:gd name="connsiteY11" fmla="*/ 486807 h 599383"/>
              <a:gd name="connsiteX12" fmla="*/ 117909 w 564932"/>
              <a:gd name="connsiteY12" fmla="*/ 479073 h 599383"/>
              <a:gd name="connsiteX13" fmla="*/ 149323 w 564932"/>
              <a:gd name="connsiteY13" fmla="*/ 452862 h 599383"/>
              <a:gd name="connsiteX14" fmla="*/ 57663 w 564932"/>
              <a:gd name="connsiteY14" fmla="*/ 452862 h 599383"/>
              <a:gd name="connsiteX15" fmla="*/ 11619 w 564932"/>
              <a:gd name="connsiteY15" fmla="*/ 498408 h 599383"/>
              <a:gd name="connsiteX16" fmla="*/ 11619 w 564932"/>
              <a:gd name="connsiteY16" fmla="*/ 593797 h 599383"/>
              <a:gd name="connsiteX17" fmla="*/ 6024 w 564932"/>
              <a:gd name="connsiteY17" fmla="*/ 599383 h 599383"/>
              <a:gd name="connsiteX18" fmla="*/ 0 w 564932"/>
              <a:gd name="connsiteY18" fmla="*/ 593797 h 599383"/>
              <a:gd name="connsiteX19" fmla="*/ 0 w 564932"/>
              <a:gd name="connsiteY19" fmla="*/ 498408 h 599383"/>
              <a:gd name="connsiteX20" fmla="*/ 57663 w 564932"/>
              <a:gd name="connsiteY20" fmla="*/ 441261 h 599383"/>
              <a:gd name="connsiteX21" fmla="*/ 147171 w 564932"/>
              <a:gd name="connsiteY21" fmla="*/ 441261 h 599383"/>
              <a:gd name="connsiteX22" fmla="*/ 114036 w 564932"/>
              <a:gd name="connsiteY22" fmla="*/ 417629 h 599383"/>
              <a:gd name="connsiteX23" fmla="*/ 112745 w 564932"/>
              <a:gd name="connsiteY23" fmla="*/ 409895 h 599383"/>
              <a:gd name="connsiteX24" fmla="*/ 120921 w 564932"/>
              <a:gd name="connsiteY24" fmla="*/ 408606 h 599383"/>
              <a:gd name="connsiteX25" fmla="*/ 391150 w 564932"/>
              <a:gd name="connsiteY25" fmla="*/ 350199 h 599383"/>
              <a:gd name="connsiteX26" fmla="*/ 378242 w 564932"/>
              <a:gd name="connsiteY26" fmla="*/ 353206 h 599383"/>
              <a:gd name="connsiteX27" fmla="*/ 362751 w 564932"/>
              <a:gd name="connsiteY27" fmla="*/ 394454 h 599383"/>
              <a:gd name="connsiteX28" fmla="*/ 373939 w 564932"/>
              <a:gd name="connsiteY28" fmla="*/ 407774 h 599383"/>
              <a:gd name="connsiteX29" fmla="*/ 411804 w 564932"/>
              <a:gd name="connsiteY29" fmla="*/ 357933 h 599383"/>
              <a:gd name="connsiteX30" fmla="*/ 391150 w 564932"/>
              <a:gd name="connsiteY30" fmla="*/ 350199 h 599383"/>
              <a:gd name="connsiteX31" fmla="*/ 413525 w 564932"/>
              <a:gd name="connsiteY31" fmla="*/ 303365 h 599383"/>
              <a:gd name="connsiteX32" fmla="*/ 407071 w 564932"/>
              <a:gd name="connsiteY32" fmla="*/ 306373 h 599383"/>
              <a:gd name="connsiteX33" fmla="*/ 402337 w 564932"/>
              <a:gd name="connsiteY33" fmla="*/ 319692 h 599383"/>
              <a:gd name="connsiteX34" fmla="*/ 397604 w 564932"/>
              <a:gd name="connsiteY34" fmla="*/ 319263 h 599383"/>
              <a:gd name="connsiteX35" fmla="*/ 379533 w 564932"/>
              <a:gd name="connsiteY35" fmla="*/ 319692 h 599383"/>
              <a:gd name="connsiteX36" fmla="*/ 375230 w 564932"/>
              <a:gd name="connsiteY36" fmla="*/ 320552 h 599383"/>
              <a:gd name="connsiteX37" fmla="*/ 369636 w 564932"/>
              <a:gd name="connsiteY37" fmla="*/ 308092 h 599383"/>
              <a:gd name="connsiteX38" fmla="*/ 362751 w 564932"/>
              <a:gd name="connsiteY38" fmla="*/ 305514 h 599383"/>
              <a:gd name="connsiteX39" fmla="*/ 351564 w 564932"/>
              <a:gd name="connsiteY39" fmla="*/ 310670 h 599383"/>
              <a:gd name="connsiteX40" fmla="*/ 349413 w 564932"/>
              <a:gd name="connsiteY40" fmla="*/ 317114 h 599383"/>
              <a:gd name="connsiteX41" fmla="*/ 355006 w 564932"/>
              <a:gd name="connsiteY41" fmla="*/ 330004 h 599383"/>
              <a:gd name="connsiteX42" fmla="*/ 351564 w 564932"/>
              <a:gd name="connsiteY42" fmla="*/ 332582 h 599383"/>
              <a:gd name="connsiteX43" fmla="*/ 339516 w 564932"/>
              <a:gd name="connsiteY43" fmla="*/ 345902 h 599383"/>
              <a:gd name="connsiteX44" fmla="*/ 336934 w 564932"/>
              <a:gd name="connsiteY44" fmla="*/ 349769 h 599383"/>
              <a:gd name="connsiteX45" fmla="*/ 323596 w 564932"/>
              <a:gd name="connsiteY45" fmla="*/ 345043 h 599383"/>
              <a:gd name="connsiteX46" fmla="*/ 317142 w 564932"/>
              <a:gd name="connsiteY46" fmla="*/ 347621 h 599383"/>
              <a:gd name="connsiteX47" fmla="*/ 312839 w 564932"/>
              <a:gd name="connsiteY47" fmla="*/ 359222 h 599383"/>
              <a:gd name="connsiteX48" fmla="*/ 313269 w 564932"/>
              <a:gd name="connsiteY48" fmla="*/ 363089 h 599383"/>
              <a:gd name="connsiteX49" fmla="*/ 315851 w 564932"/>
              <a:gd name="connsiteY49" fmla="*/ 365666 h 599383"/>
              <a:gd name="connsiteX50" fmla="*/ 329189 w 564932"/>
              <a:gd name="connsiteY50" fmla="*/ 370393 h 599383"/>
              <a:gd name="connsiteX51" fmla="*/ 328759 w 564932"/>
              <a:gd name="connsiteY51" fmla="*/ 374689 h 599383"/>
              <a:gd name="connsiteX52" fmla="*/ 329189 w 564932"/>
              <a:gd name="connsiteY52" fmla="*/ 393165 h 599383"/>
              <a:gd name="connsiteX53" fmla="*/ 330050 w 564932"/>
              <a:gd name="connsiteY53" fmla="*/ 397462 h 599383"/>
              <a:gd name="connsiteX54" fmla="*/ 317572 w 564932"/>
              <a:gd name="connsiteY54" fmla="*/ 403047 h 599383"/>
              <a:gd name="connsiteX55" fmla="*/ 314990 w 564932"/>
              <a:gd name="connsiteY55" fmla="*/ 406055 h 599383"/>
              <a:gd name="connsiteX56" fmla="*/ 314990 w 564932"/>
              <a:gd name="connsiteY56" fmla="*/ 409922 h 599383"/>
              <a:gd name="connsiteX57" fmla="*/ 320154 w 564932"/>
              <a:gd name="connsiteY57" fmla="*/ 420663 h 599383"/>
              <a:gd name="connsiteX58" fmla="*/ 326608 w 564932"/>
              <a:gd name="connsiteY58" fmla="*/ 423241 h 599383"/>
              <a:gd name="connsiteX59" fmla="*/ 339516 w 564932"/>
              <a:gd name="connsiteY59" fmla="*/ 417656 h 599383"/>
              <a:gd name="connsiteX60" fmla="*/ 342098 w 564932"/>
              <a:gd name="connsiteY60" fmla="*/ 421093 h 599383"/>
              <a:gd name="connsiteX61" fmla="*/ 347261 w 564932"/>
              <a:gd name="connsiteY61" fmla="*/ 426249 h 599383"/>
              <a:gd name="connsiteX62" fmla="*/ 364903 w 564932"/>
              <a:gd name="connsiteY62" fmla="*/ 415078 h 599383"/>
              <a:gd name="connsiteX63" fmla="*/ 352425 w 564932"/>
              <a:gd name="connsiteY63" fmla="*/ 399610 h 599383"/>
              <a:gd name="connsiteX64" fmla="*/ 373078 w 564932"/>
              <a:gd name="connsiteY64" fmla="*/ 342465 h 599383"/>
              <a:gd name="connsiteX65" fmla="*/ 391150 w 564932"/>
              <a:gd name="connsiteY65" fmla="*/ 338598 h 599383"/>
              <a:gd name="connsiteX66" fmla="*/ 416106 w 564932"/>
              <a:gd name="connsiteY66" fmla="*/ 346761 h 599383"/>
              <a:gd name="connsiteX67" fmla="*/ 424282 w 564932"/>
              <a:gd name="connsiteY67" fmla="*/ 307662 h 599383"/>
              <a:gd name="connsiteX68" fmla="*/ 355867 w 564932"/>
              <a:gd name="connsiteY68" fmla="*/ 33536 h 599383"/>
              <a:gd name="connsiteX69" fmla="*/ 391580 w 564932"/>
              <a:gd name="connsiteY69" fmla="*/ 46856 h 599383"/>
              <a:gd name="connsiteX70" fmla="*/ 411804 w 564932"/>
              <a:gd name="connsiteY70" fmla="*/ 90682 h 599383"/>
              <a:gd name="connsiteX71" fmla="*/ 401477 w 564932"/>
              <a:gd name="connsiteY71" fmla="*/ 119040 h 599383"/>
              <a:gd name="connsiteX72" fmla="*/ 427724 w 564932"/>
              <a:gd name="connsiteY72" fmla="*/ 140093 h 599383"/>
              <a:gd name="connsiteX73" fmla="*/ 373078 w 564932"/>
              <a:gd name="connsiteY73" fmla="*/ 140093 h 599383"/>
              <a:gd name="connsiteX74" fmla="*/ 347261 w 564932"/>
              <a:gd name="connsiteY74" fmla="*/ 165873 h 599383"/>
              <a:gd name="connsiteX75" fmla="*/ 347691 w 564932"/>
              <a:gd name="connsiteY75" fmla="*/ 168881 h 599383"/>
              <a:gd name="connsiteX76" fmla="*/ 217747 w 564932"/>
              <a:gd name="connsiteY76" fmla="*/ 165014 h 599383"/>
              <a:gd name="connsiteX77" fmla="*/ 146320 w 564932"/>
              <a:gd name="connsiteY77" fmla="*/ 358362 h 599383"/>
              <a:gd name="connsiteX78" fmla="*/ 273508 w 564932"/>
              <a:gd name="connsiteY78" fmla="*/ 442892 h 599383"/>
              <a:gd name="connsiteX79" fmla="*/ 324404 w 564932"/>
              <a:gd name="connsiteY79" fmla="*/ 435238 h 599383"/>
              <a:gd name="connsiteX80" fmla="*/ 324456 w 564932"/>
              <a:gd name="connsiteY80" fmla="*/ 435272 h 599383"/>
              <a:gd name="connsiteX81" fmla="*/ 327038 w 564932"/>
              <a:gd name="connsiteY81" fmla="*/ 434842 h 599383"/>
              <a:gd name="connsiteX82" fmla="*/ 324404 w 564932"/>
              <a:gd name="connsiteY82" fmla="*/ 435238 h 599383"/>
              <a:gd name="connsiteX83" fmla="*/ 309827 w 564932"/>
              <a:gd name="connsiteY83" fmla="*/ 425819 h 599383"/>
              <a:gd name="connsiteX84" fmla="*/ 304663 w 564932"/>
              <a:gd name="connsiteY84" fmla="*/ 414648 h 599383"/>
              <a:gd name="connsiteX85" fmla="*/ 304233 w 564932"/>
              <a:gd name="connsiteY85" fmla="*/ 402188 h 599383"/>
              <a:gd name="connsiteX86" fmla="*/ 312839 w 564932"/>
              <a:gd name="connsiteY86" fmla="*/ 392735 h 599383"/>
              <a:gd name="connsiteX87" fmla="*/ 317572 w 564932"/>
              <a:gd name="connsiteY87" fmla="*/ 390587 h 599383"/>
              <a:gd name="connsiteX88" fmla="*/ 317142 w 564932"/>
              <a:gd name="connsiteY88" fmla="*/ 378127 h 599383"/>
              <a:gd name="connsiteX89" fmla="*/ 311978 w 564932"/>
              <a:gd name="connsiteY89" fmla="*/ 376408 h 599383"/>
              <a:gd name="connsiteX90" fmla="*/ 302942 w 564932"/>
              <a:gd name="connsiteY90" fmla="*/ 367815 h 599383"/>
              <a:gd name="connsiteX91" fmla="*/ 302082 w 564932"/>
              <a:gd name="connsiteY91" fmla="*/ 355355 h 599383"/>
              <a:gd name="connsiteX92" fmla="*/ 306385 w 564932"/>
              <a:gd name="connsiteY92" fmla="*/ 343754 h 599383"/>
              <a:gd name="connsiteX93" fmla="*/ 322305 w 564932"/>
              <a:gd name="connsiteY93" fmla="*/ 333012 h 599383"/>
              <a:gd name="connsiteX94" fmla="*/ 327899 w 564932"/>
              <a:gd name="connsiteY94" fmla="*/ 334301 h 599383"/>
              <a:gd name="connsiteX95" fmla="*/ 332632 w 564932"/>
              <a:gd name="connsiteY95" fmla="*/ 336020 h 599383"/>
              <a:gd name="connsiteX96" fmla="*/ 341237 w 564932"/>
              <a:gd name="connsiteY96" fmla="*/ 326567 h 599383"/>
              <a:gd name="connsiteX97" fmla="*/ 339086 w 564932"/>
              <a:gd name="connsiteY97" fmla="*/ 321841 h 599383"/>
              <a:gd name="connsiteX98" fmla="*/ 346831 w 564932"/>
              <a:gd name="connsiteY98" fmla="*/ 299928 h 599383"/>
              <a:gd name="connsiteX99" fmla="*/ 358018 w 564932"/>
              <a:gd name="connsiteY99" fmla="*/ 295202 h 599383"/>
              <a:gd name="connsiteX100" fmla="*/ 364903 w 564932"/>
              <a:gd name="connsiteY100" fmla="*/ 293483 h 599383"/>
              <a:gd name="connsiteX101" fmla="*/ 379963 w 564932"/>
              <a:gd name="connsiteY101" fmla="*/ 302936 h 599383"/>
              <a:gd name="connsiteX102" fmla="*/ 382114 w 564932"/>
              <a:gd name="connsiteY102" fmla="*/ 307662 h 599383"/>
              <a:gd name="connsiteX103" fmla="*/ 394592 w 564932"/>
              <a:gd name="connsiteY103" fmla="*/ 307232 h 599383"/>
              <a:gd name="connsiteX104" fmla="*/ 396314 w 564932"/>
              <a:gd name="connsiteY104" fmla="*/ 302506 h 599383"/>
              <a:gd name="connsiteX105" fmla="*/ 412234 w 564932"/>
              <a:gd name="connsiteY105" fmla="*/ 291764 h 599383"/>
              <a:gd name="connsiteX106" fmla="*/ 417397 w 564932"/>
              <a:gd name="connsiteY106" fmla="*/ 292624 h 599383"/>
              <a:gd name="connsiteX107" fmla="*/ 424712 w 564932"/>
              <a:gd name="connsiteY107" fmla="*/ 295202 h 599383"/>
              <a:gd name="connsiteX108" fmla="*/ 411373 w 564932"/>
              <a:gd name="connsiteY108" fmla="*/ 236338 h 599383"/>
              <a:gd name="connsiteX109" fmla="*/ 379102 w 564932"/>
              <a:gd name="connsiteY109" fmla="*/ 191653 h 599383"/>
              <a:gd name="connsiteX110" fmla="*/ 468601 w 564932"/>
              <a:gd name="connsiteY110" fmla="*/ 191653 h 599383"/>
              <a:gd name="connsiteX111" fmla="*/ 521955 w 564932"/>
              <a:gd name="connsiteY111" fmla="*/ 169740 h 599383"/>
              <a:gd name="connsiteX112" fmla="*/ 536155 w 564932"/>
              <a:gd name="connsiteY112" fmla="*/ 199816 h 599383"/>
              <a:gd name="connsiteX113" fmla="*/ 519374 w 564932"/>
              <a:gd name="connsiteY113" fmla="*/ 245361 h 599383"/>
              <a:gd name="connsiteX114" fmla="*/ 491836 w 564932"/>
              <a:gd name="connsiteY114" fmla="*/ 257821 h 599383"/>
              <a:gd name="connsiteX115" fmla="*/ 494417 w 564932"/>
              <a:gd name="connsiteY115" fmla="*/ 320122 h 599383"/>
              <a:gd name="connsiteX116" fmla="*/ 522816 w 564932"/>
              <a:gd name="connsiteY116" fmla="*/ 330864 h 599383"/>
              <a:gd name="connsiteX117" fmla="*/ 543039 w 564932"/>
              <a:gd name="connsiteY117" fmla="*/ 374260 h 599383"/>
              <a:gd name="connsiteX118" fmla="*/ 529700 w 564932"/>
              <a:gd name="connsiteY118" fmla="*/ 410352 h 599383"/>
              <a:gd name="connsiteX119" fmla="*/ 512059 w 564932"/>
              <a:gd name="connsiteY119" fmla="*/ 429257 h 599383"/>
              <a:gd name="connsiteX120" fmla="*/ 485812 w 564932"/>
              <a:gd name="connsiteY120" fmla="*/ 430546 h 599383"/>
              <a:gd name="connsiteX121" fmla="*/ 472043 w 564932"/>
              <a:gd name="connsiteY121" fmla="*/ 425390 h 599383"/>
              <a:gd name="connsiteX122" fmla="*/ 467310 w 564932"/>
              <a:gd name="connsiteY122" fmla="*/ 428397 h 599383"/>
              <a:gd name="connsiteX123" fmla="*/ 454832 w 564932"/>
              <a:gd name="connsiteY123" fmla="*/ 428827 h 599383"/>
              <a:gd name="connsiteX124" fmla="*/ 451820 w 564932"/>
              <a:gd name="connsiteY124" fmla="*/ 427968 h 599383"/>
              <a:gd name="connsiteX125" fmla="*/ 442784 w 564932"/>
              <a:gd name="connsiteY125" fmla="*/ 439139 h 599383"/>
              <a:gd name="connsiteX126" fmla="*/ 443644 w 564932"/>
              <a:gd name="connsiteY126" fmla="*/ 440858 h 599383"/>
              <a:gd name="connsiteX127" fmla="*/ 444075 w 564932"/>
              <a:gd name="connsiteY127" fmla="*/ 453748 h 599383"/>
              <a:gd name="connsiteX128" fmla="*/ 435469 w 564932"/>
              <a:gd name="connsiteY128" fmla="*/ 462771 h 599383"/>
              <a:gd name="connsiteX129" fmla="*/ 424282 w 564932"/>
              <a:gd name="connsiteY129" fmla="*/ 467926 h 599383"/>
              <a:gd name="connsiteX130" fmla="*/ 416537 w 564932"/>
              <a:gd name="connsiteY130" fmla="*/ 469215 h 599383"/>
              <a:gd name="connsiteX131" fmla="*/ 427724 w 564932"/>
              <a:gd name="connsiteY131" fmla="*/ 493277 h 599383"/>
              <a:gd name="connsiteX132" fmla="*/ 410943 w 564932"/>
              <a:gd name="connsiteY132" fmla="*/ 538391 h 599383"/>
              <a:gd name="connsiteX133" fmla="*/ 376521 w 564932"/>
              <a:gd name="connsiteY133" fmla="*/ 554289 h 599383"/>
              <a:gd name="connsiteX134" fmla="*/ 330911 w 564932"/>
              <a:gd name="connsiteY134" fmla="*/ 537532 h 599383"/>
              <a:gd name="connsiteX135" fmla="*/ 318432 w 564932"/>
              <a:gd name="connsiteY135" fmla="*/ 510463 h 599383"/>
              <a:gd name="connsiteX136" fmla="*/ 256042 w 564932"/>
              <a:gd name="connsiteY136" fmla="*/ 512611 h 599383"/>
              <a:gd name="connsiteX137" fmla="*/ 245285 w 564932"/>
              <a:gd name="connsiteY137" fmla="*/ 540969 h 599383"/>
              <a:gd name="connsiteX138" fmla="*/ 227643 w 564932"/>
              <a:gd name="connsiteY138" fmla="*/ 560304 h 599383"/>
              <a:gd name="connsiteX139" fmla="*/ 201827 w 564932"/>
              <a:gd name="connsiteY139" fmla="*/ 561164 h 599383"/>
              <a:gd name="connsiteX140" fmla="*/ 165683 w 564932"/>
              <a:gd name="connsiteY140" fmla="*/ 547844 h 599383"/>
              <a:gd name="connsiteX141" fmla="*/ 146751 w 564932"/>
              <a:gd name="connsiteY141" fmla="*/ 530228 h 599383"/>
              <a:gd name="connsiteX142" fmla="*/ 145460 w 564932"/>
              <a:gd name="connsiteY142" fmla="*/ 504018 h 599383"/>
              <a:gd name="connsiteX143" fmla="*/ 151053 w 564932"/>
              <a:gd name="connsiteY143" fmla="*/ 489410 h 599383"/>
              <a:gd name="connsiteX144" fmla="*/ 176440 w 564932"/>
              <a:gd name="connsiteY144" fmla="*/ 467926 h 599383"/>
              <a:gd name="connsiteX145" fmla="*/ 185476 w 564932"/>
              <a:gd name="connsiteY145" fmla="*/ 447303 h 599383"/>
              <a:gd name="connsiteX146" fmla="*/ 174719 w 564932"/>
              <a:gd name="connsiteY146" fmla="*/ 427538 h 599383"/>
              <a:gd name="connsiteX147" fmla="*/ 127388 w 564932"/>
              <a:gd name="connsiteY147" fmla="*/ 393595 h 599383"/>
              <a:gd name="connsiteX148" fmla="*/ 112328 w 564932"/>
              <a:gd name="connsiteY148" fmla="*/ 388868 h 599383"/>
              <a:gd name="connsiteX149" fmla="*/ 91245 w 564932"/>
              <a:gd name="connsiteY149" fmla="*/ 399610 h 599383"/>
              <a:gd name="connsiteX150" fmla="*/ 87802 w 564932"/>
              <a:gd name="connsiteY150" fmla="*/ 422382 h 599383"/>
              <a:gd name="connsiteX151" fmla="*/ 52519 w 564932"/>
              <a:gd name="connsiteY151" fmla="*/ 422382 h 599383"/>
              <a:gd name="connsiteX152" fmla="*/ 35308 w 564932"/>
              <a:gd name="connsiteY152" fmla="*/ 424530 h 599383"/>
              <a:gd name="connsiteX153" fmla="*/ 21539 w 564932"/>
              <a:gd name="connsiteY153" fmla="*/ 394884 h 599383"/>
              <a:gd name="connsiteX154" fmla="*/ 38320 w 564932"/>
              <a:gd name="connsiteY154" fmla="*/ 349769 h 599383"/>
              <a:gd name="connsiteX155" fmla="*/ 65428 w 564932"/>
              <a:gd name="connsiteY155" fmla="*/ 336879 h 599383"/>
              <a:gd name="connsiteX156" fmla="*/ 63276 w 564932"/>
              <a:gd name="connsiteY156" fmla="*/ 274578 h 599383"/>
              <a:gd name="connsiteX157" fmla="*/ 34878 w 564932"/>
              <a:gd name="connsiteY157" fmla="*/ 264266 h 599383"/>
              <a:gd name="connsiteX158" fmla="*/ 15515 w 564932"/>
              <a:gd name="connsiteY158" fmla="*/ 246220 h 599383"/>
              <a:gd name="connsiteX159" fmla="*/ 14655 w 564932"/>
              <a:gd name="connsiteY159" fmla="*/ 220440 h 599383"/>
              <a:gd name="connsiteX160" fmla="*/ 27993 w 564932"/>
              <a:gd name="connsiteY160" fmla="*/ 184778 h 599383"/>
              <a:gd name="connsiteX161" fmla="*/ 71882 w 564932"/>
              <a:gd name="connsiteY161" fmla="*/ 164584 h 599383"/>
              <a:gd name="connsiteX162" fmla="*/ 99850 w 564932"/>
              <a:gd name="connsiteY162" fmla="*/ 174896 h 599383"/>
              <a:gd name="connsiteX163" fmla="*/ 142448 w 564932"/>
              <a:gd name="connsiteY163" fmla="*/ 128922 h 599383"/>
              <a:gd name="connsiteX164" fmla="*/ 129970 w 564932"/>
              <a:gd name="connsiteY164" fmla="*/ 101423 h 599383"/>
              <a:gd name="connsiteX165" fmla="*/ 146751 w 564932"/>
              <a:gd name="connsiteY165" fmla="*/ 56309 h 599383"/>
              <a:gd name="connsiteX166" fmla="*/ 181173 w 564932"/>
              <a:gd name="connsiteY166" fmla="*/ 40411 h 599383"/>
              <a:gd name="connsiteX167" fmla="*/ 226352 w 564932"/>
              <a:gd name="connsiteY167" fmla="*/ 57168 h 599383"/>
              <a:gd name="connsiteX168" fmla="*/ 239261 w 564932"/>
              <a:gd name="connsiteY168" fmla="*/ 84666 h 599383"/>
              <a:gd name="connsiteX169" fmla="*/ 301651 w 564932"/>
              <a:gd name="connsiteY169" fmla="*/ 82088 h 599383"/>
              <a:gd name="connsiteX170" fmla="*/ 311978 w 564932"/>
              <a:gd name="connsiteY170" fmla="*/ 53731 h 599383"/>
              <a:gd name="connsiteX171" fmla="*/ 355867 w 564932"/>
              <a:gd name="connsiteY171" fmla="*/ 33536 h 599383"/>
              <a:gd name="connsiteX172" fmla="*/ 525415 w 564932"/>
              <a:gd name="connsiteY172" fmla="*/ 0 h 599383"/>
              <a:gd name="connsiteX173" fmla="*/ 529718 w 564932"/>
              <a:gd name="connsiteY173" fmla="*/ 2578 h 599383"/>
              <a:gd name="connsiteX174" fmla="*/ 563713 w 564932"/>
              <a:gd name="connsiteY174" fmla="*/ 49837 h 599383"/>
              <a:gd name="connsiteX175" fmla="*/ 562422 w 564932"/>
              <a:gd name="connsiteY175" fmla="*/ 57570 h 599383"/>
              <a:gd name="connsiteX176" fmla="*/ 554676 w 564932"/>
              <a:gd name="connsiteY176" fmla="*/ 56281 h 599383"/>
              <a:gd name="connsiteX177" fmla="*/ 531009 w 564932"/>
              <a:gd name="connsiteY177" fmla="*/ 23630 h 599383"/>
              <a:gd name="connsiteX178" fmla="*/ 531009 w 564932"/>
              <a:gd name="connsiteY178" fmla="*/ 112993 h 599383"/>
              <a:gd name="connsiteX179" fmla="*/ 473778 w 564932"/>
              <a:gd name="connsiteY179" fmla="*/ 170133 h 599383"/>
              <a:gd name="connsiteX180" fmla="*/ 378250 w 564932"/>
              <a:gd name="connsiteY180" fmla="*/ 170133 h 599383"/>
              <a:gd name="connsiteX181" fmla="*/ 372656 w 564932"/>
              <a:gd name="connsiteY181" fmla="*/ 164548 h 599383"/>
              <a:gd name="connsiteX182" fmla="*/ 378250 w 564932"/>
              <a:gd name="connsiteY182" fmla="*/ 158533 h 599383"/>
              <a:gd name="connsiteX183" fmla="*/ 473778 w 564932"/>
              <a:gd name="connsiteY183" fmla="*/ 158533 h 599383"/>
              <a:gd name="connsiteX184" fmla="*/ 519391 w 564932"/>
              <a:gd name="connsiteY184" fmla="*/ 112993 h 599383"/>
              <a:gd name="connsiteX185" fmla="*/ 519391 w 564932"/>
              <a:gd name="connsiteY185" fmla="*/ 21482 h 599383"/>
              <a:gd name="connsiteX186" fmla="*/ 493142 w 564932"/>
              <a:gd name="connsiteY186" fmla="*/ 52415 h 599383"/>
              <a:gd name="connsiteX187" fmla="*/ 485397 w 564932"/>
              <a:gd name="connsiteY187" fmla="*/ 53274 h 599383"/>
              <a:gd name="connsiteX188" fmla="*/ 483245 w 564932"/>
              <a:gd name="connsiteY188" fmla="*/ 48548 h 599383"/>
              <a:gd name="connsiteX189" fmla="*/ 484536 w 564932"/>
              <a:gd name="connsiteY189" fmla="*/ 45111 h 599383"/>
              <a:gd name="connsiteX190" fmla="*/ 520682 w 564932"/>
              <a:gd name="connsiteY190" fmla="*/ 2148 h 599383"/>
              <a:gd name="connsiteX191" fmla="*/ 525415 w 564932"/>
              <a:gd name="connsiteY191" fmla="*/ 0 h 5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564932" h="599383">
                <a:moveTo>
                  <a:pt x="433318" y="449451"/>
                </a:moveTo>
                <a:cubicBezTo>
                  <a:pt x="432027" y="450310"/>
                  <a:pt x="430736" y="451599"/>
                  <a:pt x="429445" y="452888"/>
                </a:cubicBezTo>
                <a:lnTo>
                  <a:pt x="430736" y="452459"/>
                </a:lnTo>
                <a:cubicBezTo>
                  <a:pt x="431597" y="452029"/>
                  <a:pt x="432887" y="450740"/>
                  <a:pt x="433318" y="449881"/>
                </a:cubicBezTo>
                <a:cubicBezTo>
                  <a:pt x="433318" y="449451"/>
                  <a:pt x="433318" y="449451"/>
                  <a:pt x="433318" y="449451"/>
                </a:cubicBezTo>
                <a:close/>
                <a:moveTo>
                  <a:pt x="120921" y="408606"/>
                </a:moveTo>
                <a:lnTo>
                  <a:pt x="168257" y="442550"/>
                </a:lnTo>
                <a:cubicBezTo>
                  <a:pt x="169548" y="443410"/>
                  <a:pt x="170408" y="445128"/>
                  <a:pt x="170408" y="446847"/>
                </a:cubicBezTo>
                <a:cubicBezTo>
                  <a:pt x="170839" y="448566"/>
                  <a:pt x="169978" y="450284"/>
                  <a:pt x="168687" y="451573"/>
                </a:cubicBezTo>
                <a:lnTo>
                  <a:pt x="125655" y="487667"/>
                </a:lnTo>
                <a:cubicBezTo>
                  <a:pt x="124364" y="488526"/>
                  <a:pt x="123073" y="488956"/>
                  <a:pt x="121782" y="488956"/>
                </a:cubicBezTo>
                <a:cubicBezTo>
                  <a:pt x="120060" y="488956"/>
                  <a:pt x="118339" y="488526"/>
                  <a:pt x="117478" y="486807"/>
                </a:cubicBezTo>
                <a:cubicBezTo>
                  <a:pt x="115327" y="484659"/>
                  <a:pt x="115757" y="480792"/>
                  <a:pt x="117909" y="479073"/>
                </a:cubicBezTo>
                <a:lnTo>
                  <a:pt x="149323" y="452862"/>
                </a:lnTo>
                <a:lnTo>
                  <a:pt x="57663" y="452862"/>
                </a:lnTo>
                <a:cubicBezTo>
                  <a:pt x="32274" y="452862"/>
                  <a:pt x="11619" y="473487"/>
                  <a:pt x="11619" y="498408"/>
                </a:cubicBezTo>
                <a:lnTo>
                  <a:pt x="11619" y="593797"/>
                </a:lnTo>
                <a:cubicBezTo>
                  <a:pt x="11619" y="596805"/>
                  <a:pt x="9037" y="599383"/>
                  <a:pt x="6024" y="599383"/>
                </a:cubicBezTo>
                <a:cubicBezTo>
                  <a:pt x="2582" y="599383"/>
                  <a:pt x="0" y="596805"/>
                  <a:pt x="0" y="593797"/>
                </a:cubicBezTo>
                <a:lnTo>
                  <a:pt x="0" y="498408"/>
                </a:lnTo>
                <a:cubicBezTo>
                  <a:pt x="0" y="467042"/>
                  <a:pt x="25819" y="441261"/>
                  <a:pt x="57663" y="441261"/>
                </a:cubicBezTo>
                <a:lnTo>
                  <a:pt x="147171" y="441261"/>
                </a:lnTo>
                <a:lnTo>
                  <a:pt x="114036" y="417629"/>
                </a:lnTo>
                <a:cubicBezTo>
                  <a:pt x="111454" y="415910"/>
                  <a:pt x="111024" y="412473"/>
                  <a:pt x="112745" y="409895"/>
                </a:cubicBezTo>
                <a:cubicBezTo>
                  <a:pt x="114466" y="407316"/>
                  <a:pt x="118339" y="406457"/>
                  <a:pt x="120921" y="408606"/>
                </a:cubicBezTo>
                <a:close/>
                <a:moveTo>
                  <a:pt x="391150" y="350199"/>
                </a:moveTo>
                <a:cubicBezTo>
                  <a:pt x="386417" y="350199"/>
                  <a:pt x="382114" y="351058"/>
                  <a:pt x="378242" y="353206"/>
                </a:cubicBezTo>
                <a:cubicBezTo>
                  <a:pt x="362321" y="360511"/>
                  <a:pt x="355436" y="378986"/>
                  <a:pt x="362751" y="394454"/>
                </a:cubicBezTo>
                <a:cubicBezTo>
                  <a:pt x="365333" y="400040"/>
                  <a:pt x="369205" y="404766"/>
                  <a:pt x="373939" y="407774"/>
                </a:cubicBezTo>
                <a:cubicBezTo>
                  <a:pt x="390290" y="394024"/>
                  <a:pt x="402768" y="376838"/>
                  <a:pt x="411804" y="357933"/>
                </a:cubicBezTo>
                <a:cubicBezTo>
                  <a:pt x="406210" y="352777"/>
                  <a:pt x="398895" y="350199"/>
                  <a:pt x="391150" y="350199"/>
                </a:cubicBezTo>
                <a:close/>
                <a:moveTo>
                  <a:pt x="413525" y="303365"/>
                </a:moveTo>
                <a:cubicBezTo>
                  <a:pt x="411373" y="302506"/>
                  <a:pt x="407931" y="304225"/>
                  <a:pt x="407071" y="306373"/>
                </a:cubicBezTo>
                <a:lnTo>
                  <a:pt x="402337" y="319692"/>
                </a:lnTo>
                <a:lnTo>
                  <a:pt x="397604" y="319263"/>
                </a:lnTo>
                <a:cubicBezTo>
                  <a:pt x="391580" y="318403"/>
                  <a:pt x="385557" y="318833"/>
                  <a:pt x="379533" y="319692"/>
                </a:cubicBezTo>
                <a:lnTo>
                  <a:pt x="375230" y="320552"/>
                </a:lnTo>
                <a:lnTo>
                  <a:pt x="369636" y="308092"/>
                </a:lnTo>
                <a:cubicBezTo>
                  <a:pt x="368345" y="305514"/>
                  <a:pt x="365333" y="304225"/>
                  <a:pt x="362751" y="305514"/>
                </a:cubicBezTo>
                <a:lnTo>
                  <a:pt x="351564" y="310670"/>
                </a:lnTo>
                <a:cubicBezTo>
                  <a:pt x="349413" y="311529"/>
                  <a:pt x="348122" y="314537"/>
                  <a:pt x="349413" y="317114"/>
                </a:cubicBezTo>
                <a:lnTo>
                  <a:pt x="355006" y="330004"/>
                </a:lnTo>
                <a:lnTo>
                  <a:pt x="351564" y="332582"/>
                </a:lnTo>
                <a:cubicBezTo>
                  <a:pt x="346831" y="336449"/>
                  <a:pt x="342958" y="341176"/>
                  <a:pt x="339516" y="345902"/>
                </a:cubicBezTo>
                <a:lnTo>
                  <a:pt x="336934" y="349769"/>
                </a:lnTo>
                <a:lnTo>
                  <a:pt x="323596" y="345043"/>
                </a:lnTo>
                <a:cubicBezTo>
                  <a:pt x="321444" y="343754"/>
                  <a:pt x="318002" y="345472"/>
                  <a:pt x="317142" y="347621"/>
                </a:cubicBezTo>
                <a:lnTo>
                  <a:pt x="312839" y="359222"/>
                </a:lnTo>
                <a:cubicBezTo>
                  <a:pt x="312408" y="360511"/>
                  <a:pt x="312408" y="361800"/>
                  <a:pt x="313269" y="363089"/>
                </a:cubicBezTo>
                <a:cubicBezTo>
                  <a:pt x="313699" y="364378"/>
                  <a:pt x="314560" y="365237"/>
                  <a:pt x="315851" y="365666"/>
                </a:cubicBezTo>
                <a:lnTo>
                  <a:pt x="329189" y="370393"/>
                </a:lnTo>
                <a:lnTo>
                  <a:pt x="328759" y="374689"/>
                </a:lnTo>
                <a:cubicBezTo>
                  <a:pt x="327899" y="381134"/>
                  <a:pt x="328329" y="387150"/>
                  <a:pt x="329189" y="393165"/>
                </a:cubicBezTo>
                <a:lnTo>
                  <a:pt x="330050" y="397462"/>
                </a:lnTo>
                <a:lnTo>
                  <a:pt x="317572" y="403047"/>
                </a:lnTo>
                <a:cubicBezTo>
                  <a:pt x="316281" y="403907"/>
                  <a:pt x="315420" y="404766"/>
                  <a:pt x="314990" y="406055"/>
                </a:cubicBezTo>
                <a:cubicBezTo>
                  <a:pt x="314560" y="407344"/>
                  <a:pt x="314560" y="408633"/>
                  <a:pt x="314990" y="409922"/>
                </a:cubicBezTo>
                <a:lnTo>
                  <a:pt x="320154" y="420663"/>
                </a:lnTo>
                <a:cubicBezTo>
                  <a:pt x="321014" y="423241"/>
                  <a:pt x="324456" y="424530"/>
                  <a:pt x="326608" y="423241"/>
                </a:cubicBezTo>
                <a:lnTo>
                  <a:pt x="339516" y="417656"/>
                </a:lnTo>
                <a:lnTo>
                  <a:pt x="342098" y="421093"/>
                </a:lnTo>
                <a:cubicBezTo>
                  <a:pt x="343819" y="422812"/>
                  <a:pt x="345540" y="424530"/>
                  <a:pt x="347261" y="426249"/>
                </a:cubicBezTo>
                <a:cubicBezTo>
                  <a:pt x="353285" y="422812"/>
                  <a:pt x="359309" y="419374"/>
                  <a:pt x="364903" y="415078"/>
                </a:cubicBezTo>
                <a:cubicBezTo>
                  <a:pt x="359739" y="410781"/>
                  <a:pt x="355006" y="405625"/>
                  <a:pt x="352425" y="399610"/>
                </a:cubicBezTo>
                <a:cubicBezTo>
                  <a:pt x="342528" y="378127"/>
                  <a:pt x="351994" y="352347"/>
                  <a:pt x="373078" y="342465"/>
                </a:cubicBezTo>
                <a:cubicBezTo>
                  <a:pt x="379102" y="339887"/>
                  <a:pt x="385126" y="338598"/>
                  <a:pt x="391150" y="338598"/>
                </a:cubicBezTo>
                <a:cubicBezTo>
                  <a:pt x="400186" y="338598"/>
                  <a:pt x="408792" y="341605"/>
                  <a:pt x="416106" y="346761"/>
                </a:cubicBezTo>
                <a:cubicBezTo>
                  <a:pt x="420840" y="334301"/>
                  <a:pt x="423421" y="320981"/>
                  <a:pt x="424282" y="307662"/>
                </a:cubicBezTo>
                <a:close/>
                <a:moveTo>
                  <a:pt x="355867" y="33536"/>
                </a:moveTo>
                <a:lnTo>
                  <a:pt x="391580" y="46856"/>
                </a:lnTo>
                <a:cubicBezTo>
                  <a:pt x="409222" y="53301"/>
                  <a:pt x="418258" y="73065"/>
                  <a:pt x="411804" y="90682"/>
                </a:cubicBezTo>
                <a:lnTo>
                  <a:pt x="401477" y="119040"/>
                </a:lnTo>
                <a:cubicBezTo>
                  <a:pt x="410943" y="125055"/>
                  <a:pt x="419549" y="132359"/>
                  <a:pt x="427724" y="140093"/>
                </a:cubicBezTo>
                <a:lnTo>
                  <a:pt x="373078" y="140093"/>
                </a:lnTo>
                <a:cubicBezTo>
                  <a:pt x="358879" y="140093"/>
                  <a:pt x="347261" y="151694"/>
                  <a:pt x="347261" y="165873"/>
                </a:cubicBezTo>
                <a:cubicBezTo>
                  <a:pt x="347261" y="166732"/>
                  <a:pt x="347691" y="168021"/>
                  <a:pt x="347691" y="168881"/>
                </a:cubicBezTo>
                <a:cubicBezTo>
                  <a:pt x="308536" y="148257"/>
                  <a:pt x="260775" y="145249"/>
                  <a:pt x="217747" y="165014"/>
                </a:cubicBezTo>
                <a:cubicBezTo>
                  <a:pt x="144599" y="198527"/>
                  <a:pt x="112328" y="285319"/>
                  <a:pt x="146320" y="358362"/>
                </a:cubicBezTo>
                <a:cubicBezTo>
                  <a:pt x="170201" y="409922"/>
                  <a:pt x="220221" y="440938"/>
                  <a:pt x="273508" y="442892"/>
                </a:cubicBezTo>
                <a:lnTo>
                  <a:pt x="324404" y="435238"/>
                </a:lnTo>
                <a:lnTo>
                  <a:pt x="324456" y="435272"/>
                </a:lnTo>
                <a:cubicBezTo>
                  <a:pt x="325317" y="435272"/>
                  <a:pt x="326177" y="435272"/>
                  <a:pt x="327038" y="434842"/>
                </a:cubicBezTo>
                <a:lnTo>
                  <a:pt x="324404" y="435238"/>
                </a:lnTo>
                <a:lnTo>
                  <a:pt x="309827" y="425819"/>
                </a:lnTo>
                <a:lnTo>
                  <a:pt x="304663" y="414648"/>
                </a:lnTo>
                <a:cubicBezTo>
                  <a:pt x="302942" y="410781"/>
                  <a:pt x="302512" y="406055"/>
                  <a:pt x="304233" y="402188"/>
                </a:cubicBezTo>
                <a:cubicBezTo>
                  <a:pt x="305524" y="397891"/>
                  <a:pt x="308536" y="394454"/>
                  <a:pt x="312839" y="392735"/>
                </a:cubicBezTo>
                <a:lnTo>
                  <a:pt x="317572" y="390587"/>
                </a:lnTo>
                <a:cubicBezTo>
                  <a:pt x="316711" y="386720"/>
                  <a:pt x="316711" y="382423"/>
                  <a:pt x="317142" y="378127"/>
                </a:cubicBezTo>
                <a:lnTo>
                  <a:pt x="311978" y="376408"/>
                </a:lnTo>
                <a:cubicBezTo>
                  <a:pt x="308106" y="374689"/>
                  <a:pt x="304663" y="371682"/>
                  <a:pt x="302942" y="367815"/>
                </a:cubicBezTo>
                <a:cubicBezTo>
                  <a:pt x="300791" y="363948"/>
                  <a:pt x="300791" y="359222"/>
                  <a:pt x="302082" y="355355"/>
                </a:cubicBezTo>
                <a:lnTo>
                  <a:pt x="306385" y="343754"/>
                </a:lnTo>
                <a:cubicBezTo>
                  <a:pt x="308966" y="337309"/>
                  <a:pt x="315420" y="333012"/>
                  <a:pt x="322305" y="333012"/>
                </a:cubicBezTo>
                <a:cubicBezTo>
                  <a:pt x="324026" y="333012"/>
                  <a:pt x="325747" y="333442"/>
                  <a:pt x="327899" y="334301"/>
                </a:cubicBezTo>
                <a:lnTo>
                  <a:pt x="332632" y="336020"/>
                </a:lnTo>
                <a:cubicBezTo>
                  <a:pt x="335213" y="332582"/>
                  <a:pt x="337795" y="329575"/>
                  <a:pt x="341237" y="326567"/>
                </a:cubicBezTo>
                <a:lnTo>
                  <a:pt x="339086" y="321841"/>
                </a:lnTo>
                <a:cubicBezTo>
                  <a:pt x="335213" y="313677"/>
                  <a:pt x="338656" y="303795"/>
                  <a:pt x="346831" y="299928"/>
                </a:cubicBezTo>
                <a:lnTo>
                  <a:pt x="358018" y="295202"/>
                </a:lnTo>
                <a:cubicBezTo>
                  <a:pt x="360170" y="293913"/>
                  <a:pt x="362321" y="293483"/>
                  <a:pt x="364903" y="293483"/>
                </a:cubicBezTo>
                <a:cubicBezTo>
                  <a:pt x="371357" y="293483"/>
                  <a:pt x="376951" y="297350"/>
                  <a:pt x="379963" y="302936"/>
                </a:cubicBezTo>
                <a:lnTo>
                  <a:pt x="382114" y="307662"/>
                </a:lnTo>
                <a:cubicBezTo>
                  <a:pt x="385987" y="307232"/>
                  <a:pt x="390290" y="307232"/>
                  <a:pt x="394592" y="307232"/>
                </a:cubicBezTo>
                <a:lnTo>
                  <a:pt x="396314" y="302506"/>
                </a:lnTo>
                <a:cubicBezTo>
                  <a:pt x="398895" y="296061"/>
                  <a:pt x="405349" y="291764"/>
                  <a:pt x="412234" y="291764"/>
                </a:cubicBezTo>
                <a:cubicBezTo>
                  <a:pt x="413955" y="291764"/>
                  <a:pt x="415676" y="292194"/>
                  <a:pt x="417397" y="292624"/>
                </a:cubicBezTo>
                <a:lnTo>
                  <a:pt x="424712" y="295202"/>
                </a:lnTo>
                <a:cubicBezTo>
                  <a:pt x="424282" y="275437"/>
                  <a:pt x="419979" y="255673"/>
                  <a:pt x="411373" y="236338"/>
                </a:cubicBezTo>
                <a:cubicBezTo>
                  <a:pt x="403198" y="219151"/>
                  <a:pt x="392441" y="204113"/>
                  <a:pt x="379102" y="191653"/>
                </a:cubicBezTo>
                <a:lnTo>
                  <a:pt x="468601" y="191653"/>
                </a:lnTo>
                <a:cubicBezTo>
                  <a:pt x="489254" y="191653"/>
                  <a:pt x="508186" y="183059"/>
                  <a:pt x="521955" y="169740"/>
                </a:cubicBezTo>
                <a:lnTo>
                  <a:pt x="536155" y="199816"/>
                </a:lnTo>
                <a:cubicBezTo>
                  <a:pt x="543900" y="217003"/>
                  <a:pt x="536585" y="237197"/>
                  <a:pt x="519374" y="245361"/>
                </a:cubicBezTo>
                <a:lnTo>
                  <a:pt x="491836" y="257821"/>
                </a:lnTo>
                <a:cubicBezTo>
                  <a:pt x="496139" y="278874"/>
                  <a:pt x="496569" y="299498"/>
                  <a:pt x="494417" y="320122"/>
                </a:cubicBezTo>
                <a:lnTo>
                  <a:pt x="522816" y="330864"/>
                </a:lnTo>
                <a:cubicBezTo>
                  <a:pt x="540457" y="337309"/>
                  <a:pt x="549493" y="357073"/>
                  <a:pt x="543039" y="374260"/>
                </a:cubicBezTo>
                <a:lnTo>
                  <a:pt x="529700" y="410352"/>
                </a:lnTo>
                <a:cubicBezTo>
                  <a:pt x="526688" y="418515"/>
                  <a:pt x="520234" y="425390"/>
                  <a:pt x="512059" y="429257"/>
                </a:cubicBezTo>
                <a:cubicBezTo>
                  <a:pt x="503884" y="433124"/>
                  <a:pt x="494417" y="433553"/>
                  <a:pt x="485812" y="430546"/>
                </a:cubicBezTo>
                <a:lnTo>
                  <a:pt x="472043" y="425390"/>
                </a:lnTo>
                <a:cubicBezTo>
                  <a:pt x="470752" y="426679"/>
                  <a:pt x="469031" y="427538"/>
                  <a:pt x="467310" y="428397"/>
                </a:cubicBezTo>
                <a:cubicBezTo>
                  <a:pt x="463437" y="430116"/>
                  <a:pt x="458704" y="430546"/>
                  <a:pt x="454832" y="428827"/>
                </a:cubicBezTo>
                <a:lnTo>
                  <a:pt x="451820" y="427968"/>
                </a:lnTo>
                <a:cubicBezTo>
                  <a:pt x="448808" y="431835"/>
                  <a:pt x="445796" y="435272"/>
                  <a:pt x="442784" y="439139"/>
                </a:cubicBezTo>
                <a:lnTo>
                  <a:pt x="443644" y="440858"/>
                </a:lnTo>
                <a:cubicBezTo>
                  <a:pt x="445365" y="445154"/>
                  <a:pt x="445365" y="449451"/>
                  <a:pt x="444075" y="453748"/>
                </a:cubicBezTo>
                <a:cubicBezTo>
                  <a:pt x="442354" y="457615"/>
                  <a:pt x="439342" y="461052"/>
                  <a:pt x="435469" y="462771"/>
                </a:cubicBezTo>
                <a:lnTo>
                  <a:pt x="424282" y="467926"/>
                </a:lnTo>
                <a:cubicBezTo>
                  <a:pt x="422130" y="469215"/>
                  <a:pt x="419118" y="469645"/>
                  <a:pt x="416537" y="469215"/>
                </a:cubicBezTo>
                <a:lnTo>
                  <a:pt x="427724" y="493277"/>
                </a:lnTo>
                <a:cubicBezTo>
                  <a:pt x="435469" y="510463"/>
                  <a:pt x="428154" y="530657"/>
                  <a:pt x="410943" y="538391"/>
                </a:cubicBezTo>
                <a:lnTo>
                  <a:pt x="376521" y="554289"/>
                </a:lnTo>
                <a:cubicBezTo>
                  <a:pt x="359309" y="562023"/>
                  <a:pt x="339086" y="554719"/>
                  <a:pt x="330911" y="537532"/>
                </a:cubicBezTo>
                <a:lnTo>
                  <a:pt x="318432" y="510463"/>
                </a:lnTo>
                <a:cubicBezTo>
                  <a:pt x="297349" y="514330"/>
                  <a:pt x="276695" y="514760"/>
                  <a:pt x="256042" y="512611"/>
                </a:cubicBezTo>
                <a:lnTo>
                  <a:pt x="245285" y="540969"/>
                </a:lnTo>
                <a:cubicBezTo>
                  <a:pt x="242273" y="549563"/>
                  <a:pt x="235819" y="556437"/>
                  <a:pt x="227643" y="560304"/>
                </a:cubicBezTo>
                <a:cubicBezTo>
                  <a:pt x="219468" y="563741"/>
                  <a:pt x="210002" y="564171"/>
                  <a:pt x="201827" y="561164"/>
                </a:cubicBezTo>
                <a:lnTo>
                  <a:pt x="165683" y="547844"/>
                </a:lnTo>
                <a:cubicBezTo>
                  <a:pt x="157077" y="544836"/>
                  <a:pt x="150623" y="538391"/>
                  <a:pt x="146751" y="530228"/>
                </a:cubicBezTo>
                <a:cubicBezTo>
                  <a:pt x="142878" y="522064"/>
                  <a:pt x="142448" y="512611"/>
                  <a:pt x="145460" y="504018"/>
                </a:cubicBezTo>
                <a:lnTo>
                  <a:pt x="151053" y="489410"/>
                </a:lnTo>
                <a:lnTo>
                  <a:pt x="176440" y="467926"/>
                </a:lnTo>
                <a:cubicBezTo>
                  <a:pt x="182464" y="462771"/>
                  <a:pt x="185906" y="455466"/>
                  <a:pt x="185476" y="447303"/>
                </a:cubicBezTo>
                <a:cubicBezTo>
                  <a:pt x="185046" y="439569"/>
                  <a:pt x="181173" y="432264"/>
                  <a:pt x="174719" y="427538"/>
                </a:cubicBezTo>
                <a:lnTo>
                  <a:pt x="127388" y="393595"/>
                </a:lnTo>
                <a:cubicBezTo>
                  <a:pt x="123085" y="390157"/>
                  <a:pt x="117922" y="388868"/>
                  <a:pt x="112328" y="388868"/>
                </a:cubicBezTo>
                <a:cubicBezTo>
                  <a:pt x="104153" y="388868"/>
                  <a:pt x="96408" y="392735"/>
                  <a:pt x="91245" y="399610"/>
                </a:cubicBezTo>
                <a:cubicBezTo>
                  <a:pt x="86511" y="406485"/>
                  <a:pt x="85221" y="415078"/>
                  <a:pt x="87802" y="422382"/>
                </a:cubicBezTo>
                <a:lnTo>
                  <a:pt x="52519" y="422382"/>
                </a:lnTo>
                <a:cubicBezTo>
                  <a:pt x="46495" y="422382"/>
                  <a:pt x="40902" y="423241"/>
                  <a:pt x="35308" y="424530"/>
                </a:cubicBezTo>
                <a:lnTo>
                  <a:pt x="21539" y="394884"/>
                </a:lnTo>
                <a:cubicBezTo>
                  <a:pt x="13794" y="377697"/>
                  <a:pt x="21109" y="357503"/>
                  <a:pt x="38320" y="349769"/>
                </a:cubicBezTo>
                <a:lnTo>
                  <a:pt x="65428" y="336879"/>
                </a:lnTo>
                <a:cubicBezTo>
                  <a:pt x="61555" y="316255"/>
                  <a:pt x="61125" y="295202"/>
                  <a:pt x="63276" y="274578"/>
                </a:cubicBezTo>
                <a:lnTo>
                  <a:pt x="34878" y="264266"/>
                </a:lnTo>
                <a:cubicBezTo>
                  <a:pt x="26272" y="260829"/>
                  <a:pt x="19388" y="254813"/>
                  <a:pt x="15515" y="246220"/>
                </a:cubicBezTo>
                <a:cubicBezTo>
                  <a:pt x="12073" y="238056"/>
                  <a:pt x="11643" y="229033"/>
                  <a:pt x="14655" y="220440"/>
                </a:cubicBezTo>
                <a:lnTo>
                  <a:pt x="27993" y="184778"/>
                </a:lnTo>
                <a:cubicBezTo>
                  <a:pt x="34017" y="167592"/>
                  <a:pt x="54671" y="158139"/>
                  <a:pt x="71882" y="164584"/>
                </a:cubicBezTo>
                <a:lnTo>
                  <a:pt x="99850" y="174896"/>
                </a:lnTo>
                <a:cubicBezTo>
                  <a:pt x="111898" y="157709"/>
                  <a:pt x="126097" y="142241"/>
                  <a:pt x="142448" y="128922"/>
                </a:cubicBezTo>
                <a:lnTo>
                  <a:pt x="129970" y="101423"/>
                </a:lnTo>
                <a:cubicBezTo>
                  <a:pt x="122225" y="84666"/>
                  <a:pt x="129539" y="64472"/>
                  <a:pt x="146751" y="56309"/>
                </a:cubicBezTo>
                <a:lnTo>
                  <a:pt x="181173" y="40411"/>
                </a:lnTo>
                <a:cubicBezTo>
                  <a:pt x="198384" y="32677"/>
                  <a:pt x="218607" y="39981"/>
                  <a:pt x="226352" y="57168"/>
                </a:cubicBezTo>
                <a:lnTo>
                  <a:pt x="239261" y="84666"/>
                </a:lnTo>
                <a:cubicBezTo>
                  <a:pt x="259914" y="80799"/>
                  <a:pt x="280998" y="79940"/>
                  <a:pt x="301651" y="82088"/>
                </a:cubicBezTo>
                <a:lnTo>
                  <a:pt x="311978" y="53731"/>
                </a:lnTo>
                <a:cubicBezTo>
                  <a:pt x="318432" y="36974"/>
                  <a:pt x="339086" y="27521"/>
                  <a:pt x="355867" y="33536"/>
                </a:cubicBezTo>
                <a:close/>
                <a:moveTo>
                  <a:pt x="525415" y="0"/>
                </a:moveTo>
                <a:cubicBezTo>
                  <a:pt x="527137" y="0"/>
                  <a:pt x="528858" y="859"/>
                  <a:pt x="529718" y="2578"/>
                </a:cubicBezTo>
                <a:lnTo>
                  <a:pt x="563713" y="49837"/>
                </a:lnTo>
                <a:cubicBezTo>
                  <a:pt x="565864" y="52415"/>
                  <a:pt x="565004" y="55852"/>
                  <a:pt x="562422" y="57570"/>
                </a:cubicBezTo>
                <a:cubicBezTo>
                  <a:pt x="559840" y="59289"/>
                  <a:pt x="556397" y="58859"/>
                  <a:pt x="554676" y="56281"/>
                </a:cubicBezTo>
                <a:lnTo>
                  <a:pt x="531009" y="23630"/>
                </a:lnTo>
                <a:lnTo>
                  <a:pt x="531009" y="112993"/>
                </a:lnTo>
                <a:cubicBezTo>
                  <a:pt x="531009" y="144355"/>
                  <a:pt x="505191" y="170133"/>
                  <a:pt x="473778" y="170133"/>
                </a:cubicBezTo>
                <a:lnTo>
                  <a:pt x="378250" y="170133"/>
                </a:lnTo>
                <a:cubicBezTo>
                  <a:pt x="375238" y="170133"/>
                  <a:pt x="372656" y="167555"/>
                  <a:pt x="372656" y="164548"/>
                </a:cubicBezTo>
                <a:cubicBezTo>
                  <a:pt x="372656" y="161111"/>
                  <a:pt x="375238" y="158533"/>
                  <a:pt x="378250" y="158533"/>
                </a:cubicBezTo>
                <a:lnTo>
                  <a:pt x="473778" y="158533"/>
                </a:lnTo>
                <a:cubicBezTo>
                  <a:pt x="498736" y="158533"/>
                  <a:pt x="519391" y="138341"/>
                  <a:pt x="519391" y="112993"/>
                </a:cubicBezTo>
                <a:lnTo>
                  <a:pt x="519391" y="21482"/>
                </a:lnTo>
                <a:lnTo>
                  <a:pt x="493142" y="52415"/>
                </a:lnTo>
                <a:cubicBezTo>
                  <a:pt x="491421" y="54993"/>
                  <a:pt x="487548" y="54993"/>
                  <a:pt x="485397" y="53274"/>
                </a:cubicBezTo>
                <a:cubicBezTo>
                  <a:pt x="483676" y="51985"/>
                  <a:pt x="483245" y="50267"/>
                  <a:pt x="483245" y="48548"/>
                </a:cubicBezTo>
                <a:cubicBezTo>
                  <a:pt x="483245" y="47259"/>
                  <a:pt x="483676" y="45970"/>
                  <a:pt x="484536" y="45111"/>
                </a:cubicBezTo>
                <a:lnTo>
                  <a:pt x="520682" y="2148"/>
                </a:lnTo>
                <a:cubicBezTo>
                  <a:pt x="521973" y="859"/>
                  <a:pt x="523694" y="0"/>
                  <a:pt x="525415" y="0"/>
                </a:cubicBezTo>
                <a:close/>
              </a:path>
            </a:pathLst>
          </a:custGeom>
          <a:solidFill>
            <a:srgbClr val="EB8FA6"/>
          </a:solidFill>
          <a:ln>
            <a:noFill/>
          </a:ln>
        </p:spPr>
        <p:txBody>
          <a:bodyPr/>
          <a:lstStyle/>
          <a:p>
            <a:endParaRPr lang="zh-CN" altLang="en-US">
              <a:cs typeface="+mn-ea"/>
              <a:sym typeface="+mn-lt"/>
            </a:endParaRPr>
          </a:p>
        </p:txBody>
      </p:sp>
      <p:sp>
        <p:nvSpPr>
          <p:cNvPr id="10" name="seller_349675">
            <a:extLst>
              <a:ext uri="{FF2B5EF4-FFF2-40B4-BE49-F238E27FC236}">
                <a16:creationId xmlns:a16="http://schemas.microsoft.com/office/drawing/2014/main" id="{3946F370-D929-4DCA-ABB9-D75B68CC20B4}"/>
              </a:ext>
            </a:extLst>
          </p:cNvPr>
          <p:cNvSpPr>
            <a:spLocks noChangeAspect="1"/>
          </p:cNvSpPr>
          <p:nvPr/>
        </p:nvSpPr>
        <p:spPr bwMode="auto">
          <a:xfrm>
            <a:off x="3066432" y="4716220"/>
            <a:ext cx="304842" cy="304382"/>
          </a:xfrm>
          <a:custGeom>
            <a:avLst/>
            <a:gdLst>
              <a:gd name="connsiteX0" fmla="*/ 220288 w 607639"/>
              <a:gd name="connsiteY0" fmla="*/ 535892 h 606722"/>
              <a:gd name="connsiteX1" fmla="*/ 205869 w 607639"/>
              <a:gd name="connsiteY1" fmla="*/ 586460 h 606722"/>
              <a:gd name="connsiteX2" fmla="*/ 300482 w 607639"/>
              <a:gd name="connsiteY2" fmla="*/ 586460 h 606722"/>
              <a:gd name="connsiteX3" fmla="*/ 286063 w 607639"/>
              <a:gd name="connsiteY3" fmla="*/ 535892 h 606722"/>
              <a:gd name="connsiteX4" fmla="*/ 253131 w 607639"/>
              <a:gd name="connsiteY4" fmla="*/ 475460 h 606722"/>
              <a:gd name="connsiteX5" fmla="*/ 230079 w 607639"/>
              <a:gd name="connsiteY5" fmla="*/ 515718 h 606722"/>
              <a:gd name="connsiteX6" fmla="*/ 276183 w 607639"/>
              <a:gd name="connsiteY6" fmla="*/ 515718 h 606722"/>
              <a:gd name="connsiteX7" fmla="*/ 338398 w 607639"/>
              <a:gd name="connsiteY7" fmla="*/ 420093 h 606722"/>
              <a:gd name="connsiteX8" fmla="*/ 272801 w 607639"/>
              <a:gd name="connsiteY8" fmla="*/ 462840 h 606722"/>
              <a:gd name="connsiteX9" fmla="*/ 269686 w 607639"/>
              <a:gd name="connsiteY9" fmla="*/ 463551 h 606722"/>
              <a:gd name="connsiteX10" fmla="*/ 294341 w 607639"/>
              <a:gd name="connsiteY10" fmla="*/ 506476 h 606722"/>
              <a:gd name="connsiteX11" fmla="*/ 337419 w 607639"/>
              <a:gd name="connsiteY11" fmla="*/ 441244 h 606722"/>
              <a:gd name="connsiteX12" fmla="*/ 337419 w 607639"/>
              <a:gd name="connsiteY12" fmla="*/ 441156 h 606722"/>
              <a:gd name="connsiteX13" fmla="*/ 342670 w 607639"/>
              <a:gd name="connsiteY13" fmla="*/ 433335 h 606722"/>
              <a:gd name="connsiteX14" fmla="*/ 168042 w 607639"/>
              <a:gd name="connsiteY14" fmla="*/ 419915 h 606722"/>
              <a:gd name="connsiteX15" fmla="*/ 163681 w 607639"/>
              <a:gd name="connsiteY15" fmla="*/ 433246 h 606722"/>
              <a:gd name="connsiteX16" fmla="*/ 168932 w 607639"/>
              <a:gd name="connsiteY16" fmla="*/ 441156 h 606722"/>
              <a:gd name="connsiteX17" fmla="*/ 168932 w 607639"/>
              <a:gd name="connsiteY17" fmla="*/ 441244 h 606722"/>
              <a:gd name="connsiteX18" fmla="*/ 212011 w 607639"/>
              <a:gd name="connsiteY18" fmla="*/ 506476 h 606722"/>
              <a:gd name="connsiteX19" fmla="*/ 236576 w 607639"/>
              <a:gd name="connsiteY19" fmla="*/ 463551 h 606722"/>
              <a:gd name="connsiteX20" fmla="*/ 227231 w 607639"/>
              <a:gd name="connsiteY20" fmla="*/ 461240 h 606722"/>
              <a:gd name="connsiteX21" fmla="*/ 222602 w 607639"/>
              <a:gd name="connsiteY21" fmla="*/ 459552 h 606722"/>
              <a:gd name="connsiteX22" fmla="*/ 216372 w 607639"/>
              <a:gd name="connsiteY22" fmla="*/ 457152 h 606722"/>
              <a:gd name="connsiteX23" fmla="*/ 210854 w 607639"/>
              <a:gd name="connsiteY23" fmla="*/ 454575 h 606722"/>
              <a:gd name="connsiteX24" fmla="*/ 205513 w 607639"/>
              <a:gd name="connsiteY24" fmla="*/ 451731 h 606722"/>
              <a:gd name="connsiteX25" fmla="*/ 198304 w 607639"/>
              <a:gd name="connsiteY25" fmla="*/ 447288 h 606722"/>
              <a:gd name="connsiteX26" fmla="*/ 191272 w 607639"/>
              <a:gd name="connsiteY26" fmla="*/ 442311 h 606722"/>
              <a:gd name="connsiteX27" fmla="*/ 186911 w 607639"/>
              <a:gd name="connsiteY27" fmla="*/ 438756 h 606722"/>
              <a:gd name="connsiteX28" fmla="*/ 181126 w 607639"/>
              <a:gd name="connsiteY28" fmla="*/ 433602 h 606722"/>
              <a:gd name="connsiteX29" fmla="*/ 177477 w 607639"/>
              <a:gd name="connsiteY29" fmla="*/ 430136 h 606722"/>
              <a:gd name="connsiteX30" fmla="*/ 170356 w 607639"/>
              <a:gd name="connsiteY30" fmla="*/ 422582 h 606722"/>
              <a:gd name="connsiteX31" fmla="*/ 168487 w 607639"/>
              <a:gd name="connsiteY31" fmla="*/ 420449 h 606722"/>
              <a:gd name="connsiteX32" fmla="*/ 168042 w 607639"/>
              <a:gd name="connsiteY32" fmla="*/ 419915 h 606722"/>
              <a:gd name="connsiteX33" fmla="*/ 253131 w 607639"/>
              <a:gd name="connsiteY33" fmla="*/ 121309 h 606722"/>
              <a:gd name="connsiteX34" fmla="*/ 141785 w 607639"/>
              <a:gd name="connsiteY34" fmla="*/ 240129 h 606722"/>
              <a:gd name="connsiteX35" fmla="*/ 141785 w 607639"/>
              <a:gd name="connsiteY35" fmla="*/ 293274 h 606722"/>
              <a:gd name="connsiteX36" fmla="*/ 173738 w 607639"/>
              <a:gd name="connsiteY36" fmla="*/ 393787 h 606722"/>
              <a:gd name="connsiteX37" fmla="*/ 179524 w 607639"/>
              <a:gd name="connsiteY37" fmla="*/ 401786 h 606722"/>
              <a:gd name="connsiteX38" fmla="*/ 181660 w 607639"/>
              <a:gd name="connsiteY38" fmla="*/ 404718 h 606722"/>
              <a:gd name="connsiteX39" fmla="*/ 242272 w 607639"/>
              <a:gd name="connsiteY39" fmla="*/ 443999 h 606722"/>
              <a:gd name="connsiteX40" fmla="*/ 253131 w 607639"/>
              <a:gd name="connsiteY40" fmla="*/ 444888 h 606722"/>
              <a:gd name="connsiteX41" fmla="*/ 263723 w 607639"/>
              <a:gd name="connsiteY41" fmla="*/ 444088 h 606722"/>
              <a:gd name="connsiteX42" fmla="*/ 265147 w 607639"/>
              <a:gd name="connsiteY42" fmla="*/ 443733 h 606722"/>
              <a:gd name="connsiteX43" fmla="*/ 274492 w 607639"/>
              <a:gd name="connsiteY43" fmla="*/ 441511 h 606722"/>
              <a:gd name="connsiteX44" fmla="*/ 275382 w 607639"/>
              <a:gd name="connsiteY44" fmla="*/ 441156 h 606722"/>
              <a:gd name="connsiteX45" fmla="*/ 285262 w 607639"/>
              <a:gd name="connsiteY45" fmla="*/ 437156 h 606722"/>
              <a:gd name="connsiteX46" fmla="*/ 285618 w 607639"/>
              <a:gd name="connsiteY46" fmla="*/ 436979 h 606722"/>
              <a:gd name="connsiteX47" fmla="*/ 324246 w 607639"/>
              <a:gd name="connsiteY47" fmla="*/ 405163 h 606722"/>
              <a:gd name="connsiteX48" fmla="*/ 325848 w 607639"/>
              <a:gd name="connsiteY48" fmla="*/ 403119 h 606722"/>
              <a:gd name="connsiteX49" fmla="*/ 332257 w 607639"/>
              <a:gd name="connsiteY49" fmla="*/ 394409 h 606722"/>
              <a:gd name="connsiteX50" fmla="*/ 361005 w 607639"/>
              <a:gd name="connsiteY50" fmla="*/ 326868 h 606722"/>
              <a:gd name="connsiteX51" fmla="*/ 354241 w 607639"/>
              <a:gd name="connsiteY51" fmla="*/ 323402 h 606722"/>
              <a:gd name="connsiteX52" fmla="*/ 353084 w 607639"/>
              <a:gd name="connsiteY52" fmla="*/ 322779 h 606722"/>
              <a:gd name="connsiteX53" fmla="*/ 277162 w 607639"/>
              <a:gd name="connsiteY53" fmla="*/ 239330 h 606722"/>
              <a:gd name="connsiteX54" fmla="*/ 276539 w 607639"/>
              <a:gd name="connsiteY54" fmla="*/ 237730 h 606722"/>
              <a:gd name="connsiteX55" fmla="*/ 271555 w 607639"/>
              <a:gd name="connsiteY55" fmla="*/ 224399 h 606722"/>
              <a:gd name="connsiteX56" fmla="*/ 270843 w 607639"/>
              <a:gd name="connsiteY56" fmla="*/ 222178 h 606722"/>
              <a:gd name="connsiteX57" fmla="*/ 267016 w 607639"/>
              <a:gd name="connsiteY57" fmla="*/ 207158 h 606722"/>
              <a:gd name="connsiteX58" fmla="*/ 266482 w 607639"/>
              <a:gd name="connsiteY58" fmla="*/ 204581 h 606722"/>
              <a:gd name="connsiteX59" fmla="*/ 264524 w 607639"/>
              <a:gd name="connsiteY59" fmla="*/ 191784 h 606722"/>
              <a:gd name="connsiteX60" fmla="*/ 264079 w 607639"/>
              <a:gd name="connsiteY60" fmla="*/ 187607 h 606722"/>
              <a:gd name="connsiteX61" fmla="*/ 263278 w 607639"/>
              <a:gd name="connsiteY61" fmla="*/ 171877 h 606722"/>
              <a:gd name="connsiteX62" fmla="*/ 264079 w 607639"/>
              <a:gd name="connsiteY62" fmla="*/ 156768 h 606722"/>
              <a:gd name="connsiteX63" fmla="*/ 264702 w 607639"/>
              <a:gd name="connsiteY63" fmla="*/ 150903 h 606722"/>
              <a:gd name="connsiteX64" fmla="*/ 266037 w 607639"/>
              <a:gd name="connsiteY64" fmla="*/ 142549 h 606722"/>
              <a:gd name="connsiteX65" fmla="*/ 270487 w 607639"/>
              <a:gd name="connsiteY65" fmla="*/ 122909 h 606722"/>
              <a:gd name="connsiteX66" fmla="*/ 253131 w 607639"/>
              <a:gd name="connsiteY66" fmla="*/ 121309 h 606722"/>
              <a:gd name="connsiteX67" fmla="*/ 374512 w 607639"/>
              <a:gd name="connsiteY67" fmla="*/ 81511 h 606722"/>
              <a:gd name="connsiteX68" fmla="*/ 400410 w 607639"/>
              <a:gd name="connsiteY68" fmla="*/ 112258 h 606722"/>
              <a:gd name="connsiteX69" fmla="*/ 401834 w 607639"/>
              <a:gd name="connsiteY69" fmla="*/ 115545 h 606722"/>
              <a:gd name="connsiteX70" fmla="*/ 400410 w 607639"/>
              <a:gd name="connsiteY70" fmla="*/ 116612 h 606722"/>
              <a:gd name="connsiteX71" fmla="*/ 386349 w 607639"/>
              <a:gd name="connsiteY71" fmla="*/ 129763 h 606722"/>
              <a:gd name="connsiteX72" fmla="*/ 390442 w 607639"/>
              <a:gd name="connsiteY72" fmla="*/ 172061 h 606722"/>
              <a:gd name="connsiteX73" fmla="*/ 435297 w 607639"/>
              <a:gd name="connsiteY73" fmla="*/ 216759 h 606722"/>
              <a:gd name="connsiteX74" fmla="*/ 477571 w 607639"/>
              <a:gd name="connsiteY74" fmla="*/ 220935 h 606722"/>
              <a:gd name="connsiteX75" fmla="*/ 490831 w 607639"/>
              <a:gd name="connsiteY75" fmla="*/ 206895 h 606722"/>
              <a:gd name="connsiteX76" fmla="*/ 491365 w 607639"/>
              <a:gd name="connsiteY76" fmla="*/ 205651 h 606722"/>
              <a:gd name="connsiteX77" fmla="*/ 495103 w 607639"/>
              <a:gd name="connsiteY77" fmla="*/ 206717 h 606722"/>
              <a:gd name="connsiteX78" fmla="*/ 525985 w 607639"/>
              <a:gd name="connsiteY78" fmla="*/ 232754 h 606722"/>
              <a:gd name="connsiteX79" fmla="*/ 525006 w 607639"/>
              <a:gd name="connsiteY79" fmla="*/ 238796 h 606722"/>
              <a:gd name="connsiteX80" fmla="*/ 515127 w 607639"/>
              <a:gd name="connsiteY80" fmla="*/ 248749 h 606722"/>
              <a:gd name="connsiteX81" fmla="*/ 459682 w 607639"/>
              <a:gd name="connsiteY81" fmla="*/ 255502 h 606722"/>
              <a:gd name="connsiteX82" fmla="*/ 443841 w 607639"/>
              <a:gd name="connsiteY82" fmla="*/ 243240 h 606722"/>
              <a:gd name="connsiteX83" fmla="*/ 363832 w 607639"/>
              <a:gd name="connsiteY83" fmla="*/ 163086 h 606722"/>
              <a:gd name="connsiteX84" fmla="*/ 349415 w 607639"/>
              <a:gd name="connsiteY84" fmla="*/ 143181 h 606722"/>
              <a:gd name="connsiteX85" fmla="*/ 358492 w 607639"/>
              <a:gd name="connsiteY85" fmla="*/ 92353 h 606722"/>
              <a:gd name="connsiteX86" fmla="*/ 368371 w 607639"/>
              <a:gd name="connsiteY86" fmla="*/ 82400 h 606722"/>
              <a:gd name="connsiteX87" fmla="*/ 374512 w 607639"/>
              <a:gd name="connsiteY87" fmla="*/ 81511 h 606722"/>
              <a:gd name="connsiteX88" fmla="*/ 368326 w 607639"/>
              <a:gd name="connsiteY88" fmla="*/ 60921 h 606722"/>
              <a:gd name="connsiteX89" fmla="*/ 354063 w 607639"/>
              <a:gd name="connsiteY89" fmla="*/ 68075 h 606722"/>
              <a:gd name="connsiteX90" fmla="*/ 344183 w 607639"/>
              <a:gd name="connsiteY90" fmla="*/ 78029 h 606722"/>
              <a:gd name="connsiteX91" fmla="*/ 331100 w 607639"/>
              <a:gd name="connsiteY91" fmla="*/ 151703 h 606722"/>
              <a:gd name="connsiteX92" fmla="*/ 349435 w 607639"/>
              <a:gd name="connsiteY92" fmla="*/ 177387 h 606722"/>
              <a:gd name="connsiteX93" fmla="*/ 429451 w 607639"/>
              <a:gd name="connsiteY93" fmla="*/ 257548 h 606722"/>
              <a:gd name="connsiteX94" fmla="*/ 450011 w 607639"/>
              <a:gd name="connsiteY94" fmla="*/ 273278 h 606722"/>
              <a:gd name="connsiteX95" fmla="*/ 484990 w 607639"/>
              <a:gd name="connsiteY95" fmla="*/ 283143 h 606722"/>
              <a:gd name="connsiteX96" fmla="*/ 529492 w 607639"/>
              <a:gd name="connsiteY96" fmla="*/ 262969 h 606722"/>
              <a:gd name="connsiteX97" fmla="*/ 539372 w 607639"/>
              <a:gd name="connsiteY97" fmla="*/ 253105 h 606722"/>
              <a:gd name="connsiteX98" fmla="*/ 543911 w 607639"/>
              <a:gd name="connsiteY98" fmla="*/ 223244 h 606722"/>
              <a:gd name="connsiteX99" fmla="*/ 505283 w 607639"/>
              <a:gd name="connsiteY99" fmla="*/ 189206 h 606722"/>
              <a:gd name="connsiteX100" fmla="*/ 485969 w 607639"/>
              <a:gd name="connsiteY100" fmla="*/ 186185 h 606722"/>
              <a:gd name="connsiteX101" fmla="*/ 474843 w 607639"/>
              <a:gd name="connsiteY101" fmla="*/ 194539 h 606722"/>
              <a:gd name="connsiteX102" fmla="*/ 466299 w 607639"/>
              <a:gd name="connsiteY102" fmla="*/ 204137 h 606722"/>
              <a:gd name="connsiteX103" fmla="*/ 449655 w 607639"/>
              <a:gd name="connsiteY103" fmla="*/ 202448 h 606722"/>
              <a:gd name="connsiteX104" fmla="*/ 404796 w 607639"/>
              <a:gd name="connsiteY104" fmla="*/ 157746 h 606722"/>
              <a:gd name="connsiteX105" fmla="*/ 402838 w 607639"/>
              <a:gd name="connsiteY105" fmla="*/ 141572 h 606722"/>
              <a:gd name="connsiteX106" fmla="*/ 412807 w 607639"/>
              <a:gd name="connsiteY106" fmla="*/ 132596 h 606722"/>
              <a:gd name="connsiteX107" fmla="*/ 421173 w 607639"/>
              <a:gd name="connsiteY107" fmla="*/ 121487 h 606722"/>
              <a:gd name="connsiteX108" fmla="*/ 418058 w 607639"/>
              <a:gd name="connsiteY108" fmla="*/ 102113 h 606722"/>
              <a:gd name="connsiteX109" fmla="*/ 384058 w 607639"/>
              <a:gd name="connsiteY109" fmla="*/ 63632 h 606722"/>
              <a:gd name="connsiteX110" fmla="*/ 368326 w 607639"/>
              <a:gd name="connsiteY110" fmla="*/ 60921 h 606722"/>
              <a:gd name="connsiteX111" fmla="*/ 435414 w 607639"/>
              <a:gd name="connsiteY111" fmla="*/ 0 h 606722"/>
              <a:gd name="connsiteX112" fmla="*/ 607639 w 607639"/>
              <a:gd name="connsiteY112" fmla="*/ 171877 h 606722"/>
              <a:gd name="connsiteX113" fmla="*/ 435414 w 607639"/>
              <a:gd name="connsiteY113" fmla="*/ 343753 h 606722"/>
              <a:gd name="connsiteX114" fmla="*/ 380053 w 607639"/>
              <a:gd name="connsiteY114" fmla="*/ 334510 h 606722"/>
              <a:gd name="connsiteX115" fmla="*/ 353084 w 607639"/>
              <a:gd name="connsiteY115" fmla="*/ 399742 h 606722"/>
              <a:gd name="connsiteX116" fmla="*/ 363409 w 607639"/>
              <a:gd name="connsiteY116" fmla="*/ 431735 h 606722"/>
              <a:gd name="connsiteX117" fmla="*/ 362697 w 607639"/>
              <a:gd name="connsiteY117" fmla="*/ 439289 h 606722"/>
              <a:gd name="connsiteX118" fmla="*/ 480540 w 607639"/>
              <a:gd name="connsiteY118" fmla="*/ 485324 h 606722"/>
              <a:gd name="connsiteX119" fmla="*/ 506351 w 607639"/>
              <a:gd name="connsiteY119" fmla="*/ 528071 h 606722"/>
              <a:gd name="connsiteX120" fmla="*/ 506351 w 607639"/>
              <a:gd name="connsiteY120" fmla="*/ 596591 h 606722"/>
              <a:gd name="connsiteX121" fmla="*/ 496204 w 607639"/>
              <a:gd name="connsiteY121" fmla="*/ 606722 h 606722"/>
              <a:gd name="connsiteX122" fmla="*/ 313922 w 607639"/>
              <a:gd name="connsiteY122" fmla="*/ 606722 h 606722"/>
              <a:gd name="connsiteX123" fmla="*/ 192429 w 607639"/>
              <a:gd name="connsiteY123" fmla="*/ 606722 h 606722"/>
              <a:gd name="connsiteX124" fmla="*/ 10147 w 607639"/>
              <a:gd name="connsiteY124" fmla="*/ 606722 h 606722"/>
              <a:gd name="connsiteX125" fmla="*/ 0 w 607639"/>
              <a:gd name="connsiteY125" fmla="*/ 596591 h 606722"/>
              <a:gd name="connsiteX126" fmla="*/ 0 w 607639"/>
              <a:gd name="connsiteY126" fmla="*/ 528071 h 606722"/>
              <a:gd name="connsiteX127" fmla="*/ 25812 w 607639"/>
              <a:gd name="connsiteY127" fmla="*/ 485324 h 606722"/>
              <a:gd name="connsiteX128" fmla="*/ 143655 w 607639"/>
              <a:gd name="connsiteY128" fmla="*/ 439289 h 606722"/>
              <a:gd name="connsiteX129" fmla="*/ 142943 w 607639"/>
              <a:gd name="connsiteY129" fmla="*/ 431735 h 606722"/>
              <a:gd name="connsiteX130" fmla="*/ 153356 w 607639"/>
              <a:gd name="connsiteY130" fmla="*/ 399475 h 606722"/>
              <a:gd name="connsiteX131" fmla="*/ 121492 w 607639"/>
              <a:gd name="connsiteY131" fmla="*/ 293274 h 606722"/>
              <a:gd name="connsiteX132" fmla="*/ 121492 w 607639"/>
              <a:gd name="connsiteY132" fmla="*/ 240129 h 606722"/>
              <a:gd name="connsiteX133" fmla="*/ 253131 w 607639"/>
              <a:gd name="connsiteY133" fmla="*/ 101135 h 606722"/>
              <a:gd name="connsiteX134" fmla="*/ 277519 w 607639"/>
              <a:gd name="connsiteY134" fmla="*/ 103624 h 606722"/>
              <a:gd name="connsiteX135" fmla="*/ 435414 w 607639"/>
              <a:gd name="connsiteY13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07639" h="606722">
                <a:moveTo>
                  <a:pt x="220288" y="535892"/>
                </a:moveTo>
                <a:lnTo>
                  <a:pt x="205869" y="586460"/>
                </a:lnTo>
                <a:lnTo>
                  <a:pt x="300482" y="586460"/>
                </a:lnTo>
                <a:lnTo>
                  <a:pt x="286063" y="535892"/>
                </a:lnTo>
                <a:close/>
                <a:moveTo>
                  <a:pt x="253131" y="475460"/>
                </a:moveTo>
                <a:lnTo>
                  <a:pt x="230079" y="515718"/>
                </a:lnTo>
                <a:lnTo>
                  <a:pt x="276183" y="515718"/>
                </a:lnTo>
                <a:close/>
                <a:moveTo>
                  <a:pt x="338398" y="420093"/>
                </a:moveTo>
                <a:cubicBezTo>
                  <a:pt x="320419" y="441600"/>
                  <a:pt x="297901" y="457241"/>
                  <a:pt x="272801" y="462840"/>
                </a:cubicBezTo>
                <a:cubicBezTo>
                  <a:pt x="271733" y="463018"/>
                  <a:pt x="270754" y="463373"/>
                  <a:pt x="269686" y="463551"/>
                </a:cubicBezTo>
                <a:lnTo>
                  <a:pt x="294341" y="506476"/>
                </a:lnTo>
                <a:lnTo>
                  <a:pt x="337419" y="441244"/>
                </a:lnTo>
                <a:lnTo>
                  <a:pt x="337419" y="441156"/>
                </a:lnTo>
                <a:lnTo>
                  <a:pt x="342670" y="433335"/>
                </a:lnTo>
                <a:close/>
                <a:moveTo>
                  <a:pt x="168042" y="419915"/>
                </a:moveTo>
                <a:lnTo>
                  <a:pt x="163681" y="433246"/>
                </a:lnTo>
                <a:lnTo>
                  <a:pt x="168932" y="441156"/>
                </a:lnTo>
                <a:lnTo>
                  <a:pt x="168932" y="441244"/>
                </a:lnTo>
                <a:lnTo>
                  <a:pt x="212011" y="506476"/>
                </a:lnTo>
                <a:lnTo>
                  <a:pt x="236576" y="463551"/>
                </a:lnTo>
                <a:cubicBezTo>
                  <a:pt x="233461" y="462929"/>
                  <a:pt x="230346" y="462129"/>
                  <a:pt x="227231" y="461240"/>
                </a:cubicBezTo>
                <a:cubicBezTo>
                  <a:pt x="225628" y="460796"/>
                  <a:pt x="224115" y="460174"/>
                  <a:pt x="222602" y="459552"/>
                </a:cubicBezTo>
                <a:cubicBezTo>
                  <a:pt x="220466" y="458841"/>
                  <a:pt x="218419" y="458041"/>
                  <a:pt x="216372" y="457152"/>
                </a:cubicBezTo>
                <a:cubicBezTo>
                  <a:pt x="214503" y="456352"/>
                  <a:pt x="212634" y="455553"/>
                  <a:pt x="210854" y="454575"/>
                </a:cubicBezTo>
                <a:cubicBezTo>
                  <a:pt x="208984" y="453686"/>
                  <a:pt x="207204" y="452709"/>
                  <a:pt x="205513" y="451731"/>
                </a:cubicBezTo>
                <a:cubicBezTo>
                  <a:pt x="203021" y="450309"/>
                  <a:pt x="200707" y="448887"/>
                  <a:pt x="198304" y="447288"/>
                </a:cubicBezTo>
                <a:cubicBezTo>
                  <a:pt x="195901" y="445777"/>
                  <a:pt x="193587" y="444088"/>
                  <a:pt x="191272" y="442311"/>
                </a:cubicBezTo>
                <a:cubicBezTo>
                  <a:pt x="189759" y="441156"/>
                  <a:pt x="188424" y="440000"/>
                  <a:pt x="186911" y="438756"/>
                </a:cubicBezTo>
                <a:cubicBezTo>
                  <a:pt x="184953" y="437156"/>
                  <a:pt x="182995" y="435379"/>
                  <a:pt x="181126" y="433602"/>
                </a:cubicBezTo>
                <a:cubicBezTo>
                  <a:pt x="179880" y="432446"/>
                  <a:pt x="178634" y="431291"/>
                  <a:pt x="177477" y="430136"/>
                </a:cubicBezTo>
                <a:cubicBezTo>
                  <a:pt x="175073" y="427736"/>
                  <a:pt x="172670" y="425159"/>
                  <a:pt x="170356" y="422582"/>
                </a:cubicBezTo>
                <a:cubicBezTo>
                  <a:pt x="169733" y="421871"/>
                  <a:pt x="169110" y="421160"/>
                  <a:pt x="168487" y="420449"/>
                </a:cubicBezTo>
                <a:cubicBezTo>
                  <a:pt x="168309" y="420271"/>
                  <a:pt x="168220" y="420093"/>
                  <a:pt x="168042" y="419915"/>
                </a:cubicBezTo>
                <a:close/>
                <a:moveTo>
                  <a:pt x="253131" y="121309"/>
                </a:moveTo>
                <a:cubicBezTo>
                  <a:pt x="191717" y="121309"/>
                  <a:pt x="141785" y="174632"/>
                  <a:pt x="141785" y="240129"/>
                </a:cubicBezTo>
                <a:lnTo>
                  <a:pt x="141785" y="293274"/>
                </a:lnTo>
                <a:cubicBezTo>
                  <a:pt x="141785" y="327223"/>
                  <a:pt x="153979" y="364638"/>
                  <a:pt x="173738" y="393787"/>
                </a:cubicBezTo>
                <a:cubicBezTo>
                  <a:pt x="175607" y="396542"/>
                  <a:pt x="177566" y="399208"/>
                  <a:pt x="179524" y="401786"/>
                </a:cubicBezTo>
                <a:cubicBezTo>
                  <a:pt x="180236" y="402674"/>
                  <a:pt x="180948" y="403741"/>
                  <a:pt x="181660" y="404718"/>
                </a:cubicBezTo>
                <a:cubicBezTo>
                  <a:pt x="199461" y="426670"/>
                  <a:pt x="220733" y="440445"/>
                  <a:pt x="242272" y="443999"/>
                </a:cubicBezTo>
                <a:cubicBezTo>
                  <a:pt x="245833" y="444533"/>
                  <a:pt x="249482" y="444888"/>
                  <a:pt x="253131" y="444888"/>
                </a:cubicBezTo>
                <a:cubicBezTo>
                  <a:pt x="256691" y="444888"/>
                  <a:pt x="260251" y="444622"/>
                  <a:pt x="263723" y="444088"/>
                </a:cubicBezTo>
                <a:cubicBezTo>
                  <a:pt x="264168" y="443999"/>
                  <a:pt x="264613" y="443822"/>
                  <a:pt x="265147" y="443733"/>
                </a:cubicBezTo>
                <a:cubicBezTo>
                  <a:pt x="268262" y="443200"/>
                  <a:pt x="271377" y="442489"/>
                  <a:pt x="274492" y="441511"/>
                </a:cubicBezTo>
                <a:cubicBezTo>
                  <a:pt x="274848" y="441422"/>
                  <a:pt x="275115" y="441244"/>
                  <a:pt x="275382" y="441156"/>
                </a:cubicBezTo>
                <a:cubicBezTo>
                  <a:pt x="278676" y="440089"/>
                  <a:pt x="282058" y="438756"/>
                  <a:pt x="285262" y="437156"/>
                </a:cubicBezTo>
                <a:cubicBezTo>
                  <a:pt x="285440" y="437156"/>
                  <a:pt x="285529" y="437067"/>
                  <a:pt x="285618" y="436979"/>
                </a:cubicBezTo>
                <a:cubicBezTo>
                  <a:pt x="299414" y="430313"/>
                  <a:pt x="312587" y="419471"/>
                  <a:pt x="324246" y="405163"/>
                </a:cubicBezTo>
                <a:cubicBezTo>
                  <a:pt x="324780" y="404452"/>
                  <a:pt x="325314" y="403741"/>
                  <a:pt x="325848" y="403119"/>
                </a:cubicBezTo>
                <a:cubicBezTo>
                  <a:pt x="328074" y="400364"/>
                  <a:pt x="330210" y="397431"/>
                  <a:pt x="332257" y="394409"/>
                </a:cubicBezTo>
                <a:cubicBezTo>
                  <a:pt x="345964" y="374325"/>
                  <a:pt x="356021" y="350507"/>
                  <a:pt x="361005" y="326868"/>
                </a:cubicBezTo>
                <a:cubicBezTo>
                  <a:pt x="358691" y="325801"/>
                  <a:pt x="356466" y="324557"/>
                  <a:pt x="354241" y="323402"/>
                </a:cubicBezTo>
                <a:cubicBezTo>
                  <a:pt x="353885" y="323135"/>
                  <a:pt x="353440" y="322957"/>
                  <a:pt x="353084" y="322779"/>
                </a:cubicBezTo>
                <a:cubicBezTo>
                  <a:pt x="318550" y="304028"/>
                  <a:pt x="292115" y="274434"/>
                  <a:pt x="277162" y="239330"/>
                </a:cubicBezTo>
                <a:cubicBezTo>
                  <a:pt x="276895" y="238796"/>
                  <a:pt x="276717" y="238263"/>
                  <a:pt x="276539" y="237730"/>
                </a:cubicBezTo>
                <a:cubicBezTo>
                  <a:pt x="274670" y="233375"/>
                  <a:pt x="273068" y="228932"/>
                  <a:pt x="271555" y="224399"/>
                </a:cubicBezTo>
                <a:cubicBezTo>
                  <a:pt x="271377" y="223688"/>
                  <a:pt x="271110" y="222977"/>
                  <a:pt x="270843" y="222178"/>
                </a:cubicBezTo>
                <a:cubicBezTo>
                  <a:pt x="269330" y="217290"/>
                  <a:pt x="267995" y="212224"/>
                  <a:pt x="267016" y="207158"/>
                </a:cubicBezTo>
                <a:cubicBezTo>
                  <a:pt x="266838" y="206270"/>
                  <a:pt x="266660" y="205381"/>
                  <a:pt x="266482" y="204581"/>
                </a:cubicBezTo>
                <a:cubicBezTo>
                  <a:pt x="265681" y="200315"/>
                  <a:pt x="265058" y="196049"/>
                  <a:pt x="264524" y="191784"/>
                </a:cubicBezTo>
                <a:cubicBezTo>
                  <a:pt x="264435" y="190362"/>
                  <a:pt x="264257" y="188940"/>
                  <a:pt x="264079" y="187607"/>
                </a:cubicBezTo>
                <a:cubicBezTo>
                  <a:pt x="263634" y="182363"/>
                  <a:pt x="263278" y="177209"/>
                  <a:pt x="263278" y="171877"/>
                </a:cubicBezTo>
                <a:cubicBezTo>
                  <a:pt x="263278" y="166811"/>
                  <a:pt x="263634" y="161745"/>
                  <a:pt x="264079" y="156768"/>
                </a:cubicBezTo>
                <a:cubicBezTo>
                  <a:pt x="264257" y="154813"/>
                  <a:pt x="264524" y="152858"/>
                  <a:pt x="264702" y="150903"/>
                </a:cubicBezTo>
                <a:cubicBezTo>
                  <a:pt x="265058" y="148059"/>
                  <a:pt x="265503" y="145304"/>
                  <a:pt x="266037" y="142549"/>
                </a:cubicBezTo>
                <a:cubicBezTo>
                  <a:pt x="267194" y="135795"/>
                  <a:pt x="268618" y="129307"/>
                  <a:pt x="270487" y="122909"/>
                </a:cubicBezTo>
                <a:cubicBezTo>
                  <a:pt x="264702" y="121842"/>
                  <a:pt x="258827" y="121309"/>
                  <a:pt x="253131" y="121309"/>
                </a:cubicBezTo>
                <a:close/>
                <a:moveTo>
                  <a:pt x="374512" y="81511"/>
                </a:moveTo>
                <a:cubicBezTo>
                  <a:pt x="382789" y="85866"/>
                  <a:pt x="394892" y="102749"/>
                  <a:pt x="400410" y="112258"/>
                </a:cubicBezTo>
                <a:cubicBezTo>
                  <a:pt x="401567" y="114213"/>
                  <a:pt x="401656" y="115545"/>
                  <a:pt x="401834" y="115545"/>
                </a:cubicBezTo>
                <a:lnTo>
                  <a:pt x="400410" y="116612"/>
                </a:lnTo>
                <a:cubicBezTo>
                  <a:pt x="388663" y="126387"/>
                  <a:pt x="386972" y="128875"/>
                  <a:pt x="386349" y="129763"/>
                </a:cubicBezTo>
                <a:cubicBezTo>
                  <a:pt x="376381" y="144425"/>
                  <a:pt x="377894" y="159443"/>
                  <a:pt x="390442" y="172061"/>
                </a:cubicBezTo>
                <a:lnTo>
                  <a:pt x="435297" y="216759"/>
                </a:lnTo>
                <a:cubicBezTo>
                  <a:pt x="447846" y="229377"/>
                  <a:pt x="462886" y="230888"/>
                  <a:pt x="477571" y="220935"/>
                </a:cubicBezTo>
                <a:cubicBezTo>
                  <a:pt x="478550" y="220313"/>
                  <a:pt x="481042" y="218625"/>
                  <a:pt x="490831" y="206895"/>
                </a:cubicBezTo>
                <a:lnTo>
                  <a:pt x="491365" y="205651"/>
                </a:lnTo>
                <a:cubicBezTo>
                  <a:pt x="491632" y="205562"/>
                  <a:pt x="493056" y="205651"/>
                  <a:pt x="495103" y="206717"/>
                </a:cubicBezTo>
                <a:cubicBezTo>
                  <a:pt x="504715" y="212405"/>
                  <a:pt x="521535" y="224401"/>
                  <a:pt x="525985" y="232754"/>
                </a:cubicBezTo>
                <a:cubicBezTo>
                  <a:pt x="527053" y="234709"/>
                  <a:pt x="526697" y="237197"/>
                  <a:pt x="525006" y="238796"/>
                </a:cubicBezTo>
                <a:lnTo>
                  <a:pt x="515127" y="248749"/>
                </a:lnTo>
                <a:cubicBezTo>
                  <a:pt x="498752" y="265099"/>
                  <a:pt x="481131" y="267232"/>
                  <a:pt x="459682" y="255502"/>
                </a:cubicBezTo>
                <a:cubicBezTo>
                  <a:pt x="454342" y="252570"/>
                  <a:pt x="449092" y="248571"/>
                  <a:pt x="443841" y="243240"/>
                </a:cubicBezTo>
                <a:lnTo>
                  <a:pt x="363832" y="163086"/>
                </a:lnTo>
                <a:cubicBezTo>
                  <a:pt x="357425" y="156777"/>
                  <a:pt x="352619" y="150024"/>
                  <a:pt x="349415" y="143181"/>
                </a:cubicBezTo>
                <a:cubicBezTo>
                  <a:pt x="340337" y="123721"/>
                  <a:pt x="343185" y="107637"/>
                  <a:pt x="358492" y="92353"/>
                </a:cubicBezTo>
                <a:lnTo>
                  <a:pt x="368371" y="82400"/>
                </a:lnTo>
                <a:cubicBezTo>
                  <a:pt x="370062" y="80801"/>
                  <a:pt x="372465" y="80445"/>
                  <a:pt x="374512" y="81511"/>
                </a:cubicBezTo>
                <a:close/>
                <a:moveTo>
                  <a:pt x="368326" y="60921"/>
                </a:moveTo>
                <a:cubicBezTo>
                  <a:pt x="363075" y="61699"/>
                  <a:pt x="358068" y="64121"/>
                  <a:pt x="354063" y="68075"/>
                </a:cubicBezTo>
                <a:lnTo>
                  <a:pt x="344183" y="78029"/>
                </a:lnTo>
                <a:cubicBezTo>
                  <a:pt x="323000" y="99180"/>
                  <a:pt x="318461" y="124686"/>
                  <a:pt x="331100" y="151703"/>
                </a:cubicBezTo>
                <a:cubicBezTo>
                  <a:pt x="335283" y="160679"/>
                  <a:pt x="341424" y="169299"/>
                  <a:pt x="349435" y="177387"/>
                </a:cubicBezTo>
                <a:lnTo>
                  <a:pt x="429451" y="257548"/>
                </a:lnTo>
                <a:cubicBezTo>
                  <a:pt x="436037" y="264125"/>
                  <a:pt x="442979" y="269368"/>
                  <a:pt x="450011" y="273278"/>
                </a:cubicBezTo>
                <a:cubicBezTo>
                  <a:pt x="462026" y="279855"/>
                  <a:pt x="473775" y="283143"/>
                  <a:pt x="484990" y="283143"/>
                </a:cubicBezTo>
                <a:cubicBezTo>
                  <a:pt x="501011" y="283143"/>
                  <a:pt x="516053" y="276389"/>
                  <a:pt x="529492" y="262969"/>
                </a:cubicBezTo>
                <a:lnTo>
                  <a:pt x="539372" y="253105"/>
                </a:lnTo>
                <a:cubicBezTo>
                  <a:pt x="547383" y="245195"/>
                  <a:pt x="549163" y="233198"/>
                  <a:pt x="543911" y="223244"/>
                </a:cubicBezTo>
                <a:cubicBezTo>
                  <a:pt x="535367" y="207247"/>
                  <a:pt x="508398" y="191073"/>
                  <a:pt x="505283" y="189206"/>
                </a:cubicBezTo>
                <a:cubicBezTo>
                  <a:pt x="498786" y="185563"/>
                  <a:pt x="492021" y="184496"/>
                  <a:pt x="485969" y="186185"/>
                </a:cubicBezTo>
                <a:cubicBezTo>
                  <a:pt x="481252" y="187429"/>
                  <a:pt x="477424" y="190362"/>
                  <a:pt x="474843" y="194539"/>
                </a:cubicBezTo>
                <a:cubicBezTo>
                  <a:pt x="471372" y="198627"/>
                  <a:pt x="467100" y="203426"/>
                  <a:pt x="466299" y="204137"/>
                </a:cubicBezTo>
                <a:cubicBezTo>
                  <a:pt x="459534" y="208758"/>
                  <a:pt x="455440" y="208314"/>
                  <a:pt x="449655" y="202448"/>
                </a:cubicBezTo>
                <a:lnTo>
                  <a:pt x="404796" y="157746"/>
                </a:lnTo>
                <a:cubicBezTo>
                  <a:pt x="398922" y="151881"/>
                  <a:pt x="398566" y="147881"/>
                  <a:pt x="402838" y="141572"/>
                </a:cubicBezTo>
                <a:cubicBezTo>
                  <a:pt x="403906" y="140327"/>
                  <a:pt x="408712" y="136062"/>
                  <a:pt x="412807" y="132596"/>
                </a:cubicBezTo>
                <a:cubicBezTo>
                  <a:pt x="416990" y="129929"/>
                  <a:pt x="419838" y="126108"/>
                  <a:pt x="421173" y="121487"/>
                </a:cubicBezTo>
                <a:cubicBezTo>
                  <a:pt x="422864" y="115443"/>
                  <a:pt x="421707" y="108600"/>
                  <a:pt x="418058" y="102113"/>
                </a:cubicBezTo>
                <a:cubicBezTo>
                  <a:pt x="416189" y="99091"/>
                  <a:pt x="400079" y="72074"/>
                  <a:pt x="384058" y="63632"/>
                </a:cubicBezTo>
                <a:cubicBezTo>
                  <a:pt x="379074" y="61010"/>
                  <a:pt x="373577" y="60144"/>
                  <a:pt x="368326" y="60921"/>
                </a:cubicBezTo>
                <a:close/>
                <a:moveTo>
                  <a:pt x="435414" y="0"/>
                </a:moveTo>
                <a:cubicBezTo>
                  <a:pt x="530383" y="0"/>
                  <a:pt x="607639" y="77140"/>
                  <a:pt x="607639" y="171877"/>
                </a:cubicBezTo>
                <a:cubicBezTo>
                  <a:pt x="607639" y="266702"/>
                  <a:pt x="530383" y="343753"/>
                  <a:pt x="435414" y="343753"/>
                </a:cubicBezTo>
                <a:cubicBezTo>
                  <a:pt x="416011" y="343753"/>
                  <a:pt x="397409" y="340376"/>
                  <a:pt x="380053" y="334510"/>
                </a:cubicBezTo>
                <a:cubicBezTo>
                  <a:pt x="374801" y="357261"/>
                  <a:pt x="365634" y="379923"/>
                  <a:pt x="353084" y="399742"/>
                </a:cubicBezTo>
                <a:lnTo>
                  <a:pt x="363409" y="431735"/>
                </a:lnTo>
                <a:cubicBezTo>
                  <a:pt x="364210" y="434224"/>
                  <a:pt x="363854" y="436890"/>
                  <a:pt x="362697" y="439289"/>
                </a:cubicBezTo>
                <a:cubicBezTo>
                  <a:pt x="395629" y="445688"/>
                  <a:pt x="432744" y="460174"/>
                  <a:pt x="480540" y="485324"/>
                </a:cubicBezTo>
                <a:cubicBezTo>
                  <a:pt x="496471" y="493678"/>
                  <a:pt x="506351" y="510031"/>
                  <a:pt x="506351" y="528071"/>
                </a:cubicBezTo>
                <a:lnTo>
                  <a:pt x="506351" y="596591"/>
                </a:lnTo>
                <a:cubicBezTo>
                  <a:pt x="506351" y="602190"/>
                  <a:pt x="501812" y="606722"/>
                  <a:pt x="496204" y="606722"/>
                </a:cubicBezTo>
                <a:lnTo>
                  <a:pt x="313922" y="606722"/>
                </a:lnTo>
                <a:lnTo>
                  <a:pt x="192429" y="606722"/>
                </a:lnTo>
                <a:lnTo>
                  <a:pt x="10147" y="606722"/>
                </a:lnTo>
                <a:cubicBezTo>
                  <a:pt x="4539" y="606722"/>
                  <a:pt x="0" y="602190"/>
                  <a:pt x="0" y="596591"/>
                </a:cubicBezTo>
                <a:lnTo>
                  <a:pt x="0" y="528071"/>
                </a:lnTo>
                <a:cubicBezTo>
                  <a:pt x="0" y="510031"/>
                  <a:pt x="9880" y="493678"/>
                  <a:pt x="25812" y="485324"/>
                </a:cubicBezTo>
                <a:cubicBezTo>
                  <a:pt x="73607" y="460174"/>
                  <a:pt x="110723" y="445688"/>
                  <a:pt x="143655" y="439289"/>
                </a:cubicBezTo>
                <a:cubicBezTo>
                  <a:pt x="142498" y="436890"/>
                  <a:pt x="142141" y="434224"/>
                  <a:pt x="142943" y="431735"/>
                </a:cubicBezTo>
                <a:lnTo>
                  <a:pt x="153356" y="399475"/>
                </a:lnTo>
                <a:cubicBezTo>
                  <a:pt x="133419" y="367926"/>
                  <a:pt x="121492" y="329267"/>
                  <a:pt x="121492" y="293274"/>
                </a:cubicBezTo>
                <a:lnTo>
                  <a:pt x="121492" y="240129"/>
                </a:lnTo>
                <a:cubicBezTo>
                  <a:pt x="121492" y="163523"/>
                  <a:pt x="180592" y="101135"/>
                  <a:pt x="253131" y="101135"/>
                </a:cubicBezTo>
                <a:cubicBezTo>
                  <a:pt x="261142" y="101135"/>
                  <a:pt x="269330" y="101935"/>
                  <a:pt x="277519" y="103624"/>
                </a:cubicBezTo>
                <a:cubicBezTo>
                  <a:pt x="304042" y="42747"/>
                  <a:pt x="364833" y="0"/>
                  <a:pt x="435414" y="0"/>
                </a:cubicBezTo>
                <a:close/>
              </a:path>
            </a:pathLst>
          </a:custGeom>
          <a:solidFill>
            <a:srgbClr val="EB8FA6"/>
          </a:solidFill>
          <a:ln>
            <a:noFill/>
          </a:ln>
        </p:spPr>
        <p:txBody>
          <a:bodyPr/>
          <a:lstStyle/>
          <a:p>
            <a:endParaRPr lang="zh-CN" altLang="en-US">
              <a:cs typeface="+mn-ea"/>
              <a:sym typeface="+mn-lt"/>
            </a:endParaRPr>
          </a:p>
        </p:txBody>
      </p:sp>
      <p:sp>
        <p:nvSpPr>
          <p:cNvPr id="11" name="registry_31010">
            <a:extLst>
              <a:ext uri="{FF2B5EF4-FFF2-40B4-BE49-F238E27FC236}">
                <a16:creationId xmlns:a16="http://schemas.microsoft.com/office/drawing/2014/main" id="{13EA390C-FCC5-4812-BDBC-DC4529BA2529}"/>
              </a:ext>
            </a:extLst>
          </p:cNvPr>
          <p:cNvSpPr>
            <a:spLocks noChangeAspect="1"/>
          </p:cNvSpPr>
          <p:nvPr/>
        </p:nvSpPr>
        <p:spPr bwMode="auto">
          <a:xfrm>
            <a:off x="8820728" y="4724661"/>
            <a:ext cx="304842" cy="287501"/>
          </a:xfrm>
          <a:custGeom>
            <a:avLst/>
            <a:gdLst>
              <a:gd name="T0" fmla="*/ 0 w 6157"/>
              <a:gd name="T1" fmla="*/ 3844 h 5816"/>
              <a:gd name="T2" fmla="*/ 1972 w 6157"/>
              <a:gd name="T3" fmla="*/ 3844 h 5816"/>
              <a:gd name="T4" fmla="*/ 1972 w 6157"/>
              <a:gd name="T5" fmla="*/ 5816 h 5816"/>
              <a:gd name="T6" fmla="*/ 0 w 6157"/>
              <a:gd name="T7" fmla="*/ 5816 h 5816"/>
              <a:gd name="T8" fmla="*/ 0 w 6157"/>
              <a:gd name="T9" fmla="*/ 3844 h 5816"/>
              <a:gd name="T10" fmla="*/ 2592 w 6157"/>
              <a:gd name="T11" fmla="*/ 5816 h 5816"/>
              <a:gd name="T12" fmla="*/ 4565 w 6157"/>
              <a:gd name="T13" fmla="*/ 5816 h 5816"/>
              <a:gd name="T14" fmla="*/ 4565 w 6157"/>
              <a:gd name="T15" fmla="*/ 3844 h 5816"/>
              <a:gd name="T16" fmla="*/ 2592 w 6157"/>
              <a:gd name="T17" fmla="*/ 3844 h 5816"/>
              <a:gd name="T18" fmla="*/ 2592 w 6157"/>
              <a:gd name="T19" fmla="*/ 5816 h 5816"/>
              <a:gd name="T20" fmla="*/ 37 w 6157"/>
              <a:gd name="T21" fmla="*/ 3261 h 5816"/>
              <a:gd name="T22" fmla="*/ 2010 w 6157"/>
              <a:gd name="T23" fmla="*/ 3261 h 5816"/>
              <a:gd name="T24" fmla="*/ 2010 w 6157"/>
              <a:gd name="T25" fmla="*/ 1289 h 5816"/>
              <a:gd name="T26" fmla="*/ 37 w 6157"/>
              <a:gd name="T27" fmla="*/ 1289 h 5816"/>
              <a:gd name="T28" fmla="*/ 37 w 6157"/>
              <a:gd name="T29" fmla="*/ 3261 h 5816"/>
              <a:gd name="T30" fmla="*/ 4340 w 6157"/>
              <a:gd name="T31" fmla="*/ 1060 h 5816"/>
              <a:gd name="T32" fmla="*/ 3652 w 6157"/>
              <a:gd name="T33" fmla="*/ 0 h 5816"/>
              <a:gd name="T34" fmla="*/ 2592 w 6157"/>
              <a:gd name="T35" fmla="*/ 688 h 5816"/>
              <a:gd name="T36" fmla="*/ 3280 w 6157"/>
              <a:gd name="T37" fmla="*/ 1748 h 5816"/>
              <a:gd name="T38" fmla="*/ 4340 w 6157"/>
              <a:gd name="T39" fmla="*/ 1060 h 5816"/>
              <a:gd name="T40" fmla="*/ 2924 w 6157"/>
              <a:gd name="T41" fmla="*/ 2680 h 5816"/>
              <a:gd name="T42" fmla="*/ 3872 w 6157"/>
              <a:gd name="T43" fmla="*/ 3515 h 5816"/>
              <a:gd name="T44" fmla="*/ 4707 w 6157"/>
              <a:gd name="T45" fmla="*/ 2568 h 5816"/>
              <a:gd name="T46" fmla="*/ 3760 w 6157"/>
              <a:gd name="T47" fmla="*/ 1733 h 5816"/>
              <a:gd name="T48" fmla="*/ 2924 w 6157"/>
              <a:gd name="T49" fmla="*/ 2680 h 5816"/>
              <a:gd name="T50" fmla="*/ 5495 w 6157"/>
              <a:gd name="T51" fmla="*/ 603 h 5816"/>
              <a:gd name="T52" fmla="*/ 4419 w 6157"/>
              <a:gd name="T53" fmla="*/ 1265 h 5816"/>
              <a:gd name="T54" fmla="*/ 5081 w 6157"/>
              <a:gd name="T55" fmla="*/ 2341 h 5816"/>
              <a:gd name="T56" fmla="*/ 6157 w 6157"/>
              <a:gd name="T57" fmla="*/ 1679 h 5816"/>
              <a:gd name="T58" fmla="*/ 5495 w 6157"/>
              <a:gd name="T59" fmla="*/ 603 h 5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57" h="5816">
                <a:moveTo>
                  <a:pt x="0" y="3844"/>
                </a:moveTo>
                <a:lnTo>
                  <a:pt x="1972" y="3844"/>
                </a:lnTo>
                <a:lnTo>
                  <a:pt x="1972" y="5816"/>
                </a:lnTo>
                <a:lnTo>
                  <a:pt x="0" y="5816"/>
                </a:lnTo>
                <a:lnTo>
                  <a:pt x="0" y="3844"/>
                </a:lnTo>
                <a:close/>
                <a:moveTo>
                  <a:pt x="2592" y="5816"/>
                </a:moveTo>
                <a:lnTo>
                  <a:pt x="4565" y="5816"/>
                </a:lnTo>
                <a:lnTo>
                  <a:pt x="4565" y="3844"/>
                </a:lnTo>
                <a:lnTo>
                  <a:pt x="2592" y="3844"/>
                </a:lnTo>
                <a:lnTo>
                  <a:pt x="2592" y="5816"/>
                </a:lnTo>
                <a:close/>
                <a:moveTo>
                  <a:pt x="37" y="3261"/>
                </a:moveTo>
                <a:lnTo>
                  <a:pt x="2010" y="3261"/>
                </a:lnTo>
                <a:lnTo>
                  <a:pt x="2010" y="1289"/>
                </a:lnTo>
                <a:lnTo>
                  <a:pt x="37" y="1289"/>
                </a:lnTo>
                <a:lnTo>
                  <a:pt x="37" y="3261"/>
                </a:lnTo>
                <a:close/>
                <a:moveTo>
                  <a:pt x="4340" y="1060"/>
                </a:moveTo>
                <a:lnTo>
                  <a:pt x="3652" y="0"/>
                </a:lnTo>
                <a:lnTo>
                  <a:pt x="2592" y="688"/>
                </a:lnTo>
                <a:lnTo>
                  <a:pt x="3280" y="1748"/>
                </a:lnTo>
                <a:lnTo>
                  <a:pt x="4340" y="1060"/>
                </a:lnTo>
                <a:close/>
                <a:moveTo>
                  <a:pt x="2924" y="2680"/>
                </a:moveTo>
                <a:lnTo>
                  <a:pt x="3872" y="3515"/>
                </a:lnTo>
                <a:lnTo>
                  <a:pt x="4707" y="2568"/>
                </a:lnTo>
                <a:lnTo>
                  <a:pt x="3760" y="1733"/>
                </a:lnTo>
                <a:lnTo>
                  <a:pt x="2924" y="2680"/>
                </a:lnTo>
                <a:close/>
                <a:moveTo>
                  <a:pt x="5495" y="603"/>
                </a:moveTo>
                <a:lnTo>
                  <a:pt x="4419" y="1265"/>
                </a:lnTo>
                <a:lnTo>
                  <a:pt x="5081" y="2341"/>
                </a:lnTo>
                <a:lnTo>
                  <a:pt x="6157" y="1679"/>
                </a:lnTo>
                <a:lnTo>
                  <a:pt x="5495" y="603"/>
                </a:lnTo>
                <a:close/>
              </a:path>
            </a:pathLst>
          </a:custGeom>
          <a:solidFill>
            <a:srgbClr val="EB8FA6"/>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67558507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26" presetClass="entr" presetSubtype="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580">
                                          <p:stCondLst>
                                            <p:cond delay="0"/>
                                          </p:stCondLst>
                                        </p:cTn>
                                        <p:tgtEl>
                                          <p:spTgt spid="10"/>
                                        </p:tgtEl>
                                      </p:cBhvr>
                                    </p:animEffect>
                                    <p:anim calcmode="lin" valueType="num">
                                      <p:cBhvr>
                                        <p:cTn id="20"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5" dur="26">
                                          <p:stCondLst>
                                            <p:cond delay="650"/>
                                          </p:stCondLst>
                                        </p:cTn>
                                        <p:tgtEl>
                                          <p:spTgt spid="10"/>
                                        </p:tgtEl>
                                      </p:cBhvr>
                                      <p:to x="100000" y="60000"/>
                                    </p:animScale>
                                    <p:animScale>
                                      <p:cBhvr>
                                        <p:cTn id="26" dur="166" decel="50000">
                                          <p:stCondLst>
                                            <p:cond delay="676"/>
                                          </p:stCondLst>
                                        </p:cTn>
                                        <p:tgtEl>
                                          <p:spTgt spid="10"/>
                                        </p:tgtEl>
                                      </p:cBhvr>
                                      <p:to x="100000" y="100000"/>
                                    </p:animScale>
                                    <p:animScale>
                                      <p:cBhvr>
                                        <p:cTn id="27" dur="26">
                                          <p:stCondLst>
                                            <p:cond delay="1312"/>
                                          </p:stCondLst>
                                        </p:cTn>
                                        <p:tgtEl>
                                          <p:spTgt spid="10"/>
                                        </p:tgtEl>
                                      </p:cBhvr>
                                      <p:to x="100000" y="80000"/>
                                    </p:animScale>
                                    <p:animScale>
                                      <p:cBhvr>
                                        <p:cTn id="28" dur="166" decel="50000">
                                          <p:stCondLst>
                                            <p:cond delay="1338"/>
                                          </p:stCondLst>
                                        </p:cTn>
                                        <p:tgtEl>
                                          <p:spTgt spid="10"/>
                                        </p:tgtEl>
                                      </p:cBhvr>
                                      <p:to x="100000" y="100000"/>
                                    </p:animScale>
                                    <p:animScale>
                                      <p:cBhvr>
                                        <p:cTn id="29" dur="26">
                                          <p:stCondLst>
                                            <p:cond delay="1642"/>
                                          </p:stCondLst>
                                        </p:cTn>
                                        <p:tgtEl>
                                          <p:spTgt spid="10"/>
                                        </p:tgtEl>
                                      </p:cBhvr>
                                      <p:to x="100000" y="90000"/>
                                    </p:animScale>
                                    <p:animScale>
                                      <p:cBhvr>
                                        <p:cTn id="30" dur="166" decel="50000">
                                          <p:stCondLst>
                                            <p:cond delay="1668"/>
                                          </p:stCondLst>
                                        </p:cTn>
                                        <p:tgtEl>
                                          <p:spTgt spid="10"/>
                                        </p:tgtEl>
                                      </p:cBhvr>
                                      <p:to x="100000" y="100000"/>
                                    </p:animScale>
                                    <p:animScale>
                                      <p:cBhvr>
                                        <p:cTn id="31" dur="26">
                                          <p:stCondLst>
                                            <p:cond delay="1808"/>
                                          </p:stCondLst>
                                        </p:cTn>
                                        <p:tgtEl>
                                          <p:spTgt spid="10"/>
                                        </p:tgtEl>
                                      </p:cBhvr>
                                      <p:to x="100000" y="95000"/>
                                    </p:animScale>
                                    <p:animScale>
                                      <p:cBhvr>
                                        <p:cTn id="32" dur="166" decel="50000">
                                          <p:stCondLst>
                                            <p:cond delay="1834"/>
                                          </p:stCondLst>
                                        </p:cTn>
                                        <p:tgtEl>
                                          <p:spTgt spid="10"/>
                                        </p:tgtEl>
                                      </p:cBhvr>
                                      <p:to x="100000" y="100000"/>
                                    </p:animScale>
                                  </p:childTnLst>
                                </p:cTn>
                              </p:par>
                            </p:childTnLst>
                          </p:cTn>
                        </p:par>
                        <p:par>
                          <p:cTn id="33" fill="hold">
                            <p:stCondLst>
                              <p:cond delay="4000"/>
                            </p:stCondLst>
                            <p:childTnLst>
                              <p:par>
                                <p:cTn id="34" presetID="26" presetClass="entr" presetSubtype="0" fill="hold" nodeType="after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wipe(down)">
                                      <p:cBhvr>
                                        <p:cTn id="36" dur="580">
                                          <p:stCondLst>
                                            <p:cond delay="0"/>
                                          </p:stCondLst>
                                        </p:cTn>
                                        <p:tgtEl>
                                          <p:spTgt spid="8"/>
                                        </p:tgtEl>
                                      </p:cBhvr>
                                    </p:animEffect>
                                    <p:anim calcmode="lin" valueType="num">
                                      <p:cBhvr>
                                        <p:cTn id="37"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8"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9"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40"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41"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42" dur="26">
                                          <p:stCondLst>
                                            <p:cond delay="650"/>
                                          </p:stCondLst>
                                        </p:cTn>
                                        <p:tgtEl>
                                          <p:spTgt spid="8"/>
                                        </p:tgtEl>
                                      </p:cBhvr>
                                      <p:to x="100000" y="60000"/>
                                    </p:animScale>
                                    <p:animScale>
                                      <p:cBhvr>
                                        <p:cTn id="43" dur="166" decel="50000">
                                          <p:stCondLst>
                                            <p:cond delay="676"/>
                                          </p:stCondLst>
                                        </p:cTn>
                                        <p:tgtEl>
                                          <p:spTgt spid="8"/>
                                        </p:tgtEl>
                                      </p:cBhvr>
                                      <p:to x="100000" y="100000"/>
                                    </p:animScale>
                                    <p:animScale>
                                      <p:cBhvr>
                                        <p:cTn id="44" dur="26">
                                          <p:stCondLst>
                                            <p:cond delay="1312"/>
                                          </p:stCondLst>
                                        </p:cTn>
                                        <p:tgtEl>
                                          <p:spTgt spid="8"/>
                                        </p:tgtEl>
                                      </p:cBhvr>
                                      <p:to x="100000" y="80000"/>
                                    </p:animScale>
                                    <p:animScale>
                                      <p:cBhvr>
                                        <p:cTn id="45" dur="166" decel="50000">
                                          <p:stCondLst>
                                            <p:cond delay="1338"/>
                                          </p:stCondLst>
                                        </p:cTn>
                                        <p:tgtEl>
                                          <p:spTgt spid="8"/>
                                        </p:tgtEl>
                                      </p:cBhvr>
                                      <p:to x="100000" y="100000"/>
                                    </p:animScale>
                                    <p:animScale>
                                      <p:cBhvr>
                                        <p:cTn id="46" dur="26">
                                          <p:stCondLst>
                                            <p:cond delay="1642"/>
                                          </p:stCondLst>
                                        </p:cTn>
                                        <p:tgtEl>
                                          <p:spTgt spid="8"/>
                                        </p:tgtEl>
                                      </p:cBhvr>
                                      <p:to x="100000" y="90000"/>
                                    </p:animScale>
                                    <p:animScale>
                                      <p:cBhvr>
                                        <p:cTn id="47" dur="166" decel="50000">
                                          <p:stCondLst>
                                            <p:cond delay="1668"/>
                                          </p:stCondLst>
                                        </p:cTn>
                                        <p:tgtEl>
                                          <p:spTgt spid="8"/>
                                        </p:tgtEl>
                                      </p:cBhvr>
                                      <p:to x="100000" y="100000"/>
                                    </p:animScale>
                                    <p:animScale>
                                      <p:cBhvr>
                                        <p:cTn id="48" dur="26">
                                          <p:stCondLst>
                                            <p:cond delay="1808"/>
                                          </p:stCondLst>
                                        </p:cTn>
                                        <p:tgtEl>
                                          <p:spTgt spid="8"/>
                                        </p:tgtEl>
                                      </p:cBhvr>
                                      <p:to x="100000" y="95000"/>
                                    </p:animScale>
                                    <p:animScale>
                                      <p:cBhvr>
                                        <p:cTn id="49" dur="166" decel="50000">
                                          <p:stCondLst>
                                            <p:cond delay="1834"/>
                                          </p:stCondLst>
                                        </p:cTn>
                                        <p:tgtEl>
                                          <p:spTgt spid="8"/>
                                        </p:tgtEl>
                                      </p:cBhvr>
                                      <p:to x="100000" y="100000"/>
                                    </p:animScale>
                                  </p:childTnLst>
                                </p:cTn>
                              </p:par>
                            </p:childTnLst>
                          </p:cTn>
                        </p:par>
                        <p:par>
                          <p:cTn id="50" fill="hold">
                            <p:stCondLst>
                              <p:cond delay="6000"/>
                            </p:stCondLst>
                            <p:childTnLst>
                              <p:par>
                                <p:cTn id="51" presetID="26" presetClass="entr" presetSubtype="0" fill="hold" nodeType="afterEffect">
                                  <p:stCondLst>
                                    <p:cond delay="0"/>
                                  </p:stCondLst>
                                  <p:childTnLst>
                                    <p:set>
                                      <p:cBhvr>
                                        <p:cTn id="52" dur="1" fill="hold">
                                          <p:stCondLst>
                                            <p:cond delay="0"/>
                                          </p:stCondLst>
                                        </p:cTn>
                                        <p:tgtEl>
                                          <p:spTgt spid="9"/>
                                        </p:tgtEl>
                                        <p:attrNameLst>
                                          <p:attrName>style.visibility</p:attrName>
                                        </p:attrNameLst>
                                      </p:cBhvr>
                                      <p:to>
                                        <p:strVal val="visible"/>
                                      </p:to>
                                    </p:set>
                                    <p:animEffect transition="in" filter="wipe(down)">
                                      <p:cBhvr>
                                        <p:cTn id="53" dur="580">
                                          <p:stCondLst>
                                            <p:cond delay="0"/>
                                          </p:stCondLst>
                                        </p:cTn>
                                        <p:tgtEl>
                                          <p:spTgt spid="9"/>
                                        </p:tgtEl>
                                      </p:cBhvr>
                                    </p:animEffect>
                                    <p:anim calcmode="lin" valueType="num">
                                      <p:cBhvr>
                                        <p:cTn id="54"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9" dur="26">
                                          <p:stCondLst>
                                            <p:cond delay="650"/>
                                          </p:stCondLst>
                                        </p:cTn>
                                        <p:tgtEl>
                                          <p:spTgt spid="9"/>
                                        </p:tgtEl>
                                      </p:cBhvr>
                                      <p:to x="100000" y="60000"/>
                                    </p:animScale>
                                    <p:animScale>
                                      <p:cBhvr>
                                        <p:cTn id="60" dur="166" decel="50000">
                                          <p:stCondLst>
                                            <p:cond delay="676"/>
                                          </p:stCondLst>
                                        </p:cTn>
                                        <p:tgtEl>
                                          <p:spTgt spid="9"/>
                                        </p:tgtEl>
                                      </p:cBhvr>
                                      <p:to x="100000" y="100000"/>
                                    </p:animScale>
                                    <p:animScale>
                                      <p:cBhvr>
                                        <p:cTn id="61" dur="26">
                                          <p:stCondLst>
                                            <p:cond delay="1312"/>
                                          </p:stCondLst>
                                        </p:cTn>
                                        <p:tgtEl>
                                          <p:spTgt spid="9"/>
                                        </p:tgtEl>
                                      </p:cBhvr>
                                      <p:to x="100000" y="80000"/>
                                    </p:animScale>
                                    <p:animScale>
                                      <p:cBhvr>
                                        <p:cTn id="62" dur="166" decel="50000">
                                          <p:stCondLst>
                                            <p:cond delay="1338"/>
                                          </p:stCondLst>
                                        </p:cTn>
                                        <p:tgtEl>
                                          <p:spTgt spid="9"/>
                                        </p:tgtEl>
                                      </p:cBhvr>
                                      <p:to x="100000" y="100000"/>
                                    </p:animScale>
                                    <p:animScale>
                                      <p:cBhvr>
                                        <p:cTn id="63" dur="26">
                                          <p:stCondLst>
                                            <p:cond delay="1642"/>
                                          </p:stCondLst>
                                        </p:cTn>
                                        <p:tgtEl>
                                          <p:spTgt spid="9"/>
                                        </p:tgtEl>
                                      </p:cBhvr>
                                      <p:to x="100000" y="90000"/>
                                    </p:animScale>
                                    <p:animScale>
                                      <p:cBhvr>
                                        <p:cTn id="64" dur="166" decel="50000">
                                          <p:stCondLst>
                                            <p:cond delay="1668"/>
                                          </p:stCondLst>
                                        </p:cTn>
                                        <p:tgtEl>
                                          <p:spTgt spid="9"/>
                                        </p:tgtEl>
                                      </p:cBhvr>
                                      <p:to x="100000" y="100000"/>
                                    </p:animScale>
                                    <p:animScale>
                                      <p:cBhvr>
                                        <p:cTn id="65" dur="26">
                                          <p:stCondLst>
                                            <p:cond delay="1808"/>
                                          </p:stCondLst>
                                        </p:cTn>
                                        <p:tgtEl>
                                          <p:spTgt spid="9"/>
                                        </p:tgtEl>
                                      </p:cBhvr>
                                      <p:to x="100000" y="95000"/>
                                    </p:animScale>
                                    <p:animScale>
                                      <p:cBhvr>
                                        <p:cTn id="66" dur="166" decel="50000">
                                          <p:stCondLst>
                                            <p:cond delay="1834"/>
                                          </p:stCondLst>
                                        </p:cTn>
                                        <p:tgtEl>
                                          <p:spTgt spid="9"/>
                                        </p:tgtEl>
                                      </p:cBhvr>
                                      <p:to x="100000" y="100000"/>
                                    </p:animScale>
                                  </p:childTnLst>
                                </p:cTn>
                              </p:par>
                            </p:childTnLst>
                          </p:cTn>
                        </p:par>
                        <p:par>
                          <p:cTn id="67" fill="hold">
                            <p:stCondLst>
                              <p:cond delay="8000"/>
                            </p:stCondLst>
                            <p:childTnLst>
                              <p:par>
                                <p:cTn id="68" presetID="26" presetClass="entr" presetSubtype="0" fill="hold" nodeType="afterEffect">
                                  <p:stCondLst>
                                    <p:cond delay="0"/>
                                  </p:stCondLst>
                                  <p:childTnLst>
                                    <p:set>
                                      <p:cBhvr>
                                        <p:cTn id="69" dur="1" fill="hold">
                                          <p:stCondLst>
                                            <p:cond delay="0"/>
                                          </p:stCondLst>
                                        </p:cTn>
                                        <p:tgtEl>
                                          <p:spTgt spid="7"/>
                                        </p:tgtEl>
                                        <p:attrNameLst>
                                          <p:attrName>style.visibility</p:attrName>
                                        </p:attrNameLst>
                                      </p:cBhvr>
                                      <p:to>
                                        <p:strVal val="visible"/>
                                      </p:to>
                                    </p:set>
                                    <p:animEffect transition="in" filter="wipe(down)">
                                      <p:cBhvr>
                                        <p:cTn id="70" dur="580">
                                          <p:stCondLst>
                                            <p:cond delay="0"/>
                                          </p:stCondLst>
                                        </p:cTn>
                                        <p:tgtEl>
                                          <p:spTgt spid="7"/>
                                        </p:tgtEl>
                                      </p:cBhvr>
                                    </p:animEffect>
                                    <p:anim calcmode="lin" valueType="num">
                                      <p:cBhvr>
                                        <p:cTn id="71"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72"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73"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74"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75"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76" dur="26">
                                          <p:stCondLst>
                                            <p:cond delay="650"/>
                                          </p:stCondLst>
                                        </p:cTn>
                                        <p:tgtEl>
                                          <p:spTgt spid="7"/>
                                        </p:tgtEl>
                                      </p:cBhvr>
                                      <p:to x="100000" y="60000"/>
                                    </p:animScale>
                                    <p:animScale>
                                      <p:cBhvr>
                                        <p:cTn id="77" dur="166" decel="50000">
                                          <p:stCondLst>
                                            <p:cond delay="676"/>
                                          </p:stCondLst>
                                        </p:cTn>
                                        <p:tgtEl>
                                          <p:spTgt spid="7"/>
                                        </p:tgtEl>
                                      </p:cBhvr>
                                      <p:to x="100000" y="100000"/>
                                    </p:animScale>
                                    <p:animScale>
                                      <p:cBhvr>
                                        <p:cTn id="78" dur="26">
                                          <p:stCondLst>
                                            <p:cond delay="1312"/>
                                          </p:stCondLst>
                                        </p:cTn>
                                        <p:tgtEl>
                                          <p:spTgt spid="7"/>
                                        </p:tgtEl>
                                      </p:cBhvr>
                                      <p:to x="100000" y="80000"/>
                                    </p:animScale>
                                    <p:animScale>
                                      <p:cBhvr>
                                        <p:cTn id="79" dur="166" decel="50000">
                                          <p:stCondLst>
                                            <p:cond delay="1338"/>
                                          </p:stCondLst>
                                        </p:cTn>
                                        <p:tgtEl>
                                          <p:spTgt spid="7"/>
                                        </p:tgtEl>
                                      </p:cBhvr>
                                      <p:to x="100000" y="100000"/>
                                    </p:animScale>
                                    <p:animScale>
                                      <p:cBhvr>
                                        <p:cTn id="80" dur="26">
                                          <p:stCondLst>
                                            <p:cond delay="1642"/>
                                          </p:stCondLst>
                                        </p:cTn>
                                        <p:tgtEl>
                                          <p:spTgt spid="7"/>
                                        </p:tgtEl>
                                      </p:cBhvr>
                                      <p:to x="100000" y="90000"/>
                                    </p:animScale>
                                    <p:animScale>
                                      <p:cBhvr>
                                        <p:cTn id="81" dur="166" decel="50000">
                                          <p:stCondLst>
                                            <p:cond delay="1668"/>
                                          </p:stCondLst>
                                        </p:cTn>
                                        <p:tgtEl>
                                          <p:spTgt spid="7"/>
                                        </p:tgtEl>
                                      </p:cBhvr>
                                      <p:to x="100000" y="100000"/>
                                    </p:animScale>
                                    <p:animScale>
                                      <p:cBhvr>
                                        <p:cTn id="82" dur="26">
                                          <p:stCondLst>
                                            <p:cond delay="1808"/>
                                          </p:stCondLst>
                                        </p:cTn>
                                        <p:tgtEl>
                                          <p:spTgt spid="7"/>
                                        </p:tgtEl>
                                      </p:cBhvr>
                                      <p:to x="100000" y="95000"/>
                                    </p:animScale>
                                    <p:animScale>
                                      <p:cBhvr>
                                        <p:cTn id="83" dur="166" decel="50000">
                                          <p:stCondLst>
                                            <p:cond delay="1834"/>
                                          </p:stCondLst>
                                        </p:cTn>
                                        <p:tgtEl>
                                          <p:spTgt spid="7"/>
                                        </p:tgtEl>
                                      </p:cBhvr>
                                      <p:to x="100000" y="100000"/>
                                    </p:animScale>
                                  </p:childTnLst>
                                </p:cTn>
                              </p:par>
                            </p:childTnLst>
                          </p:cTn>
                        </p:par>
                        <p:par>
                          <p:cTn id="84" fill="hold">
                            <p:stCondLst>
                              <p:cond delay="10000"/>
                            </p:stCondLst>
                            <p:childTnLst>
                              <p:par>
                                <p:cTn id="85" presetID="26" presetClass="entr" presetSubtype="0" fill="hold" nodeType="afterEffect">
                                  <p:stCondLst>
                                    <p:cond delay="0"/>
                                  </p:stCondLst>
                                  <p:childTnLst>
                                    <p:set>
                                      <p:cBhvr>
                                        <p:cTn id="86" dur="1" fill="hold">
                                          <p:stCondLst>
                                            <p:cond delay="0"/>
                                          </p:stCondLst>
                                        </p:cTn>
                                        <p:tgtEl>
                                          <p:spTgt spid="11"/>
                                        </p:tgtEl>
                                        <p:attrNameLst>
                                          <p:attrName>style.visibility</p:attrName>
                                        </p:attrNameLst>
                                      </p:cBhvr>
                                      <p:to>
                                        <p:strVal val="visible"/>
                                      </p:to>
                                    </p:set>
                                    <p:animEffect transition="in" filter="wipe(down)">
                                      <p:cBhvr>
                                        <p:cTn id="87" dur="580">
                                          <p:stCondLst>
                                            <p:cond delay="0"/>
                                          </p:stCondLst>
                                        </p:cTn>
                                        <p:tgtEl>
                                          <p:spTgt spid="11"/>
                                        </p:tgtEl>
                                      </p:cBhvr>
                                    </p:animEffect>
                                    <p:anim calcmode="lin" valueType="num">
                                      <p:cBhvr>
                                        <p:cTn id="88"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9"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90"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91"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92"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93" dur="26">
                                          <p:stCondLst>
                                            <p:cond delay="650"/>
                                          </p:stCondLst>
                                        </p:cTn>
                                        <p:tgtEl>
                                          <p:spTgt spid="11"/>
                                        </p:tgtEl>
                                      </p:cBhvr>
                                      <p:to x="100000" y="60000"/>
                                    </p:animScale>
                                    <p:animScale>
                                      <p:cBhvr>
                                        <p:cTn id="94" dur="166" decel="50000">
                                          <p:stCondLst>
                                            <p:cond delay="676"/>
                                          </p:stCondLst>
                                        </p:cTn>
                                        <p:tgtEl>
                                          <p:spTgt spid="11"/>
                                        </p:tgtEl>
                                      </p:cBhvr>
                                      <p:to x="100000" y="100000"/>
                                    </p:animScale>
                                    <p:animScale>
                                      <p:cBhvr>
                                        <p:cTn id="95" dur="26">
                                          <p:stCondLst>
                                            <p:cond delay="1312"/>
                                          </p:stCondLst>
                                        </p:cTn>
                                        <p:tgtEl>
                                          <p:spTgt spid="11"/>
                                        </p:tgtEl>
                                      </p:cBhvr>
                                      <p:to x="100000" y="80000"/>
                                    </p:animScale>
                                    <p:animScale>
                                      <p:cBhvr>
                                        <p:cTn id="96" dur="166" decel="50000">
                                          <p:stCondLst>
                                            <p:cond delay="1338"/>
                                          </p:stCondLst>
                                        </p:cTn>
                                        <p:tgtEl>
                                          <p:spTgt spid="11"/>
                                        </p:tgtEl>
                                      </p:cBhvr>
                                      <p:to x="100000" y="100000"/>
                                    </p:animScale>
                                    <p:animScale>
                                      <p:cBhvr>
                                        <p:cTn id="97" dur="26">
                                          <p:stCondLst>
                                            <p:cond delay="1642"/>
                                          </p:stCondLst>
                                        </p:cTn>
                                        <p:tgtEl>
                                          <p:spTgt spid="11"/>
                                        </p:tgtEl>
                                      </p:cBhvr>
                                      <p:to x="100000" y="90000"/>
                                    </p:animScale>
                                    <p:animScale>
                                      <p:cBhvr>
                                        <p:cTn id="98" dur="166" decel="50000">
                                          <p:stCondLst>
                                            <p:cond delay="1668"/>
                                          </p:stCondLst>
                                        </p:cTn>
                                        <p:tgtEl>
                                          <p:spTgt spid="11"/>
                                        </p:tgtEl>
                                      </p:cBhvr>
                                      <p:to x="100000" y="100000"/>
                                    </p:animScale>
                                    <p:animScale>
                                      <p:cBhvr>
                                        <p:cTn id="99" dur="26">
                                          <p:stCondLst>
                                            <p:cond delay="1808"/>
                                          </p:stCondLst>
                                        </p:cTn>
                                        <p:tgtEl>
                                          <p:spTgt spid="11"/>
                                        </p:tgtEl>
                                      </p:cBhvr>
                                      <p:to x="100000" y="95000"/>
                                    </p:animScale>
                                    <p:animScale>
                                      <p:cBhvr>
                                        <p:cTn id="100"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元素</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59498" y="2520978"/>
            <a:ext cx="5700600" cy="1477328"/>
          </a:xfrm>
          <a:prstGeom prst="rect">
            <a:avLst/>
          </a:prstGeom>
        </p:spPr>
        <p:txBody>
          <a:bodyPr wrap="square">
            <a:spAutoFit/>
          </a:bodyPr>
          <a:lstStyle/>
          <a:p>
            <a:r>
              <a:rPr lang="zh-CN" altLang="zh-CN" dirty="0"/>
              <a:t>用例图由如下几个元素组成，如图所示。</a:t>
            </a:r>
          </a:p>
          <a:p>
            <a:r>
              <a:rPr lang="en-US" altLang="zh-CN" dirty="0"/>
              <a:t>(1)</a:t>
            </a:r>
            <a:r>
              <a:rPr lang="zh-CN" altLang="zh-CN" b="1" dirty="0"/>
              <a:t>参与者</a:t>
            </a:r>
            <a:r>
              <a:rPr lang="en-US" altLang="zh-CN" dirty="0"/>
              <a:t>(Actor)</a:t>
            </a:r>
            <a:r>
              <a:rPr lang="zh-CN" altLang="zh-CN" dirty="0"/>
              <a:t>：也称为角色，它代表系统的用户。</a:t>
            </a:r>
          </a:p>
          <a:p>
            <a:r>
              <a:rPr lang="en-US" altLang="zh-CN" dirty="0"/>
              <a:t>(2)</a:t>
            </a:r>
            <a:r>
              <a:rPr lang="zh-CN" altLang="zh-CN" b="1" dirty="0"/>
              <a:t>系统边界</a:t>
            </a:r>
            <a:r>
              <a:rPr lang="en-US" altLang="zh-CN" dirty="0"/>
              <a:t>(</a:t>
            </a:r>
            <a:r>
              <a:rPr lang="en-US" altLang="zh-CN" dirty="0" err="1"/>
              <a:t>SystemScope</a:t>
            </a:r>
            <a:r>
              <a:rPr lang="en-US" altLang="zh-CN" dirty="0"/>
              <a:t>)</a:t>
            </a:r>
            <a:r>
              <a:rPr lang="zh-CN" altLang="zh-CN" dirty="0"/>
              <a:t>：它确定系统的范围。</a:t>
            </a:r>
          </a:p>
          <a:p>
            <a:r>
              <a:rPr lang="en-US" altLang="zh-CN" dirty="0"/>
              <a:t>(3)</a:t>
            </a:r>
            <a:r>
              <a:rPr lang="zh-CN" altLang="zh-CN" b="1" dirty="0"/>
              <a:t>用例</a:t>
            </a:r>
            <a:r>
              <a:rPr lang="en-US" altLang="zh-CN" dirty="0"/>
              <a:t>(Use Case)</a:t>
            </a:r>
            <a:r>
              <a:rPr lang="zh-CN" altLang="zh-CN" dirty="0"/>
              <a:t>：它代表系统提供的服务。</a:t>
            </a:r>
          </a:p>
          <a:p>
            <a:r>
              <a:rPr lang="en-US" altLang="zh-CN" dirty="0"/>
              <a:t>(4)</a:t>
            </a:r>
            <a:r>
              <a:rPr lang="zh-CN" altLang="zh-CN" b="1" dirty="0"/>
              <a:t>关联</a:t>
            </a:r>
            <a:r>
              <a:rPr lang="en-US" altLang="zh-CN" dirty="0"/>
              <a:t>(Association)</a:t>
            </a:r>
            <a:r>
              <a:rPr lang="zh-CN" altLang="zh-CN" dirty="0"/>
              <a:t>：它表示参与者与用例间的关系。</a:t>
            </a:r>
          </a:p>
        </p:txBody>
      </p:sp>
      <p:pic>
        <p:nvPicPr>
          <p:cNvPr id="12" name="图片 11">
            <a:extLst>
              <a:ext uri="{FF2B5EF4-FFF2-40B4-BE49-F238E27FC236}">
                <a16:creationId xmlns:a16="http://schemas.microsoft.com/office/drawing/2014/main" id="{EC31229D-54BE-4472-B4E6-9B67CBA57720}"/>
              </a:ext>
            </a:extLst>
          </p:cNvPr>
          <p:cNvPicPr>
            <a:picLocks noChangeAspect="1"/>
          </p:cNvPicPr>
          <p:nvPr/>
        </p:nvPicPr>
        <p:blipFill>
          <a:blip r:embed="rId2"/>
          <a:stretch>
            <a:fillRect/>
          </a:stretch>
        </p:blipFill>
        <p:spPr>
          <a:xfrm>
            <a:off x="6860097" y="1964242"/>
            <a:ext cx="4968240" cy="2590800"/>
          </a:xfrm>
          <a:prstGeom prst="rect">
            <a:avLst/>
          </a:prstGeom>
        </p:spPr>
      </p:pic>
    </p:spTree>
    <p:extLst>
      <p:ext uri="{BB962C8B-B14F-4D97-AF65-F5344CB8AC3E}">
        <p14:creationId xmlns:p14="http://schemas.microsoft.com/office/powerpoint/2010/main" val="377200092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顺序图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507144" cy="461665"/>
          </a:xfrm>
          <a:prstGeom prst="rect">
            <a:avLst/>
          </a:prstGeom>
        </p:spPr>
        <p:txBody>
          <a:bodyPr wrap="none">
            <a:spAutoFit/>
          </a:bodyPr>
          <a:lstStyle/>
          <a:p>
            <a:r>
              <a:rPr lang="zh-CN" altLang="en-US" sz="2400" b="1" dirty="0">
                <a:solidFill>
                  <a:srgbClr val="EB8FA6"/>
                </a:solidFill>
                <a:cs typeface="+mn-ea"/>
                <a:sym typeface="+mn-lt"/>
              </a:rPr>
              <a:t> 基本内容</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3046988"/>
          </a:xfrm>
          <a:prstGeom prst="rect">
            <a:avLst/>
          </a:prstGeom>
        </p:spPr>
        <p:txBody>
          <a:bodyPr wrap="square">
            <a:spAutoFit/>
          </a:bodyPr>
          <a:lstStyle/>
          <a:p>
            <a:r>
              <a:rPr lang="en-US" altLang="zh-CN" sz="2400" dirty="0"/>
              <a:t>4.</a:t>
            </a:r>
            <a:r>
              <a:rPr lang="zh-CN" altLang="zh-CN" sz="2400" dirty="0"/>
              <a:t>激活期</a:t>
            </a:r>
          </a:p>
          <a:p>
            <a:r>
              <a:rPr lang="zh-CN" altLang="zh-CN" sz="2400" dirty="0"/>
              <a:t>激活期</a:t>
            </a:r>
            <a:r>
              <a:rPr lang="en-US" altLang="zh-CN" sz="2400" dirty="0"/>
              <a:t>(Activation)</a:t>
            </a:r>
            <a:r>
              <a:rPr lang="zh-CN" altLang="zh-CN" sz="2400" dirty="0"/>
              <a:t>也被称为控制焦点</a:t>
            </a:r>
            <a:r>
              <a:rPr lang="en-US" altLang="zh-CN" sz="2400" dirty="0"/>
              <a:t>,</a:t>
            </a:r>
            <a:r>
              <a:rPr lang="zh-CN" altLang="zh-CN" sz="2400" dirty="0"/>
              <a:t>代表顺序图中的对象执行一项操作的时期</a:t>
            </a:r>
            <a:r>
              <a:rPr lang="en-US" altLang="zh-CN" sz="2400" dirty="0"/>
              <a:t>,</a:t>
            </a:r>
            <a:r>
              <a:rPr lang="zh-CN" altLang="zh-CN" sz="2400" dirty="0"/>
              <a:t>是顺序图中表示时间段的符号</a:t>
            </a:r>
            <a:r>
              <a:rPr lang="en-US" altLang="zh-CN" sz="2400" dirty="0"/>
              <a:t>,</a:t>
            </a:r>
            <a:r>
              <a:rPr lang="zh-CN" altLang="zh-CN" sz="2400" dirty="0"/>
              <a:t>在这个时间段内对象将执行相应的操作。在</a:t>
            </a:r>
            <a:r>
              <a:rPr lang="en-US" altLang="zh-CN" sz="2400" dirty="0"/>
              <a:t>UML</a:t>
            </a:r>
            <a:r>
              <a:rPr lang="zh-CN" altLang="zh-CN" sz="2400" dirty="0"/>
              <a:t>中</a:t>
            </a:r>
            <a:r>
              <a:rPr lang="en-US" altLang="zh-CN" sz="2400" dirty="0"/>
              <a:t>,</a:t>
            </a:r>
            <a:r>
              <a:rPr lang="zh-CN" altLang="zh-CN" sz="2400" dirty="0"/>
              <a:t>用小矩形表示，被称为激活条或控制期</a:t>
            </a:r>
            <a:r>
              <a:rPr lang="en-US" altLang="zh-CN" sz="2400" dirty="0"/>
              <a:t>,</a:t>
            </a:r>
            <a:r>
              <a:rPr lang="zh-CN" altLang="zh-CN" sz="2400" dirty="0"/>
              <a:t>对象就是在激活条的顶部被激活的，在完成自己的工作后被</a:t>
            </a:r>
            <a:r>
              <a:rPr lang="zh-CN" altLang="en-US" sz="2400" dirty="0"/>
              <a:t>拿</a:t>
            </a:r>
            <a:r>
              <a:rPr lang="zh-CN" altLang="zh-CN" sz="2400" dirty="0"/>
              <a:t>去激活。</a:t>
            </a:r>
          </a:p>
          <a:p>
            <a:endParaRPr lang="zh-CN" altLang="zh-CN" sz="2400" dirty="0"/>
          </a:p>
          <a:p>
            <a:endParaRPr lang="zh-CN" altLang="zh-CN" sz="2400" dirty="0"/>
          </a:p>
          <a:p>
            <a:endParaRPr lang="zh-CN" altLang="zh-CN" sz="2400" dirty="0"/>
          </a:p>
        </p:txBody>
      </p:sp>
      <p:pic>
        <p:nvPicPr>
          <p:cNvPr id="4" name="图片 3">
            <a:extLst>
              <a:ext uri="{FF2B5EF4-FFF2-40B4-BE49-F238E27FC236}">
                <a16:creationId xmlns:a16="http://schemas.microsoft.com/office/drawing/2014/main" id="{44449269-CF74-4588-BAE7-9061539AC2D6}"/>
              </a:ext>
            </a:extLst>
          </p:cNvPr>
          <p:cNvPicPr>
            <a:picLocks noChangeAspect="1"/>
          </p:cNvPicPr>
          <p:nvPr/>
        </p:nvPicPr>
        <p:blipFill>
          <a:blip r:embed="rId2"/>
          <a:stretch>
            <a:fillRect/>
          </a:stretch>
        </p:blipFill>
        <p:spPr>
          <a:xfrm>
            <a:off x="816404" y="3594562"/>
            <a:ext cx="6455612" cy="2467445"/>
          </a:xfrm>
          <a:prstGeom prst="rect">
            <a:avLst/>
          </a:prstGeom>
        </p:spPr>
      </p:pic>
    </p:spTree>
    <p:extLst>
      <p:ext uri="{BB962C8B-B14F-4D97-AF65-F5344CB8AC3E}">
        <p14:creationId xmlns:p14="http://schemas.microsoft.com/office/powerpoint/2010/main" val="36192394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顺序图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507144" cy="461665"/>
          </a:xfrm>
          <a:prstGeom prst="rect">
            <a:avLst/>
          </a:prstGeom>
        </p:spPr>
        <p:txBody>
          <a:bodyPr wrap="none">
            <a:spAutoFit/>
          </a:bodyPr>
          <a:lstStyle/>
          <a:p>
            <a:r>
              <a:rPr lang="zh-CN" altLang="en-US" sz="2400" b="1" dirty="0">
                <a:solidFill>
                  <a:srgbClr val="EB8FA6"/>
                </a:solidFill>
                <a:cs typeface="+mn-ea"/>
                <a:sym typeface="+mn-lt"/>
              </a:rPr>
              <a:t> 基本内容</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4247317"/>
          </a:xfrm>
          <a:prstGeom prst="rect">
            <a:avLst/>
          </a:prstGeom>
        </p:spPr>
        <p:txBody>
          <a:bodyPr wrap="square">
            <a:spAutoFit/>
          </a:bodyPr>
          <a:lstStyle/>
          <a:p>
            <a:r>
              <a:rPr lang="en-US" altLang="zh-CN" sz="2000" dirty="0"/>
              <a:t>5.</a:t>
            </a:r>
            <a:r>
              <a:rPr lang="zh-CN" altLang="zh-CN" sz="2000" dirty="0"/>
              <a:t>消息</a:t>
            </a:r>
          </a:p>
          <a:p>
            <a:r>
              <a:rPr lang="zh-CN" altLang="zh-CN" sz="2000" dirty="0">
                <a:solidFill>
                  <a:srgbClr val="FF0000"/>
                </a:solidFill>
              </a:rPr>
              <a:t>消息</a:t>
            </a:r>
            <a:r>
              <a:rPr lang="en-US" altLang="zh-CN" sz="2000" dirty="0"/>
              <a:t>(Message)</a:t>
            </a:r>
            <a:r>
              <a:rPr lang="zh-CN" altLang="zh-CN" sz="2000" dirty="0"/>
              <a:t>是对象之间某种形式的通信</a:t>
            </a:r>
            <a:r>
              <a:rPr lang="en-US" altLang="zh-CN" sz="2000" dirty="0"/>
              <a:t>,</a:t>
            </a:r>
            <a:r>
              <a:rPr lang="zh-CN" altLang="zh-CN" sz="2000" dirty="0"/>
              <a:t>在垂直生命线之间</a:t>
            </a:r>
            <a:r>
              <a:rPr lang="en-US" altLang="zh-CN" sz="2000" dirty="0"/>
              <a:t>,</a:t>
            </a:r>
            <a:r>
              <a:rPr lang="zh-CN" altLang="zh-CN" sz="2000" dirty="0"/>
              <a:t>用带有箭头的线并附以消息表达式方式表示。它可以激发某个操作、唤起信号或导致目标对象的创建或撤销。</a:t>
            </a:r>
          </a:p>
          <a:p>
            <a:endParaRPr lang="zh-CN" altLang="zh-CN" sz="2000" dirty="0"/>
          </a:p>
          <a:p>
            <a:r>
              <a:rPr lang="zh-CN" altLang="zh-CN" sz="2000" dirty="0"/>
              <a:t>一个对象到另一个对象的消息用跨越对象生命线的消息线表示。对象还可以发送消息给它自己，即消息线从自己的生命线出发又回到自已的生命线。</a:t>
            </a:r>
          </a:p>
          <a:p>
            <a:endParaRPr lang="zh-CN" altLang="zh-CN" sz="2000" dirty="0"/>
          </a:p>
          <a:p>
            <a:r>
              <a:rPr lang="en-US" altLang="zh-CN" sz="2000" dirty="0"/>
              <a:t>UML</a:t>
            </a:r>
            <a:r>
              <a:rPr lang="zh-CN" altLang="zh-CN" sz="2000" dirty="0"/>
              <a:t>用从一条生命线开始到另一条生命线结束的箭头来表示一个消息。消息在图中生命线的上下位置决定了它的传递时间。消息可以用消息名及参数来标识，也可带有顺序号。</a:t>
            </a:r>
          </a:p>
          <a:p>
            <a:endParaRPr lang="zh-CN" altLang="zh-CN" dirty="0"/>
          </a:p>
          <a:p>
            <a:endParaRPr lang="zh-CN" altLang="zh-CN" sz="2400" dirty="0"/>
          </a:p>
          <a:p>
            <a:endParaRPr lang="zh-CN" altLang="zh-CN" sz="2400" dirty="0"/>
          </a:p>
          <a:p>
            <a:endParaRPr lang="zh-CN" altLang="zh-CN" sz="2400" dirty="0"/>
          </a:p>
        </p:txBody>
      </p:sp>
    </p:spTree>
    <p:extLst>
      <p:ext uri="{BB962C8B-B14F-4D97-AF65-F5344CB8AC3E}">
        <p14:creationId xmlns:p14="http://schemas.microsoft.com/office/powerpoint/2010/main" val="28061882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顺序图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891591" cy="461665"/>
          </a:xfrm>
          <a:prstGeom prst="rect">
            <a:avLst/>
          </a:prstGeom>
        </p:spPr>
        <p:txBody>
          <a:bodyPr wrap="none">
            <a:spAutoFit/>
          </a:bodyPr>
          <a:lstStyle/>
          <a:p>
            <a:r>
              <a:rPr lang="zh-CN" altLang="en-US" sz="2400" b="1" dirty="0">
                <a:solidFill>
                  <a:srgbClr val="EB8FA6"/>
                </a:solidFill>
                <a:cs typeface="+mn-ea"/>
                <a:sym typeface="+mn-lt"/>
              </a:rPr>
              <a:t> 约束</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3139321"/>
          </a:xfrm>
          <a:prstGeom prst="rect">
            <a:avLst/>
          </a:prstGeom>
        </p:spPr>
        <p:txBody>
          <a:bodyPr wrap="square">
            <a:spAutoFit/>
          </a:bodyPr>
          <a:lstStyle/>
          <a:p>
            <a:r>
              <a:rPr lang="zh-CN" altLang="zh-CN" dirty="0"/>
              <a:t>当为对象的交互建模时，有时需要在某种条件满足时消息才会传递给对象。约束在</a:t>
            </a:r>
            <a:r>
              <a:rPr lang="en-US" altLang="zh-CN" dirty="0"/>
              <a:t>UML</a:t>
            </a:r>
            <a:r>
              <a:rPr lang="zh-CN" altLang="zh-CN" dirty="0"/>
              <a:t>图中用作控制流。</a:t>
            </a:r>
            <a:r>
              <a:rPr lang="zh-CN" altLang="zh-CN" dirty="0">
                <a:solidFill>
                  <a:srgbClr val="FF0000"/>
                </a:solidFill>
              </a:rPr>
              <a:t>一个约束只能被分配到一个单一消息</a:t>
            </a:r>
            <a:r>
              <a:rPr lang="zh-CN" altLang="zh-CN" dirty="0"/>
              <a:t>。</a:t>
            </a:r>
            <a:r>
              <a:rPr lang="en-US" altLang="zh-CN" dirty="0"/>
              <a:t>UML1. x</a:t>
            </a:r>
            <a:r>
              <a:rPr lang="zh-CN" altLang="zh-CN" dirty="0"/>
              <a:t>中</a:t>
            </a:r>
            <a:r>
              <a:rPr lang="en-US" altLang="zh-CN" dirty="0"/>
              <a:t>,</a:t>
            </a:r>
            <a:r>
              <a:rPr lang="zh-CN" altLang="zh-CN" dirty="0"/>
              <a:t>为了实现约</a:t>
            </a:r>
            <a:r>
              <a:rPr lang="zh-CN" altLang="zh-CN" dirty="0">
                <a:solidFill>
                  <a:prstClr val="black"/>
                </a:solidFill>
              </a:rPr>
              <a:t>束条件</a:t>
            </a:r>
            <a:r>
              <a:rPr lang="en-US" altLang="zh-CN" dirty="0">
                <a:solidFill>
                  <a:prstClr val="black"/>
                </a:solidFill>
              </a:rPr>
              <a:t>,</a:t>
            </a:r>
            <a:r>
              <a:rPr lang="zh-CN" altLang="zh-CN" dirty="0">
                <a:solidFill>
                  <a:prstClr val="black"/>
                </a:solidFill>
              </a:rPr>
              <a:t>需要在消息名前加入约束条件</a:t>
            </a:r>
            <a:r>
              <a:rPr lang="en-US" altLang="zh-CN" dirty="0">
                <a:solidFill>
                  <a:prstClr val="black"/>
                </a:solidFill>
              </a:rPr>
              <a:t>,</a:t>
            </a:r>
            <a:r>
              <a:rPr lang="zh-CN" altLang="zh-CN" dirty="0">
                <a:solidFill>
                  <a:prstClr val="black"/>
                </a:solidFill>
              </a:rPr>
              <a:t>并放于</a:t>
            </a:r>
            <a:r>
              <a:rPr lang="en-US" altLang="zh-CN" dirty="0">
                <a:solidFill>
                  <a:prstClr val="black"/>
                </a:solidFill>
              </a:rPr>
              <a:t>“[]”</a:t>
            </a:r>
            <a:r>
              <a:rPr lang="zh-CN" altLang="zh-CN" dirty="0">
                <a:solidFill>
                  <a:prstClr val="black"/>
                </a:solidFill>
              </a:rPr>
              <a:t>中。约束条件用于描述代码中</a:t>
            </a:r>
            <a:r>
              <a:rPr lang="en-US" altLang="zh-CN" dirty="0">
                <a:solidFill>
                  <a:prstClr val="black"/>
                </a:solidFill>
              </a:rPr>
              <a:t>if</a:t>
            </a:r>
            <a:r>
              <a:rPr lang="zh-CN" altLang="zh-CN" dirty="0">
                <a:solidFill>
                  <a:prstClr val="black"/>
                </a:solidFill>
              </a:rPr>
              <a:t>语句</a:t>
            </a:r>
            <a:r>
              <a:rPr lang="zh-CN" altLang="zh-CN" dirty="0"/>
              <a:t>结构。</a:t>
            </a:r>
          </a:p>
          <a:p>
            <a:endParaRPr lang="en-US" altLang="zh-CN" dirty="0"/>
          </a:p>
          <a:p>
            <a:r>
              <a:rPr lang="zh-CN" altLang="zh-CN" dirty="0"/>
              <a:t>例如</a:t>
            </a:r>
            <a:r>
              <a:rPr lang="en-US" altLang="zh-CN" dirty="0"/>
              <a:t>,</a:t>
            </a:r>
            <a:r>
              <a:rPr lang="zh-CN" altLang="zh-CN" dirty="0"/>
              <a:t>若</a:t>
            </a:r>
            <a:r>
              <a:rPr lang="en-US" altLang="zh-CN" dirty="0"/>
              <a:t>b=1</a:t>
            </a:r>
            <a:r>
              <a:rPr lang="zh-CN" altLang="zh-CN" dirty="0"/>
              <a:t>调用类</a:t>
            </a:r>
            <a:r>
              <a:rPr lang="en-US" altLang="zh-CN" dirty="0"/>
              <a:t>Object2</a:t>
            </a:r>
            <a:r>
              <a:rPr lang="zh-CN" altLang="zh-CN" dirty="0"/>
              <a:t>的</a:t>
            </a:r>
            <a:r>
              <a:rPr lang="en-US" altLang="zh-CN" dirty="0"/>
              <a:t>message1 </a:t>
            </a:r>
            <a:r>
              <a:rPr lang="zh-CN" altLang="zh-CN" dirty="0"/>
              <a:t>方法</a:t>
            </a:r>
            <a:r>
              <a:rPr lang="en-US" altLang="zh-CN" dirty="0"/>
              <a:t>;</a:t>
            </a:r>
            <a:r>
              <a:rPr lang="zh-CN" altLang="zh-CN" dirty="0"/>
              <a:t>若</a:t>
            </a:r>
            <a:r>
              <a:rPr lang="en-US" altLang="zh-CN" dirty="0"/>
              <a:t>b=2</a:t>
            </a:r>
            <a:r>
              <a:rPr lang="zh-CN" altLang="zh-CN" dirty="0"/>
              <a:t>则调用类</a:t>
            </a:r>
            <a:r>
              <a:rPr lang="en-US" altLang="zh-CN" dirty="0"/>
              <a:t>Object3 </a:t>
            </a:r>
            <a:r>
              <a:rPr lang="zh-CN" altLang="zh-CN" dirty="0"/>
              <a:t>的</a:t>
            </a:r>
            <a:r>
              <a:rPr lang="en-US" altLang="zh-CN" dirty="0"/>
              <a:t>message2</a:t>
            </a:r>
            <a:r>
              <a:rPr lang="zh-CN" altLang="zh-CN" dirty="0"/>
              <a:t>方法</a:t>
            </a:r>
            <a:endParaRPr lang="zh-CN" altLang="zh-CN" sz="2000" dirty="0"/>
          </a:p>
          <a:p>
            <a:endParaRPr lang="zh-CN" altLang="zh-CN" dirty="0"/>
          </a:p>
          <a:p>
            <a:endParaRPr lang="zh-CN" altLang="zh-CN" dirty="0"/>
          </a:p>
          <a:p>
            <a:endParaRPr lang="zh-CN" altLang="zh-CN" sz="2400" dirty="0"/>
          </a:p>
          <a:p>
            <a:endParaRPr lang="zh-CN" altLang="zh-CN" sz="2400" dirty="0"/>
          </a:p>
          <a:p>
            <a:endParaRPr lang="zh-CN" altLang="zh-CN" sz="2400" dirty="0"/>
          </a:p>
        </p:txBody>
      </p:sp>
      <p:pic>
        <p:nvPicPr>
          <p:cNvPr id="4" name="图片 3">
            <a:extLst>
              <a:ext uri="{FF2B5EF4-FFF2-40B4-BE49-F238E27FC236}">
                <a16:creationId xmlns:a16="http://schemas.microsoft.com/office/drawing/2014/main" id="{402BB6A1-3F64-4D82-9060-4980CED42B1C}"/>
              </a:ext>
            </a:extLst>
          </p:cNvPr>
          <p:cNvPicPr>
            <a:picLocks noChangeAspect="1"/>
          </p:cNvPicPr>
          <p:nvPr/>
        </p:nvPicPr>
        <p:blipFill>
          <a:blip r:embed="rId2"/>
          <a:stretch>
            <a:fillRect/>
          </a:stretch>
        </p:blipFill>
        <p:spPr>
          <a:xfrm>
            <a:off x="988570" y="3201472"/>
            <a:ext cx="7264058" cy="2754491"/>
          </a:xfrm>
          <a:prstGeom prst="rect">
            <a:avLst/>
          </a:prstGeom>
        </p:spPr>
      </p:pic>
    </p:spTree>
    <p:extLst>
      <p:ext uri="{BB962C8B-B14F-4D97-AF65-F5344CB8AC3E}">
        <p14:creationId xmlns:p14="http://schemas.microsoft.com/office/powerpoint/2010/main" val="29518400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通信图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891591" cy="461665"/>
          </a:xfrm>
          <a:prstGeom prst="rect">
            <a:avLst/>
          </a:prstGeom>
        </p:spPr>
        <p:txBody>
          <a:bodyPr wrap="none">
            <a:spAutoFit/>
          </a:bodyPr>
          <a:lstStyle/>
          <a:p>
            <a:r>
              <a:rPr lang="zh-CN" altLang="en-US" sz="2400" b="1" dirty="0">
                <a:solidFill>
                  <a:srgbClr val="EB8FA6"/>
                </a:solidFill>
                <a:cs typeface="+mn-ea"/>
                <a:sym typeface="+mn-lt"/>
              </a:rPr>
              <a:t> 定义</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4832092"/>
          </a:xfrm>
          <a:prstGeom prst="rect">
            <a:avLst/>
          </a:prstGeom>
        </p:spPr>
        <p:txBody>
          <a:bodyPr wrap="square">
            <a:spAutoFit/>
          </a:bodyPr>
          <a:lstStyle/>
          <a:p>
            <a:r>
              <a:rPr lang="zh-CN" altLang="zh-CN" sz="2000" dirty="0"/>
              <a:t>顺序图按照时间顺序描述了对象间的交互</a:t>
            </a:r>
            <a:r>
              <a:rPr lang="en-US" altLang="zh-CN" sz="2000" dirty="0"/>
              <a:t>,</a:t>
            </a:r>
            <a:r>
              <a:rPr lang="zh-CN" altLang="zh-CN" sz="2000" dirty="0"/>
              <a:t>但是它过于强调交互的时间</a:t>
            </a:r>
            <a:r>
              <a:rPr lang="en-US" altLang="zh-CN" sz="2000" dirty="0"/>
              <a:t>,</a:t>
            </a:r>
            <a:r>
              <a:rPr lang="zh-CN" altLang="zh-CN" sz="2000" dirty="0"/>
              <a:t>而削弱了对象之间的静态连接关系的重视。通信图则强调了参与交互作用的对象的</a:t>
            </a:r>
            <a:r>
              <a:rPr lang="zh-CN" altLang="zh-CN" sz="2000" b="1" dirty="0"/>
              <a:t>组织</a:t>
            </a:r>
            <a:r>
              <a:rPr lang="zh-CN" altLang="zh-CN" sz="2000" dirty="0"/>
              <a:t>。</a:t>
            </a:r>
          </a:p>
          <a:p>
            <a:endParaRPr lang="en-US" altLang="zh-CN" sz="2000" dirty="0"/>
          </a:p>
          <a:p>
            <a:r>
              <a:rPr lang="zh-CN" altLang="zh-CN" sz="2000" dirty="0"/>
              <a:t>通信图</a:t>
            </a:r>
            <a:r>
              <a:rPr lang="en-US" altLang="zh-CN" sz="2000" dirty="0"/>
              <a:t>(Collaboration Diagram /Communication Diagram) ,</a:t>
            </a:r>
            <a:r>
              <a:rPr lang="zh-CN" altLang="zh-CN" sz="2000" dirty="0"/>
              <a:t>也叫合作图。是一种交互图，强调的是</a:t>
            </a:r>
            <a:r>
              <a:rPr lang="zh-CN" altLang="zh-CN" sz="2000" dirty="0">
                <a:solidFill>
                  <a:srgbClr val="FF0000"/>
                </a:solidFill>
              </a:rPr>
              <a:t>发送和接收消息的对象之间的组织结构</a:t>
            </a:r>
            <a:r>
              <a:rPr lang="zh-CN" altLang="zh-CN" sz="2000" dirty="0"/>
              <a:t>。</a:t>
            </a:r>
          </a:p>
          <a:p>
            <a:endParaRPr lang="zh-CN" altLang="zh-CN" sz="2000" dirty="0"/>
          </a:p>
          <a:p>
            <a:r>
              <a:rPr lang="zh-CN" altLang="zh-CN" sz="2000" dirty="0"/>
              <a:t>一个通信图显示了一系列的对象和在这些对象之间的</a:t>
            </a:r>
            <a:r>
              <a:rPr lang="zh-CN" altLang="zh-CN" sz="2000" dirty="0">
                <a:solidFill>
                  <a:srgbClr val="FF0000"/>
                </a:solidFill>
              </a:rPr>
              <a:t>联系</a:t>
            </a:r>
            <a:r>
              <a:rPr lang="zh-CN" altLang="zh-CN" sz="2000" dirty="0"/>
              <a:t>及对象间发送和接收的</a:t>
            </a:r>
            <a:r>
              <a:rPr lang="zh-CN" altLang="zh-CN" sz="2000" dirty="0">
                <a:solidFill>
                  <a:srgbClr val="FF0000"/>
                </a:solidFill>
              </a:rPr>
              <a:t>消息</a:t>
            </a:r>
            <a:r>
              <a:rPr lang="zh-CN" altLang="zh-CN" sz="2000" dirty="0"/>
              <a:t>。对象通常是命名或匿名的类的实例，也可以代表其他事物的实例，例如协作、组件和节点。使用通信图来说明系统的动态情况。通信图使描述复杂的程序逻辑或多个平行事务变得容易。</a:t>
            </a:r>
          </a:p>
          <a:p>
            <a:endParaRPr lang="zh-CN" altLang="zh-CN" dirty="0"/>
          </a:p>
          <a:p>
            <a:endParaRPr lang="zh-CN" altLang="zh-CN" dirty="0"/>
          </a:p>
          <a:p>
            <a:endParaRPr lang="zh-CN" altLang="zh-CN" sz="2400" dirty="0"/>
          </a:p>
          <a:p>
            <a:endParaRPr lang="zh-CN" altLang="zh-CN" sz="2400" dirty="0"/>
          </a:p>
          <a:p>
            <a:endParaRPr lang="zh-CN" altLang="zh-CN" sz="2400" dirty="0"/>
          </a:p>
        </p:txBody>
      </p:sp>
    </p:spTree>
    <p:extLst>
      <p:ext uri="{BB962C8B-B14F-4D97-AF65-F5344CB8AC3E}">
        <p14:creationId xmlns:p14="http://schemas.microsoft.com/office/powerpoint/2010/main" val="21784486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通信图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891591" cy="461665"/>
          </a:xfrm>
          <a:prstGeom prst="rect">
            <a:avLst/>
          </a:prstGeom>
        </p:spPr>
        <p:txBody>
          <a:bodyPr wrap="none">
            <a:spAutoFit/>
          </a:bodyPr>
          <a:lstStyle/>
          <a:p>
            <a:r>
              <a:rPr lang="zh-CN" altLang="en-US" sz="2400" b="1" dirty="0">
                <a:solidFill>
                  <a:srgbClr val="EB8FA6"/>
                </a:solidFill>
                <a:cs typeface="+mn-ea"/>
                <a:sym typeface="+mn-lt"/>
              </a:rPr>
              <a:t> 定义</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5447645"/>
          </a:xfrm>
          <a:prstGeom prst="rect">
            <a:avLst/>
          </a:prstGeom>
        </p:spPr>
        <p:txBody>
          <a:bodyPr wrap="square">
            <a:spAutoFit/>
          </a:bodyPr>
          <a:lstStyle/>
          <a:p>
            <a:r>
              <a:rPr lang="zh-CN" altLang="zh-CN" sz="2000" dirty="0"/>
              <a:t>通信图作为一种给定语境中描述协作中各个对象之间的组织交互关系的空间组织结构图形化方式，在使用其进行建模时</a:t>
            </a:r>
            <a:r>
              <a:rPr lang="en-US" altLang="zh-CN" sz="2000" dirty="0"/>
              <a:t>,</a:t>
            </a:r>
            <a:r>
              <a:rPr lang="zh-CN" altLang="zh-CN" sz="2000" dirty="0"/>
              <a:t>可以将其作用分为以下三个方面。</a:t>
            </a:r>
          </a:p>
          <a:p>
            <a:endParaRPr lang="en-US" altLang="zh-CN" sz="2000" b="1" dirty="0"/>
          </a:p>
          <a:p>
            <a:r>
              <a:rPr lang="zh-CN" altLang="zh-CN" sz="2000" b="1" dirty="0"/>
              <a:t>第一</a:t>
            </a:r>
            <a:r>
              <a:rPr lang="en-US" altLang="zh-CN" sz="2000" dirty="0"/>
              <a:t>,</a:t>
            </a:r>
            <a:r>
              <a:rPr lang="zh-CN" altLang="zh-CN" sz="2000" dirty="0"/>
              <a:t>通过描绘对象之间消息的传递情况来反映</a:t>
            </a:r>
            <a:r>
              <a:rPr lang="zh-CN" altLang="zh-CN" sz="2000" dirty="0">
                <a:solidFill>
                  <a:srgbClr val="FF0000"/>
                </a:solidFill>
              </a:rPr>
              <a:t>具体的使用语境的逻辑表达</a:t>
            </a:r>
            <a:r>
              <a:rPr lang="zh-CN" altLang="zh-CN" sz="2000" dirty="0"/>
              <a:t>。一个使用情境的逻辑可能是一个用例的一部分</a:t>
            </a:r>
            <a:r>
              <a:rPr lang="en-US" altLang="zh-CN" sz="2000" dirty="0"/>
              <a:t>,</a:t>
            </a:r>
            <a:r>
              <a:rPr lang="zh-CN" altLang="zh-CN" sz="2000" dirty="0"/>
              <a:t>或是一条控制流</a:t>
            </a:r>
            <a:r>
              <a:rPr lang="en-US" altLang="zh-CN" sz="2000" dirty="0"/>
              <a:t>,</a:t>
            </a:r>
            <a:r>
              <a:rPr lang="zh-CN" altLang="zh-CN" sz="2000" dirty="0"/>
              <a:t>这和顺序图的作用类似。</a:t>
            </a:r>
          </a:p>
          <a:p>
            <a:r>
              <a:rPr lang="zh-CN" altLang="zh-CN" sz="2000" b="1" dirty="0"/>
              <a:t>第二</a:t>
            </a:r>
            <a:r>
              <a:rPr lang="en-US" altLang="zh-CN" sz="2000" dirty="0"/>
              <a:t>,</a:t>
            </a:r>
            <a:r>
              <a:rPr lang="zh-CN" altLang="zh-CN" sz="2000" dirty="0">
                <a:solidFill>
                  <a:srgbClr val="FF0000"/>
                </a:solidFill>
              </a:rPr>
              <a:t>显示对象及其交互关系的空间组织结构</a:t>
            </a:r>
            <a:r>
              <a:rPr lang="zh-CN" altLang="zh-CN" sz="2000" dirty="0"/>
              <a:t>。通信图显示了在交互过程中各个对象间的组织交互关系及对象彼此之间的链接。与顺序图不同</a:t>
            </a:r>
            <a:r>
              <a:rPr lang="en-US" altLang="zh-CN" sz="2000" dirty="0"/>
              <a:t>,</a:t>
            </a:r>
            <a:r>
              <a:rPr lang="zh-CN" altLang="zh-CN" sz="2000" dirty="0"/>
              <a:t>通信图显示的是对象间的关系</a:t>
            </a:r>
            <a:r>
              <a:rPr lang="en-US" altLang="zh-CN" sz="2000" dirty="0"/>
              <a:t>,</a:t>
            </a:r>
            <a:r>
              <a:rPr lang="zh-CN" altLang="zh-CN" sz="2000" dirty="0"/>
              <a:t>并不侧重交互的顺序</a:t>
            </a:r>
            <a:r>
              <a:rPr lang="en-US" altLang="zh-CN" sz="2000" dirty="0"/>
              <a:t>,</a:t>
            </a:r>
            <a:r>
              <a:rPr lang="zh-CN" altLang="zh-CN" sz="2000" dirty="0"/>
              <a:t>它没有将时间作为一个单独的维度</a:t>
            </a:r>
            <a:r>
              <a:rPr lang="en-US" altLang="zh-CN" sz="2000" dirty="0"/>
              <a:t>,</a:t>
            </a:r>
            <a:r>
              <a:rPr lang="zh-CN" altLang="zh-CN" sz="2000" dirty="0"/>
              <a:t>而是使用序列号来确定消息及并发线程的顺序。</a:t>
            </a:r>
          </a:p>
          <a:p>
            <a:r>
              <a:rPr lang="zh-CN" altLang="zh-CN" sz="2000" b="1" dirty="0"/>
              <a:t>第三</a:t>
            </a:r>
            <a:r>
              <a:rPr lang="en-US" altLang="zh-CN" sz="2000" dirty="0"/>
              <a:t>,</a:t>
            </a:r>
            <a:r>
              <a:rPr lang="zh-CN" altLang="zh-CN" sz="2000" dirty="0"/>
              <a:t>通信图的另外一个作用是</a:t>
            </a:r>
            <a:r>
              <a:rPr lang="zh-CN" altLang="zh-CN" sz="2000" dirty="0">
                <a:solidFill>
                  <a:srgbClr val="FF0000"/>
                </a:solidFill>
              </a:rPr>
              <a:t>表现一个类操作的实现</a:t>
            </a:r>
            <a:r>
              <a:rPr lang="zh-CN" altLang="zh-CN" sz="2000" dirty="0"/>
              <a:t>。通信图可以说明类操作中使用到的参数、局部变量及返回值等。当使用通信图表现</a:t>
            </a:r>
            <a:r>
              <a:rPr lang="en-US" altLang="zh-CN" sz="2000" dirty="0"/>
              <a:t>-</a:t>
            </a:r>
            <a:r>
              <a:rPr lang="zh-CN" altLang="zh-CN" sz="2000" dirty="0"/>
              <a:t>一个系统行为时</a:t>
            </a:r>
            <a:r>
              <a:rPr lang="en-US" altLang="zh-CN" sz="2000" dirty="0"/>
              <a:t>,</a:t>
            </a:r>
            <a:r>
              <a:rPr lang="zh-CN" altLang="zh-CN" sz="2000" dirty="0"/>
              <a:t>消息编号对应了程序中嵌套调用结构和信号传递过程。</a:t>
            </a:r>
          </a:p>
          <a:p>
            <a:endParaRPr lang="zh-CN" altLang="zh-CN" dirty="0"/>
          </a:p>
          <a:p>
            <a:endParaRPr lang="zh-CN" altLang="zh-CN" dirty="0"/>
          </a:p>
          <a:p>
            <a:endParaRPr lang="zh-CN" altLang="zh-CN" sz="2400" dirty="0"/>
          </a:p>
          <a:p>
            <a:endParaRPr lang="zh-CN" altLang="zh-CN" sz="2400" dirty="0"/>
          </a:p>
          <a:p>
            <a:endParaRPr lang="zh-CN" altLang="zh-CN" sz="2400" dirty="0"/>
          </a:p>
        </p:txBody>
      </p:sp>
    </p:spTree>
    <p:extLst>
      <p:ext uri="{BB962C8B-B14F-4D97-AF65-F5344CB8AC3E}">
        <p14:creationId xmlns:p14="http://schemas.microsoft.com/office/powerpoint/2010/main" val="387030103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通信图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065555" y="1213009"/>
            <a:ext cx="1459314" cy="461665"/>
          </a:xfrm>
          <a:prstGeom prst="rect">
            <a:avLst/>
          </a:prstGeom>
        </p:spPr>
        <p:txBody>
          <a:bodyPr wrap="square">
            <a:spAutoFit/>
          </a:bodyPr>
          <a:lstStyle/>
          <a:p>
            <a:r>
              <a:rPr lang="zh-CN" altLang="en-US" sz="2400" b="1" dirty="0">
                <a:solidFill>
                  <a:srgbClr val="EB8FA6"/>
                </a:solidFill>
                <a:cs typeface="+mn-ea"/>
                <a:sym typeface="+mn-lt"/>
              </a:rPr>
              <a:t>基本内容</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5139869"/>
          </a:xfrm>
          <a:prstGeom prst="rect">
            <a:avLst/>
          </a:prstGeom>
        </p:spPr>
        <p:txBody>
          <a:bodyPr wrap="square">
            <a:spAutoFit/>
          </a:bodyPr>
          <a:lstStyle/>
          <a:p>
            <a:r>
              <a:rPr lang="zh-CN" altLang="zh-CN" sz="2000" dirty="0"/>
              <a:t>通信图强调参与一个交互对象的组织</a:t>
            </a:r>
            <a:r>
              <a:rPr lang="en-US" altLang="zh-CN" sz="2000" dirty="0"/>
              <a:t>,</a:t>
            </a:r>
            <a:r>
              <a:rPr lang="zh-CN" altLang="zh-CN" sz="2000" dirty="0"/>
              <a:t>它由以下基本元素组成</a:t>
            </a:r>
            <a:r>
              <a:rPr lang="en-US" altLang="zh-CN" sz="2000" dirty="0"/>
              <a:t>:</a:t>
            </a:r>
            <a:r>
              <a:rPr lang="zh-CN" altLang="zh-CN" sz="2000" b="1" dirty="0"/>
              <a:t>活动者</a:t>
            </a:r>
            <a:r>
              <a:rPr lang="zh-CN" altLang="zh-CN" sz="2000" dirty="0"/>
              <a:t>、</a:t>
            </a:r>
            <a:r>
              <a:rPr lang="zh-CN" altLang="zh-CN" sz="2000" b="1" dirty="0"/>
              <a:t>对象</a:t>
            </a:r>
            <a:r>
              <a:rPr lang="zh-CN" altLang="zh-CN" sz="2000" dirty="0"/>
              <a:t>、</a:t>
            </a:r>
            <a:r>
              <a:rPr lang="zh-CN" altLang="zh-CN" sz="2000" b="1" dirty="0"/>
              <a:t>链接</a:t>
            </a:r>
            <a:r>
              <a:rPr lang="zh-CN" altLang="zh-CN" sz="2000" dirty="0"/>
              <a:t>和</a:t>
            </a:r>
            <a:r>
              <a:rPr lang="zh-CN" altLang="zh-CN" sz="2000" b="1" dirty="0"/>
              <a:t>消息</a:t>
            </a:r>
            <a:r>
              <a:rPr lang="zh-CN" altLang="zh-CN" sz="2000" dirty="0"/>
              <a:t>。</a:t>
            </a:r>
          </a:p>
          <a:p>
            <a:endParaRPr lang="zh-CN" altLang="zh-CN" sz="2000" dirty="0"/>
          </a:p>
          <a:p>
            <a:r>
              <a:rPr lang="en-US" altLang="zh-CN" sz="2000" dirty="0"/>
              <a:t>1.</a:t>
            </a:r>
            <a:r>
              <a:rPr lang="zh-CN" altLang="zh-CN" sz="2000" dirty="0"/>
              <a:t>活动者</a:t>
            </a:r>
          </a:p>
          <a:p>
            <a:r>
              <a:rPr lang="zh-CN" altLang="zh-CN" sz="2000" dirty="0"/>
              <a:t>活动者</a:t>
            </a:r>
            <a:r>
              <a:rPr lang="en-US" altLang="zh-CN" sz="2000" dirty="0"/>
              <a:t>(Actor)</a:t>
            </a:r>
            <a:r>
              <a:rPr lang="zh-CN" altLang="zh-CN" sz="2000" dirty="0"/>
              <a:t>发出主动操作的对象</a:t>
            </a:r>
            <a:r>
              <a:rPr lang="en-US" altLang="zh-CN" sz="2000" dirty="0"/>
              <a:t>,</a:t>
            </a:r>
            <a:r>
              <a:rPr lang="zh-CN" altLang="zh-CN" sz="2000" dirty="0"/>
              <a:t>负责</a:t>
            </a:r>
            <a:r>
              <a:rPr lang="zh-CN" altLang="zh-CN" sz="2000" b="1" dirty="0"/>
              <a:t>发送初始消息</a:t>
            </a:r>
            <a:r>
              <a:rPr lang="en-US" altLang="zh-CN" sz="2000" dirty="0"/>
              <a:t>,</a:t>
            </a:r>
            <a:r>
              <a:rPr lang="zh-CN" altLang="zh-CN" sz="2000" b="1" dirty="0"/>
              <a:t>启动一个操作</a:t>
            </a:r>
            <a:r>
              <a:rPr lang="zh-CN" altLang="zh-CN" sz="2000" dirty="0"/>
              <a:t>。</a:t>
            </a:r>
          </a:p>
          <a:p>
            <a:r>
              <a:rPr lang="en-US" altLang="zh-CN" sz="2000" dirty="0"/>
              <a:t> </a:t>
            </a:r>
            <a:endParaRPr lang="zh-CN" altLang="zh-CN" sz="2000" dirty="0"/>
          </a:p>
          <a:p>
            <a:r>
              <a:rPr lang="en-US" altLang="zh-CN" sz="2000" dirty="0"/>
              <a:t>2.</a:t>
            </a:r>
            <a:r>
              <a:rPr lang="zh-CN" altLang="zh-CN" sz="2000" dirty="0"/>
              <a:t>对象</a:t>
            </a:r>
          </a:p>
          <a:p>
            <a:r>
              <a:rPr lang="zh-CN" altLang="zh-CN" sz="2000" dirty="0"/>
              <a:t>对象</a:t>
            </a:r>
            <a:r>
              <a:rPr lang="en-US" altLang="zh-CN" sz="2000" dirty="0"/>
              <a:t>(Object)</a:t>
            </a:r>
            <a:r>
              <a:rPr lang="zh-CN" altLang="zh-CN" sz="2000" dirty="0"/>
              <a:t>是类的实例，负责发送和接收消息。</a:t>
            </a:r>
          </a:p>
          <a:p>
            <a:r>
              <a:rPr lang="en-US" altLang="zh-CN" sz="2000" dirty="0"/>
              <a:t>	</a:t>
            </a:r>
            <a:r>
              <a:rPr lang="zh-CN" altLang="zh-CN" sz="2000" dirty="0"/>
              <a:t>在通信图中</a:t>
            </a:r>
            <a:r>
              <a:rPr lang="en-US" altLang="zh-CN" sz="2000" dirty="0"/>
              <a:t>,</a:t>
            </a:r>
            <a:r>
              <a:rPr lang="zh-CN" altLang="zh-CN" sz="2000" dirty="0"/>
              <a:t>可以按照以下方式使用对象。</a:t>
            </a:r>
          </a:p>
          <a:p>
            <a:r>
              <a:rPr lang="zh-CN" altLang="zh-CN" sz="2000" b="1" dirty="0"/>
              <a:t>第一</a:t>
            </a:r>
            <a:r>
              <a:rPr lang="en-US" altLang="zh-CN" sz="2000" dirty="0"/>
              <a:t>,</a:t>
            </a:r>
            <a:r>
              <a:rPr lang="zh-CN" altLang="zh-CN" sz="2000" dirty="0"/>
              <a:t>可以不指定对象的类</a:t>
            </a:r>
            <a:r>
              <a:rPr lang="en-US" altLang="zh-CN" sz="2000" dirty="0"/>
              <a:t>,</a:t>
            </a:r>
            <a:r>
              <a:rPr lang="zh-CN" altLang="zh-CN" sz="2000" dirty="0"/>
              <a:t>通常先制作只带有对象的通信图</a:t>
            </a:r>
            <a:r>
              <a:rPr lang="en-US" altLang="zh-CN" sz="2000" dirty="0"/>
              <a:t>,</a:t>
            </a:r>
            <a:r>
              <a:rPr lang="zh-CN" altLang="zh-CN" sz="2000" dirty="0"/>
              <a:t>而后指定它们的类</a:t>
            </a:r>
            <a:r>
              <a:rPr lang="en-US" altLang="zh-CN" sz="2000" dirty="0"/>
              <a:t>;</a:t>
            </a:r>
            <a:endParaRPr lang="zh-CN" altLang="zh-CN" sz="2000" dirty="0"/>
          </a:p>
          <a:p>
            <a:r>
              <a:rPr lang="zh-CN" altLang="zh-CN" sz="2000" b="1" dirty="0"/>
              <a:t>第二</a:t>
            </a:r>
            <a:r>
              <a:rPr lang="en-US" altLang="zh-CN" sz="2000" b="1" dirty="0"/>
              <a:t>,</a:t>
            </a:r>
            <a:r>
              <a:rPr lang="zh-CN" altLang="zh-CN" sz="2000" dirty="0"/>
              <a:t>可以给对象命名</a:t>
            </a:r>
            <a:r>
              <a:rPr lang="en-US" altLang="zh-CN" sz="2000" dirty="0"/>
              <a:t>,</a:t>
            </a:r>
            <a:r>
              <a:rPr lang="zh-CN" altLang="zh-CN" sz="2000" dirty="0"/>
              <a:t>但如果要区分同一个类的不同对象</a:t>
            </a:r>
            <a:r>
              <a:rPr lang="en-US" altLang="zh-CN" sz="2000" dirty="0"/>
              <a:t>,</a:t>
            </a:r>
            <a:r>
              <a:rPr lang="zh-CN" altLang="zh-CN" sz="2000" dirty="0"/>
              <a:t>则应该给对象命名</a:t>
            </a:r>
            <a:r>
              <a:rPr lang="en-US" altLang="zh-CN" sz="2000" dirty="0"/>
              <a:t>;</a:t>
            </a:r>
            <a:endParaRPr lang="zh-CN" altLang="zh-CN" sz="2000" dirty="0"/>
          </a:p>
          <a:p>
            <a:r>
              <a:rPr lang="zh-CN" altLang="zh-CN" sz="2000" b="1" dirty="0"/>
              <a:t>第三</a:t>
            </a:r>
            <a:r>
              <a:rPr lang="zh-CN" altLang="zh-CN" sz="2000" dirty="0"/>
              <a:t>，如果对象的类主动参与了协作，则可以将类本身在通信图中表现出来。</a:t>
            </a:r>
          </a:p>
          <a:p>
            <a:endParaRPr lang="zh-CN" altLang="zh-CN" dirty="0"/>
          </a:p>
          <a:p>
            <a:endParaRPr lang="zh-CN" altLang="zh-CN" dirty="0"/>
          </a:p>
          <a:p>
            <a:endParaRPr lang="zh-CN" altLang="zh-CN" sz="2400" dirty="0"/>
          </a:p>
          <a:p>
            <a:endParaRPr lang="zh-CN" altLang="zh-CN" sz="2400" dirty="0"/>
          </a:p>
          <a:p>
            <a:endParaRPr lang="zh-CN" altLang="zh-CN" sz="2400" dirty="0"/>
          </a:p>
        </p:txBody>
      </p:sp>
    </p:spTree>
    <p:extLst>
      <p:ext uri="{BB962C8B-B14F-4D97-AF65-F5344CB8AC3E}">
        <p14:creationId xmlns:p14="http://schemas.microsoft.com/office/powerpoint/2010/main" val="6067090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通信图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065555" y="1213009"/>
            <a:ext cx="1459314" cy="461665"/>
          </a:xfrm>
          <a:prstGeom prst="rect">
            <a:avLst/>
          </a:prstGeom>
        </p:spPr>
        <p:txBody>
          <a:bodyPr wrap="square">
            <a:spAutoFit/>
          </a:bodyPr>
          <a:lstStyle/>
          <a:p>
            <a:r>
              <a:rPr lang="zh-CN" altLang="en-US" sz="2400" b="1" dirty="0">
                <a:solidFill>
                  <a:srgbClr val="EB8FA6"/>
                </a:solidFill>
                <a:cs typeface="+mn-ea"/>
                <a:sym typeface="+mn-lt"/>
              </a:rPr>
              <a:t>基本内容</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3600986"/>
          </a:xfrm>
          <a:prstGeom prst="rect">
            <a:avLst/>
          </a:prstGeom>
        </p:spPr>
        <p:txBody>
          <a:bodyPr wrap="square">
            <a:spAutoFit/>
          </a:bodyPr>
          <a:lstStyle/>
          <a:p>
            <a:r>
              <a:rPr lang="en-US" altLang="zh-CN" sz="2400" dirty="0"/>
              <a:t>3.</a:t>
            </a:r>
            <a:r>
              <a:rPr lang="zh-CN" altLang="zh-CN" sz="2400" dirty="0"/>
              <a:t>链接</a:t>
            </a:r>
          </a:p>
          <a:p>
            <a:r>
              <a:rPr lang="zh-CN" altLang="zh-CN" sz="2400" dirty="0"/>
              <a:t>链接</a:t>
            </a:r>
            <a:r>
              <a:rPr lang="en-US" altLang="zh-CN" sz="2400" dirty="0"/>
              <a:t>(Link)</a:t>
            </a:r>
            <a:r>
              <a:rPr lang="zh-CN" altLang="zh-CN" sz="2400" dirty="0"/>
              <a:t>用</a:t>
            </a:r>
            <a:r>
              <a:rPr lang="zh-CN" altLang="zh-CN" sz="2400" dirty="0">
                <a:solidFill>
                  <a:srgbClr val="FF0000"/>
                </a:solidFill>
              </a:rPr>
              <a:t>线条</a:t>
            </a:r>
            <a:r>
              <a:rPr lang="zh-CN" altLang="zh-CN" sz="2400" dirty="0"/>
              <a:t>来表示。链接表示两个对象共享一个消息，位于对象之间或参与者与对象之间表示两个或多个对象间的独立连接</a:t>
            </a:r>
            <a:r>
              <a:rPr lang="en-US" altLang="zh-CN" sz="2400" dirty="0"/>
              <a:t>,</a:t>
            </a:r>
            <a:r>
              <a:rPr lang="zh-CN" altLang="zh-CN" sz="2400" dirty="0"/>
              <a:t>是关联的实例。通信图中</a:t>
            </a:r>
            <a:r>
              <a:rPr lang="en-US" altLang="zh-CN" sz="2400" dirty="0"/>
              <a:t>,</a:t>
            </a:r>
            <a:r>
              <a:rPr lang="zh-CN" altLang="zh-CN" sz="2400" dirty="0"/>
              <a:t>关联角色是与具体语境有关的暂时的类元之间的关系，关系角色的实例也是链。链表示为</a:t>
            </a:r>
            <a:r>
              <a:rPr lang="zh-CN" altLang="zh-CN" sz="2400" dirty="0">
                <a:solidFill>
                  <a:srgbClr val="FF0000"/>
                </a:solidFill>
              </a:rPr>
              <a:t>一个或多个相连的线或弧</a:t>
            </a:r>
            <a:r>
              <a:rPr lang="zh-CN" altLang="zh-CN" sz="2400" dirty="0"/>
              <a:t>。</a:t>
            </a:r>
          </a:p>
          <a:p>
            <a:endParaRPr lang="zh-CN" altLang="zh-CN" dirty="0"/>
          </a:p>
          <a:p>
            <a:endParaRPr lang="zh-CN" altLang="zh-CN" dirty="0"/>
          </a:p>
          <a:p>
            <a:endParaRPr lang="zh-CN" altLang="zh-CN" sz="2400" dirty="0"/>
          </a:p>
          <a:p>
            <a:endParaRPr lang="zh-CN" altLang="zh-CN" sz="2400" dirty="0"/>
          </a:p>
          <a:p>
            <a:endParaRPr lang="zh-CN" altLang="zh-CN" sz="2400" dirty="0"/>
          </a:p>
        </p:txBody>
      </p:sp>
    </p:spTree>
    <p:extLst>
      <p:ext uri="{BB962C8B-B14F-4D97-AF65-F5344CB8AC3E}">
        <p14:creationId xmlns:p14="http://schemas.microsoft.com/office/powerpoint/2010/main" val="230270638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通信图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065555" y="1213009"/>
            <a:ext cx="1459314" cy="461665"/>
          </a:xfrm>
          <a:prstGeom prst="rect">
            <a:avLst/>
          </a:prstGeom>
        </p:spPr>
        <p:txBody>
          <a:bodyPr wrap="square">
            <a:spAutoFit/>
          </a:bodyPr>
          <a:lstStyle/>
          <a:p>
            <a:r>
              <a:rPr lang="zh-CN" altLang="en-US" sz="2400" b="1" dirty="0">
                <a:solidFill>
                  <a:srgbClr val="EB8FA6"/>
                </a:solidFill>
                <a:cs typeface="+mn-ea"/>
                <a:sym typeface="+mn-lt"/>
              </a:rPr>
              <a:t>基本内容</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5447645"/>
          </a:xfrm>
          <a:prstGeom prst="rect">
            <a:avLst/>
          </a:prstGeom>
        </p:spPr>
        <p:txBody>
          <a:bodyPr wrap="square">
            <a:spAutoFit/>
          </a:bodyPr>
          <a:lstStyle/>
          <a:p>
            <a:r>
              <a:rPr lang="en-US" altLang="zh-CN" sz="2000" dirty="0"/>
              <a:t>4.</a:t>
            </a:r>
            <a:r>
              <a:rPr lang="zh-CN" altLang="zh-CN" sz="2000" dirty="0"/>
              <a:t>消息</a:t>
            </a:r>
          </a:p>
          <a:p>
            <a:r>
              <a:rPr lang="zh-CN" altLang="zh-CN" sz="2000" dirty="0"/>
              <a:t>消息</a:t>
            </a:r>
            <a:r>
              <a:rPr lang="en-US" altLang="zh-CN" sz="2000" dirty="0"/>
              <a:t>(Message)</a:t>
            </a:r>
            <a:r>
              <a:rPr lang="zh-CN" altLang="zh-CN" sz="2000" dirty="0"/>
              <a:t>的含义与顺序图中的消息基本类似。在通信图中</a:t>
            </a:r>
            <a:r>
              <a:rPr lang="en-US" altLang="zh-CN" sz="2000" dirty="0"/>
              <a:t>,</a:t>
            </a:r>
            <a:r>
              <a:rPr lang="zh-CN" altLang="zh-CN" sz="2000" dirty="0"/>
              <a:t>不带有消息的通信图标明了交互作用发生的上下文</a:t>
            </a:r>
            <a:r>
              <a:rPr lang="en-US" altLang="zh-CN" sz="2000" dirty="0"/>
              <a:t>,</a:t>
            </a:r>
            <a:r>
              <a:rPr lang="zh-CN" altLang="zh-CN" sz="2000" dirty="0"/>
              <a:t>而不表示交互。它可以用来表示单一操作的上下文</a:t>
            </a:r>
            <a:r>
              <a:rPr lang="en-US" altLang="zh-CN" sz="2000" dirty="0"/>
              <a:t>,</a:t>
            </a:r>
            <a:r>
              <a:rPr lang="zh-CN" altLang="zh-CN" sz="2000" dirty="0"/>
              <a:t>甚至可以表示一个或一组类中所有操作的上下文。如果关联线上标有消息</a:t>
            </a:r>
            <a:r>
              <a:rPr lang="en-US" altLang="zh-CN" sz="2000" dirty="0"/>
              <a:t>,</a:t>
            </a:r>
            <a:r>
              <a:rPr lang="zh-CN" altLang="zh-CN" sz="2000" dirty="0"/>
              <a:t>图形就可以表示一个交互。</a:t>
            </a:r>
          </a:p>
          <a:p>
            <a:r>
              <a:rPr lang="zh-CN" altLang="zh-CN" sz="2000" dirty="0"/>
              <a:t>消息用来描述系统动态行为</a:t>
            </a:r>
            <a:r>
              <a:rPr lang="en-US" altLang="zh-CN" sz="2000" dirty="0"/>
              <a:t>,</a:t>
            </a:r>
            <a:r>
              <a:rPr lang="zh-CN" altLang="zh-CN" sz="2000" dirty="0"/>
              <a:t>它是从一个对象向另</a:t>
            </a:r>
            <a:r>
              <a:rPr lang="en-US" altLang="zh-CN" sz="2000" dirty="0"/>
              <a:t>-</a:t>
            </a:r>
            <a:r>
              <a:rPr lang="zh-CN" altLang="zh-CN" sz="2000" dirty="0"/>
              <a:t>个或几个对象发送信息</a:t>
            </a:r>
            <a:r>
              <a:rPr lang="en-US" altLang="zh-CN" sz="2000" dirty="0"/>
              <a:t>,</a:t>
            </a:r>
            <a:r>
              <a:rPr lang="zh-CN" altLang="zh-CN" sz="2000" dirty="0"/>
              <a:t>或由一个对象调用另一个对象的操作。由三部分组成</a:t>
            </a:r>
            <a:r>
              <a:rPr lang="en-US" altLang="zh-CN" sz="2000" dirty="0"/>
              <a:t>:</a:t>
            </a:r>
            <a:r>
              <a:rPr lang="zh-CN" altLang="zh-CN" sz="2000" dirty="0"/>
              <a:t>发送者</a:t>
            </a:r>
            <a:r>
              <a:rPr lang="en-US" altLang="zh-CN" sz="2000" dirty="0"/>
              <a:t>,</a:t>
            </a:r>
            <a:r>
              <a:rPr lang="zh-CN" altLang="zh-CN" sz="2000" dirty="0"/>
              <a:t>接收者</a:t>
            </a:r>
            <a:r>
              <a:rPr lang="en-US" altLang="zh-CN" sz="2000" dirty="0"/>
              <a:t>,</a:t>
            </a:r>
            <a:r>
              <a:rPr lang="zh-CN" altLang="zh-CN" sz="2000" dirty="0"/>
              <a:t>活动。消息用带标签的箭头表示</a:t>
            </a:r>
            <a:r>
              <a:rPr lang="en-US" altLang="zh-CN" sz="2000" dirty="0"/>
              <a:t>,</a:t>
            </a:r>
            <a:r>
              <a:rPr lang="zh-CN" altLang="zh-CN" sz="2000" dirty="0"/>
              <a:t>它附在链上。链连接了发送者和接收者</a:t>
            </a:r>
            <a:r>
              <a:rPr lang="en-US" altLang="zh-CN" sz="2000" dirty="0"/>
              <a:t>,</a:t>
            </a:r>
            <a:r>
              <a:rPr lang="zh-CN" altLang="zh-CN" sz="2000" dirty="0"/>
              <a:t>箭头所指方向为接收者。每个消息包括一个顺序号以及消息的名称</a:t>
            </a:r>
            <a:r>
              <a:rPr lang="en-US" altLang="zh-CN" sz="2000" dirty="0"/>
              <a:t>,</a:t>
            </a:r>
            <a:r>
              <a:rPr lang="zh-CN" altLang="zh-CN" sz="2000" dirty="0"/>
              <a:t>其中顺序号标识了消息的相关顺序。消息的名称可以是一个方法，包含</a:t>
            </a:r>
            <a:r>
              <a:rPr lang="zh-CN" altLang="zh-CN" sz="2000" b="1" dirty="0"/>
              <a:t>名字</a:t>
            </a:r>
            <a:r>
              <a:rPr lang="en-US" altLang="zh-CN" sz="2000" dirty="0"/>
              <a:t>,</a:t>
            </a:r>
            <a:r>
              <a:rPr lang="zh-CN" altLang="zh-CN" sz="2000" b="1" dirty="0"/>
              <a:t>参数表</a:t>
            </a:r>
            <a:r>
              <a:rPr lang="en-US" altLang="zh-CN" sz="2000" dirty="0"/>
              <a:t>,</a:t>
            </a:r>
            <a:r>
              <a:rPr lang="zh-CN" altLang="zh-CN" sz="2000" b="1" dirty="0"/>
              <a:t>返回值</a:t>
            </a:r>
            <a:r>
              <a:rPr lang="zh-CN" altLang="zh-CN" sz="2000" dirty="0"/>
              <a:t>。</a:t>
            </a:r>
          </a:p>
          <a:p>
            <a:r>
              <a:rPr lang="zh-CN" altLang="zh-CN" sz="2000" dirty="0"/>
              <a:t>利用消息可以完成很多任务：可以顺序执行、添加条件限制发送、创建带有消息的对象实例和执行迭代。</a:t>
            </a:r>
          </a:p>
          <a:p>
            <a:endParaRPr lang="zh-CN" altLang="zh-CN" dirty="0"/>
          </a:p>
          <a:p>
            <a:endParaRPr lang="zh-CN" altLang="zh-CN" dirty="0"/>
          </a:p>
          <a:p>
            <a:endParaRPr lang="zh-CN" altLang="zh-CN" sz="2400" dirty="0"/>
          </a:p>
          <a:p>
            <a:endParaRPr lang="zh-CN" altLang="zh-CN" sz="2400" dirty="0"/>
          </a:p>
          <a:p>
            <a:endParaRPr lang="zh-CN" altLang="zh-CN" sz="2400" dirty="0"/>
          </a:p>
        </p:txBody>
      </p:sp>
    </p:spTree>
    <p:extLst>
      <p:ext uri="{BB962C8B-B14F-4D97-AF65-F5344CB8AC3E}">
        <p14:creationId xmlns:p14="http://schemas.microsoft.com/office/powerpoint/2010/main" val="271005309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891591" cy="461665"/>
          </a:xfrm>
          <a:prstGeom prst="rect">
            <a:avLst/>
          </a:prstGeom>
        </p:spPr>
        <p:txBody>
          <a:bodyPr wrap="none">
            <a:spAutoFit/>
          </a:bodyPr>
          <a:lstStyle/>
          <a:p>
            <a:r>
              <a:rPr lang="zh-CN" altLang="en-US" sz="2400" b="1" dirty="0">
                <a:solidFill>
                  <a:srgbClr val="EB8FA6"/>
                </a:solidFill>
                <a:cs typeface="+mn-ea"/>
                <a:sym typeface="+mn-lt"/>
              </a:rPr>
              <a:t> 定义</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3785652"/>
          </a:xfrm>
          <a:prstGeom prst="rect">
            <a:avLst/>
          </a:prstGeom>
        </p:spPr>
        <p:txBody>
          <a:bodyPr wrap="square">
            <a:spAutoFit/>
          </a:bodyPr>
          <a:lstStyle/>
          <a:p>
            <a:r>
              <a:rPr lang="zh-CN" altLang="en-US" sz="2000" dirty="0"/>
              <a:t>     </a:t>
            </a:r>
            <a:r>
              <a:rPr lang="zh-CN" altLang="en-US" sz="2000" b="1" dirty="0"/>
              <a:t>构件图用于静态建模</a:t>
            </a:r>
            <a:r>
              <a:rPr lang="en-US" altLang="zh-CN" sz="2000" b="1" dirty="0"/>
              <a:t>,</a:t>
            </a:r>
            <a:r>
              <a:rPr lang="zh-CN" altLang="en-US" sz="2000" b="1" dirty="0"/>
              <a:t>是表示组件类型的组织以及各种组件之间依赖关系的图。构件图通过对组件间依赖关系的描述来估计对系统组件的修改给系统可能带来的影响。</a:t>
            </a:r>
            <a:endParaRPr lang="en-US" altLang="zh-CN" sz="2000" b="1" dirty="0"/>
          </a:p>
          <a:p>
            <a:r>
              <a:rPr lang="en-US" altLang="zh-CN" sz="2000" b="1" dirty="0"/>
              <a:t>     </a:t>
            </a:r>
            <a:r>
              <a:rPr lang="zh-CN" altLang="en-US" sz="2000" dirty="0"/>
              <a:t>分析人员需要将这些逻辑设计图转化成实际的事物</a:t>
            </a:r>
            <a:r>
              <a:rPr lang="en-US" altLang="zh-CN" sz="2000" dirty="0"/>
              <a:t>,</a:t>
            </a:r>
            <a:r>
              <a:rPr lang="zh-CN" altLang="en-US" sz="2000" dirty="0"/>
              <a:t>如可执行文件</a:t>
            </a:r>
            <a:r>
              <a:rPr lang="en-US" altLang="zh-CN" sz="2000" dirty="0"/>
              <a:t>,</a:t>
            </a:r>
            <a:r>
              <a:rPr lang="zh-CN" altLang="en-US" sz="2000" dirty="0"/>
              <a:t>源代码</a:t>
            </a:r>
            <a:r>
              <a:rPr lang="en-US" altLang="zh-CN" sz="2000" dirty="0"/>
              <a:t>,</a:t>
            </a:r>
            <a:r>
              <a:rPr lang="zh-CN" altLang="en-US" sz="2000" dirty="0"/>
              <a:t>应用程序库等。在此过程中</a:t>
            </a:r>
            <a:r>
              <a:rPr lang="en-US" altLang="zh-CN" sz="2000" dirty="0"/>
              <a:t>,</a:t>
            </a:r>
            <a:r>
              <a:rPr lang="zh-CN" altLang="en-US" sz="2000" dirty="0"/>
              <a:t>有些组件必须重新建立</a:t>
            </a:r>
            <a:r>
              <a:rPr lang="en-US" altLang="zh-CN" sz="2000" dirty="0"/>
              <a:t>,</a:t>
            </a:r>
            <a:r>
              <a:rPr lang="zh-CN" altLang="en-US" sz="2000" dirty="0"/>
              <a:t>而有些组件则可以进行复用。现代软件开发是基于组件的</a:t>
            </a:r>
            <a:r>
              <a:rPr lang="en-US" altLang="zh-CN" sz="2000" dirty="0"/>
              <a:t>,</a:t>
            </a:r>
            <a:r>
              <a:rPr lang="zh-CN" altLang="en-US" sz="2000" dirty="0"/>
              <a:t>这种开发方式对群组开发尤为重要。因此</a:t>
            </a:r>
            <a:r>
              <a:rPr lang="en-US" altLang="zh-CN" sz="2000" dirty="0"/>
              <a:t>,</a:t>
            </a:r>
            <a:r>
              <a:rPr lang="zh-CN" altLang="en-US" sz="2000" dirty="0"/>
              <a:t>可以使用构件图来可视化物理组件及它们之间的关系，并描述其构造细节。构件图是对面向对象系统的物理方面建模时使用的两种图之一</a:t>
            </a:r>
            <a:r>
              <a:rPr lang="en-US" altLang="zh-CN" sz="2000" dirty="0"/>
              <a:t>(</a:t>
            </a:r>
            <a:r>
              <a:rPr lang="zh-CN" altLang="en-US" sz="2000" dirty="0"/>
              <a:t>另一种图是部署图</a:t>
            </a:r>
            <a:r>
              <a:rPr lang="en-US" altLang="zh-CN" sz="2000" dirty="0"/>
              <a:t>)</a:t>
            </a:r>
            <a:r>
              <a:rPr lang="zh-CN" altLang="en-US" sz="2000" dirty="0"/>
              <a:t>，用于描述软件组件及组件之间的组织和依赖关系。软件组件是软件系统的一个物理单元。作为一个或多个类的软件实现</a:t>
            </a:r>
            <a:r>
              <a:rPr lang="en-US" altLang="zh-CN" sz="2000" dirty="0"/>
              <a:t>,</a:t>
            </a:r>
            <a:r>
              <a:rPr lang="zh-CN" altLang="en-US" sz="2000" dirty="0"/>
              <a:t>组件驻留在计算机中。组件提供和其他组件之间的接口。在</a:t>
            </a:r>
            <a:r>
              <a:rPr lang="en-US" altLang="zh-CN" sz="2000" dirty="0"/>
              <a:t>UML1.x</a:t>
            </a:r>
            <a:r>
              <a:rPr lang="zh-CN" altLang="en-US" sz="2000" dirty="0"/>
              <a:t>中</a:t>
            </a:r>
            <a:r>
              <a:rPr lang="en-US" altLang="zh-CN" sz="2000" dirty="0"/>
              <a:t>,</a:t>
            </a:r>
            <a:r>
              <a:rPr lang="zh-CN" altLang="en-US" sz="2000" dirty="0"/>
              <a:t>数据文件</a:t>
            </a:r>
            <a:r>
              <a:rPr lang="en-US" altLang="zh-CN" sz="2000" dirty="0"/>
              <a:t>,</a:t>
            </a:r>
            <a:r>
              <a:rPr lang="zh-CN" altLang="en-US" sz="2000" dirty="0"/>
              <a:t>表格、可执行文件、文档和动态链接库等都被定义为组件。</a:t>
            </a:r>
            <a:endParaRPr lang="en-US" altLang="zh-CN" sz="2000" dirty="0"/>
          </a:p>
          <a:p>
            <a:r>
              <a:rPr lang="zh-CN" altLang="en-US" sz="2000" dirty="0"/>
              <a:t>     构件图的组成元素包括组件</a:t>
            </a:r>
            <a:r>
              <a:rPr lang="en-US" altLang="zh-CN" sz="2000" dirty="0"/>
              <a:t>(Component),</a:t>
            </a:r>
            <a:r>
              <a:rPr lang="zh-CN" altLang="en-US" sz="2000" dirty="0"/>
              <a:t>接口</a:t>
            </a:r>
            <a:r>
              <a:rPr lang="en-US" altLang="zh-CN" sz="2000" dirty="0"/>
              <a:t>(Interface)</a:t>
            </a:r>
            <a:r>
              <a:rPr lang="zh-CN" altLang="en-US" sz="2000" dirty="0"/>
              <a:t>和关系</a:t>
            </a:r>
            <a:r>
              <a:rPr lang="en-US" altLang="zh-CN" sz="2000" dirty="0"/>
              <a:t>(Relationship),</a:t>
            </a:r>
            <a:r>
              <a:rPr lang="zh-CN" altLang="en-US" sz="2000" dirty="0"/>
              <a:t>还可以包括包</a:t>
            </a:r>
            <a:r>
              <a:rPr lang="en-US" altLang="zh-CN" sz="2000" dirty="0"/>
              <a:t>(Package)</a:t>
            </a:r>
            <a:r>
              <a:rPr lang="zh-CN" altLang="en-US" sz="2000" dirty="0"/>
              <a:t>和子系统</a:t>
            </a:r>
            <a:r>
              <a:rPr lang="en-US" altLang="zh-CN" sz="2000" dirty="0"/>
              <a:t>(Subsystem)</a:t>
            </a:r>
            <a:r>
              <a:rPr lang="zh-CN" altLang="en-US" sz="2000" dirty="0"/>
              <a:t>。</a:t>
            </a:r>
            <a:endParaRPr lang="zh-CN" altLang="zh-CN" dirty="0"/>
          </a:p>
        </p:txBody>
      </p:sp>
    </p:spTree>
    <p:extLst>
      <p:ext uri="{BB962C8B-B14F-4D97-AF65-F5344CB8AC3E}">
        <p14:creationId xmlns:p14="http://schemas.microsoft.com/office/powerpoint/2010/main" val="24547499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603619" y="1802799"/>
            <a:ext cx="891591" cy="461665"/>
          </a:xfrm>
          <a:prstGeom prst="rect">
            <a:avLst/>
          </a:prstGeom>
        </p:spPr>
        <p:txBody>
          <a:bodyPr wrap="none">
            <a:spAutoFit/>
          </a:bodyPr>
          <a:lstStyle/>
          <a:p>
            <a:r>
              <a:rPr lang="zh-CN" altLang="en-US" sz="2400" b="1" dirty="0">
                <a:solidFill>
                  <a:srgbClr val="EB8FA6"/>
                </a:solidFill>
                <a:cs typeface="+mn-ea"/>
                <a:sym typeface="+mn-lt"/>
              </a:rPr>
              <a:t> 优点</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70828" y="2667159"/>
            <a:ext cx="10060887" cy="1815882"/>
          </a:xfrm>
          <a:prstGeom prst="rect">
            <a:avLst/>
          </a:prstGeom>
        </p:spPr>
        <p:txBody>
          <a:bodyPr wrap="square">
            <a:spAutoFit/>
          </a:bodyPr>
          <a:lstStyle/>
          <a:p>
            <a:r>
              <a:rPr lang="en-US" altLang="zh-CN" sz="2800" dirty="0"/>
              <a:t>(1)  </a:t>
            </a:r>
            <a:r>
              <a:rPr lang="zh-CN" altLang="en-US" sz="2800" dirty="0"/>
              <a:t>帮助客户理解最终的系统结构。</a:t>
            </a:r>
          </a:p>
          <a:p>
            <a:r>
              <a:rPr lang="en-US" altLang="zh-CN" sz="2800" dirty="0"/>
              <a:t>(2)  </a:t>
            </a:r>
            <a:r>
              <a:rPr lang="zh-CN" altLang="en-US" sz="2800" dirty="0"/>
              <a:t>使开发工作有一个明确的目标。</a:t>
            </a:r>
          </a:p>
          <a:p>
            <a:r>
              <a:rPr lang="en-US" altLang="zh-CN" sz="2800" dirty="0"/>
              <a:t>(3</a:t>
            </a:r>
            <a:r>
              <a:rPr lang="zh-CN" altLang="en-US" sz="2800" dirty="0"/>
              <a:t>）帮助开发组的其他人员理解系统。</a:t>
            </a:r>
          </a:p>
          <a:p>
            <a:r>
              <a:rPr lang="en-US" altLang="zh-CN" sz="2800" dirty="0"/>
              <a:t>(4</a:t>
            </a:r>
            <a:r>
              <a:rPr lang="zh-CN" altLang="en-US" sz="2800" dirty="0"/>
              <a:t>）复用软件组件。</a:t>
            </a:r>
          </a:p>
        </p:txBody>
      </p:sp>
    </p:spTree>
    <p:extLst>
      <p:ext uri="{BB962C8B-B14F-4D97-AF65-F5344CB8AC3E}">
        <p14:creationId xmlns:p14="http://schemas.microsoft.com/office/powerpoint/2010/main" val="86630864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1107996" cy="461665"/>
          </a:xfrm>
          <a:prstGeom prst="rect">
            <a:avLst/>
          </a:prstGeom>
        </p:spPr>
        <p:txBody>
          <a:bodyPr wrap="none">
            <a:spAutoFit/>
          </a:bodyPr>
          <a:lstStyle/>
          <a:p>
            <a:r>
              <a:rPr lang="zh-CN" altLang="en-US" sz="2400" b="1" dirty="0">
                <a:solidFill>
                  <a:srgbClr val="EB8FA6"/>
                </a:solidFill>
                <a:cs typeface="+mn-ea"/>
                <a:sym typeface="+mn-lt"/>
              </a:rPr>
              <a:t>参与者</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971451" y="2410041"/>
            <a:ext cx="9973559" cy="2224776"/>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zh-CN" dirty="0"/>
              <a:t>参与者</a:t>
            </a:r>
            <a:r>
              <a:rPr lang="en-US" altLang="zh-CN" dirty="0"/>
              <a:t>(</a:t>
            </a:r>
            <a:r>
              <a:rPr lang="zh-CN" altLang="zh-CN" dirty="0"/>
              <a:t>也可以称为角色，</a:t>
            </a:r>
            <a:r>
              <a:rPr lang="en-US" altLang="zh-CN" dirty="0"/>
              <a:t>Actor)</a:t>
            </a:r>
            <a:r>
              <a:rPr lang="zh-CN" altLang="zh-CN" dirty="0"/>
              <a:t>是</a:t>
            </a:r>
            <a:r>
              <a:rPr lang="zh-CN" altLang="zh-CN" dirty="0">
                <a:solidFill>
                  <a:srgbClr val="FF0000"/>
                </a:solidFill>
              </a:rPr>
              <a:t>系统外部的一个人或者物（事物、时间、其他系统）</a:t>
            </a:r>
            <a:r>
              <a:rPr lang="zh-CN" altLang="en-US" dirty="0">
                <a:solidFill>
                  <a:srgbClr val="FF0000"/>
                </a:solidFill>
              </a:rPr>
              <a:t>，</a:t>
            </a:r>
            <a:r>
              <a:rPr lang="zh-CN" altLang="zh-CN" dirty="0"/>
              <a:t>它以某种方式参与了系统的执行过程。</a:t>
            </a:r>
          </a:p>
          <a:p>
            <a:pPr marL="285750" indent="-285750">
              <a:lnSpc>
                <a:spcPct val="200000"/>
              </a:lnSpc>
              <a:buFont typeface="Arial" panose="020B0604020202020204" pitchFamily="34" charset="0"/>
              <a:buChar char="•"/>
            </a:pPr>
            <a:r>
              <a:rPr lang="zh-CN" altLang="zh-CN" dirty="0"/>
              <a:t>还有一点需要注意的是，参与者不是指人或事物本身，而是表示人或事物在系统中所扮演的角色。</a:t>
            </a:r>
            <a:endParaRPr lang="en-US" altLang="zh-CN"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6197750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547635" y="1802799"/>
            <a:ext cx="891591" cy="461665"/>
          </a:xfrm>
          <a:prstGeom prst="rect">
            <a:avLst/>
          </a:prstGeom>
        </p:spPr>
        <p:txBody>
          <a:bodyPr wrap="none">
            <a:spAutoFit/>
          </a:bodyPr>
          <a:lstStyle/>
          <a:p>
            <a:r>
              <a:rPr lang="zh-CN" altLang="en-US" sz="2400" b="1" dirty="0">
                <a:solidFill>
                  <a:srgbClr val="EB8FA6"/>
                </a:solidFill>
                <a:cs typeface="+mn-ea"/>
                <a:sym typeface="+mn-lt"/>
              </a:rPr>
              <a:t> 组件</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70828" y="2667159"/>
            <a:ext cx="10060887" cy="2677656"/>
          </a:xfrm>
          <a:prstGeom prst="rect">
            <a:avLst/>
          </a:prstGeom>
        </p:spPr>
        <p:txBody>
          <a:bodyPr wrap="square">
            <a:spAutoFit/>
          </a:bodyPr>
          <a:lstStyle/>
          <a:p>
            <a:r>
              <a:rPr lang="zh-CN" altLang="en-US" sz="2400" dirty="0"/>
              <a:t>    组件是系统中遵从一组接口且提供实现的一个物理部件</a:t>
            </a:r>
            <a:r>
              <a:rPr lang="en-US" altLang="zh-CN" sz="2400" dirty="0"/>
              <a:t>,</a:t>
            </a:r>
            <a:r>
              <a:rPr lang="zh-CN" altLang="en-US" sz="2400" dirty="0"/>
              <a:t>通常指开发和运行时类的物理实现。组件常用于对可分配的物理单元建模</a:t>
            </a:r>
            <a:r>
              <a:rPr lang="en-US" altLang="zh-CN" sz="2400" dirty="0"/>
              <a:t>,</a:t>
            </a:r>
            <a:r>
              <a:rPr lang="zh-CN" altLang="en-US" sz="2400" dirty="0"/>
              <a:t>这些物理单元包含模型元素</a:t>
            </a:r>
            <a:r>
              <a:rPr lang="en-US" altLang="zh-CN" sz="2400" dirty="0"/>
              <a:t>,</a:t>
            </a:r>
            <a:r>
              <a:rPr lang="zh-CN" altLang="en-US" sz="2400" dirty="0"/>
              <a:t>并具有身份标识和明确定义的接口</a:t>
            </a:r>
            <a:r>
              <a:rPr lang="en-US" altLang="zh-CN" sz="2400" dirty="0"/>
              <a:t>,</a:t>
            </a:r>
            <a:r>
              <a:rPr lang="zh-CN" altLang="en-US" sz="2400" dirty="0"/>
              <a:t>其具有很广泛的定义</a:t>
            </a:r>
            <a:r>
              <a:rPr lang="en-US" altLang="zh-CN" sz="2400" dirty="0"/>
              <a:t>﹐</a:t>
            </a:r>
            <a:r>
              <a:rPr lang="zh-CN" altLang="en-US" sz="2400" dirty="0"/>
              <a:t>以下的一些内容都可以被认为是组件</a:t>
            </a:r>
            <a:r>
              <a:rPr lang="en-US" altLang="zh-CN" sz="2400" dirty="0"/>
              <a:t>:</a:t>
            </a:r>
            <a:r>
              <a:rPr lang="zh-CN" altLang="en-US" sz="2400" dirty="0"/>
              <a:t>程序源代码、子系统、动态链接库等。组件的图形表示法是把组件画成带有两个标签的矩形。每一个组件都必须有一个唯一的名称。</a:t>
            </a:r>
            <a:endParaRPr lang="en-US" altLang="zh-CN" sz="2400" dirty="0"/>
          </a:p>
          <a:p>
            <a:r>
              <a:rPr lang="en-US" altLang="zh-CN" sz="2400" dirty="0"/>
              <a:t>   </a:t>
            </a:r>
            <a:endParaRPr lang="zh-CN" altLang="en-US" sz="2400" dirty="0"/>
          </a:p>
        </p:txBody>
      </p:sp>
    </p:spTree>
    <p:extLst>
      <p:ext uri="{BB962C8B-B14F-4D97-AF65-F5344CB8AC3E}">
        <p14:creationId xmlns:p14="http://schemas.microsoft.com/office/powerpoint/2010/main" val="293938924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668933" y="1426346"/>
            <a:ext cx="891591" cy="461665"/>
          </a:xfrm>
          <a:prstGeom prst="rect">
            <a:avLst/>
          </a:prstGeom>
        </p:spPr>
        <p:txBody>
          <a:bodyPr wrap="none">
            <a:spAutoFit/>
          </a:bodyPr>
          <a:lstStyle/>
          <a:p>
            <a:r>
              <a:rPr lang="zh-CN" altLang="en-US" sz="2400" b="1" dirty="0">
                <a:solidFill>
                  <a:srgbClr val="EB8FA6"/>
                </a:solidFill>
                <a:cs typeface="+mn-ea"/>
                <a:sym typeface="+mn-lt"/>
              </a:rPr>
              <a:t> 组件</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360632" y="1820141"/>
            <a:ext cx="3901830" cy="3877985"/>
          </a:xfrm>
          <a:prstGeom prst="rect">
            <a:avLst/>
          </a:prstGeom>
        </p:spPr>
        <p:txBody>
          <a:bodyPr wrap="square">
            <a:spAutoFit/>
          </a:bodyPr>
          <a:lstStyle/>
          <a:p>
            <a:r>
              <a:rPr lang="zh-CN" altLang="en-US" dirty="0"/>
              <a:t>   构件图的主图标是一个左侧附有两个小矩形的大矩形框。组件的名字位于构件图标的中央</a:t>
            </a:r>
            <a:r>
              <a:rPr lang="en-US" altLang="zh-CN" dirty="0"/>
              <a:t>,</a:t>
            </a:r>
            <a:r>
              <a:rPr lang="zh-CN" altLang="en-US" dirty="0"/>
              <a:t>名字本身是一个文本字符串</a:t>
            </a:r>
            <a:r>
              <a:rPr lang="en-US" altLang="zh-CN" dirty="0"/>
              <a:t>,</a:t>
            </a:r>
            <a:r>
              <a:rPr lang="zh-CN" altLang="en-US" dirty="0"/>
              <a:t>如图</a:t>
            </a:r>
            <a:r>
              <a:rPr lang="en-US" altLang="zh-CN" dirty="0"/>
              <a:t>8.1</a:t>
            </a:r>
            <a:r>
              <a:rPr lang="zh-CN" altLang="en-US" dirty="0"/>
              <a:t>所示。</a:t>
            </a:r>
          </a:p>
          <a:p>
            <a:endParaRPr lang="en-US" altLang="zh-CN" dirty="0"/>
          </a:p>
          <a:p>
            <a:endParaRPr lang="en-US" altLang="zh-CN" dirty="0"/>
          </a:p>
          <a:p>
            <a:r>
              <a:rPr lang="en-US" altLang="zh-CN" dirty="0"/>
              <a:t>  </a:t>
            </a:r>
            <a:r>
              <a:rPr lang="zh-CN" altLang="en-US" dirty="0"/>
              <a:t>如果组件属于一个包</a:t>
            </a:r>
            <a:r>
              <a:rPr lang="en-US" altLang="zh-CN" dirty="0"/>
              <a:t>,</a:t>
            </a:r>
            <a:r>
              <a:rPr lang="zh-CN" altLang="en-US" dirty="0"/>
              <a:t>可以在组件名称的前面加上包名</a:t>
            </a:r>
            <a:r>
              <a:rPr lang="en-US" altLang="zh-CN" dirty="0"/>
              <a:t>,</a:t>
            </a:r>
            <a:r>
              <a:rPr lang="zh-CN" altLang="en-US" dirty="0"/>
              <a:t>还可以在另外一个隔开区域里绘出组件的操作</a:t>
            </a:r>
            <a:r>
              <a:rPr lang="en-US" altLang="zh-CN" dirty="0"/>
              <a:t>,</a:t>
            </a:r>
            <a:r>
              <a:rPr lang="zh-CN" altLang="en-US" dirty="0"/>
              <a:t>即该操作可以驻留在组件中</a:t>
            </a:r>
            <a:r>
              <a:rPr lang="en-US" altLang="zh-CN" dirty="0"/>
              <a:t>,</a:t>
            </a:r>
            <a:r>
              <a:rPr lang="zh-CN" altLang="en-US" dirty="0"/>
              <a:t>图</a:t>
            </a:r>
            <a:r>
              <a:rPr lang="en-US" altLang="zh-CN" dirty="0"/>
              <a:t>8.2</a:t>
            </a:r>
            <a:r>
              <a:rPr lang="zh-CN" altLang="en-US" dirty="0"/>
              <a:t>示意了这种情况。</a:t>
            </a:r>
          </a:p>
          <a:p>
            <a:endParaRPr lang="en-US" altLang="zh-CN" sz="2400" dirty="0"/>
          </a:p>
          <a:p>
            <a:r>
              <a:rPr lang="en-US" altLang="zh-CN" sz="2400" dirty="0"/>
              <a:t>   </a:t>
            </a:r>
            <a:endParaRPr lang="zh-CN" altLang="en-US" sz="2400" dirty="0"/>
          </a:p>
        </p:txBody>
      </p:sp>
      <p:pic>
        <p:nvPicPr>
          <p:cNvPr id="12" name="图片 11">
            <a:extLst>
              <a:ext uri="{FF2B5EF4-FFF2-40B4-BE49-F238E27FC236}">
                <a16:creationId xmlns:a16="http://schemas.microsoft.com/office/drawing/2014/main" id="{5FF6CBBC-B303-40F9-A7D7-420C911DE9DA}"/>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52265" y="2353829"/>
            <a:ext cx="5736696" cy="1950098"/>
          </a:xfrm>
          <a:prstGeom prst="rect">
            <a:avLst/>
          </a:prstGeom>
          <a:noFill/>
          <a:ln>
            <a:noFill/>
          </a:ln>
        </p:spPr>
      </p:pic>
    </p:spTree>
    <p:extLst>
      <p:ext uri="{BB962C8B-B14F-4D97-AF65-F5344CB8AC3E}">
        <p14:creationId xmlns:p14="http://schemas.microsoft.com/office/powerpoint/2010/main" val="75763307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547635" y="1802799"/>
            <a:ext cx="891591" cy="461665"/>
          </a:xfrm>
          <a:prstGeom prst="rect">
            <a:avLst/>
          </a:prstGeom>
        </p:spPr>
        <p:txBody>
          <a:bodyPr wrap="none">
            <a:spAutoFit/>
          </a:bodyPr>
          <a:lstStyle/>
          <a:p>
            <a:r>
              <a:rPr lang="zh-CN" altLang="en-US" sz="2400" b="1" dirty="0">
                <a:solidFill>
                  <a:srgbClr val="EB8FA6"/>
                </a:solidFill>
                <a:cs typeface="+mn-ea"/>
                <a:sym typeface="+mn-lt"/>
              </a:rPr>
              <a:t> 组件</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70828" y="2667159"/>
            <a:ext cx="10060887" cy="2308324"/>
          </a:xfrm>
          <a:prstGeom prst="rect">
            <a:avLst/>
          </a:prstGeom>
        </p:spPr>
        <p:txBody>
          <a:bodyPr wrap="square">
            <a:spAutoFit/>
          </a:bodyPr>
          <a:lstStyle/>
          <a:p>
            <a:r>
              <a:rPr lang="zh-CN" altLang="en-US" dirty="0"/>
              <a:t>组件可以分为以下三种类型。</a:t>
            </a:r>
          </a:p>
          <a:p>
            <a:r>
              <a:rPr lang="en-US" altLang="zh-CN" dirty="0"/>
              <a:t>(1</a:t>
            </a:r>
            <a:r>
              <a:rPr lang="zh-CN" altLang="en-US" dirty="0"/>
              <a:t>）实施组件</a:t>
            </a:r>
            <a:r>
              <a:rPr lang="en-US" altLang="zh-CN" dirty="0"/>
              <a:t>(Deployment Component)</a:t>
            </a:r>
            <a:r>
              <a:rPr lang="zh-CN" altLang="en-US" dirty="0"/>
              <a:t>。实施组件是构成一个可执行系统必要和充分的组件</a:t>
            </a:r>
            <a:r>
              <a:rPr lang="en-US" altLang="zh-CN" dirty="0"/>
              <a:t>,</a:t>
            </a:r>
            <a:r>
              <a:rPr lang="zh-CN" altLang="en-US" dirty="0"/>
              <a:t>如动态链接库</a:t>
            </a:r>
            <a:r>
              <a:rPr lang="en-US" altLang="zh-CN" dirty="0"/>
              <a:t>(DLL)</a:t>
            </a:r>
            <a:r>
              <a:rPr lang="zh-CN" altLang="en-US" dirty="0"/>
              <a:t>、二进制可执行体</a:t>
            </a:r>
            <a:r>
              <a:rPr lang="en-US" altLang="zh-CN" dirty="0"/>
              <a:t>(EXE) </a:t>
            </a:r>
            <a:r>
              <a:rPr lang="zh-CN" altLang="en-US" dirty="0"/>
              <a:t>、</a:t>
            </a:r>
            <a:r>
              <a:rPr lang="en-US" altLang="zh-CN" dirty="0"/>
              <a:t>ActiveX</a:t>
            </a:r>
            <a:r>
              <a:rPr lang="zh-CN" altLang="en-US" dirty="0"/>
              <a:t>控件和 </a:t>
            </a:r>
            <a:r>
              <a:rPr lang="en-US" altLang="zh-CN" dirty="0"/>
              <a:t>JavaBean.</a:t>
            </a:r>
            <a:r>
              <a:rPr lang="zh-CN" altLang="en-US" dirty="0"/>
              <a:t>组件等。</a:t>
            </a:r>
          </a:p>
          <a:p>
            <a:r>
              <a:rPr lang="en-US" altLang="zh-CN" dirty="0"/>
              <a:t>(2</a:t>
            </a:r>
            <a:r>
              <a:rPr lang="zh-CN" altLang="en-US" dirty="0"/>
              <a:t>）工作产品组件</a:t>
            </a:r>
            <a:r>
              <a:rPr lang="en-US" altLang="zh-CN" dirty="0"/>
              <a:t>(Work Product Component)</a:t>
            </a:r>
            <a:r>
              <a:rPr lang="zh-CN" altLang="en-US" dirty="0"/>
              <a:t>。这类组件主要是开发过程的产物</a:t>
            </a:r>
            <a:r>
              <a:rPr lang="en-US" altLang="zh-CN" dirty="0"/>
              <a:t>,</a:t>
            </a:r>
            <a:r>
              <a:rPr lang="zh-CN" altLang="en-US" dirty="0"/>
              <a:t>包括创建实施组件的源代码文件及数据文件</a:t>
            </a:r>
            <a:r>
              <a:rPr lang="en-US" altLang="zh-CN" dirty="0"/>
              <a:t>,</a:t>
            </a:r>
            <a:r>
              <a:rPr lang="zh-CN" altLang="en-US" dirty="0"/>
              <a:t>这些组件并不是直接地参加可执行系统</a:t>
            </a:r>
            <a:r>
              <a:rPr lang="en-US" altLang="zh-CN" dirty="0"/>
              <a:t>,</a:t>
            </a:r>
            <a:r>
              <a:rPr lang="zh-CN" altLang="en-US" dirty="0"/>
              <a:t>而是开发过程中的工作产品</a:t>
            </a:r>
            <a:r>
              <a:rPr lang="en-US" altLang="zh-CN" dirty="0"/>
              <a:t>,</a:t>
            </a:r>
            <a:r>
              <a:rPr lang="zh-CN" altLang="en-US" dirty="0"/>
              <a:t>用于产生可执行系统。</a:t>
            </a:r>
          </a:p>
          <a:p>
            <a:r>
              <a:rPr lang="en-US" altLang="zh-CN" dirty="0"/>
              <a:t>(3</a:t>
            </a:r>
            <a:r>
              <a:rPr lang="zh-CN" altLang="en-US" dirty="0"/>
              <a:t>）执行组件</a:t>
            </a:r>
            <a:r>
              <a:rPr lang="en-US" altLang="zh-CN" dirty="0"/>
              <a:t>(Execution Component)</a:t>
            </a:r>
            <a:r>
              <a:rPr lang="zh-CN" altLang="en-US" dirty="0"/>
              <a:t>。这类组件是作为一个正在执行的系统的结果而被创建的</a:t>
            </a:r>
            <a:r>
              <a:rPr lang="en-US" altLang="zh-CN" dirty="0"/>
              <a:t>,</a:t>
            </a:r>
            <a:r>
              <a:rPr lang="zh-CN" altLang="en-US" dirty="0"/>
              <a:t>如由 </a:t>
            </a:r>
            <a:r>
              <a:rPr lang="en-US" altLang="zh-CN" dirty="0"/>
              <a:t>DLL</a:t>
            </a:r>
            <a:r>
              <a:rPr lang="zh-CN" altLang="en-US" dirty="0"/>
              <a:t>实例化形成的</a:t>
            </a:r>
            <a:r>
              <a:rPr lang="en-US" altLang="zh-CN" dirty="0"/>
              <a:t>COM</a:t>
            </a:r>
            <a:r>
              <a:rPr lang="zh-CN" altLang="en-US" dirty="0"/>
              <a:t>十对象</a:t>
            </a:r>
          </a:p>
        </p:txBody>
      </p:sp>
    </p:spTree>
    <p:extLst>
      <p:ext uri="{BB962C8B-B14F-4D97-AF65-F5344CB8AC3E}">
        <p14:creationId xmlns:p14="http://schemas.microsoft.com/office/powerpoint/2010/main" val="161035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547635" y="1802799"/>
            <a:ext cx="3046027" cy="461665"/>
          </a:xfrm>
          <a:prstGeom prst="rect">
            <a:avLst/>
          </a:prstGeom>
        </p:spPr>
        <p:txBody>
          <a:bodyPr wrap="none">
            <a:spAutoFit/>
          </a:bodyPr>
          <a:lstStyle/>
          <a:p>
            <a:r>
              <a:rPr lang="zh-CN" altLang="en-US" sz="2400" b="1" dirty="0">
                <a:solidFill>
                  <a:srgbClr val="EB8FA6"/>
                </a:solidFill>
                <a:cs typeface="+mn-ea"/>
                <a:sym typeface="+mn-lt"/>
              </a:rPr>
              <a:t> 组件和类之间的差别</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61497" y="2424550"/>
            <a:ext cx="10060887" cy="3046988"/>
          </a:xfrm>
          <a:prstGeom prst="rect">
            <a:avLst/>
          </a:prstGeom>
        </p:spPr>
        <p:txBody>
          <a:bodyPr wrap="square">
            <a:spAutoFit/>
          </a:bodyPr>
          <a:lstStyle/>
          <a:p>
            <a:r>
              <a:rPr lang="en-US" altLang="zh-CN" sz="2400" dirty="0"/>
              <a:t>(1</a:t>
            </a:r>
            <a:r>
              <a:rPr lang="zh-CN" altLang="en-US" sz="2400" dirty="0"/>
              <a:t>）类表示逻辑抽象</a:t>
            </a:r>
            <a:r>
              <a:rPr lang="en-US" altLang="zh-CN" sz="2400" dirty="0"/>
              <a:t>,</a:t>
            </a:r>
            <a:r>
              <a:rPr lang="zh-CN" altLang="en-US" sz="2400" dirty="0"/>
              <a:t>而组件表示存在于计算机中的物理抽象。简言之</a:t>
            </a:r>
            <a:r>
              <a:rPr lang="en-US" altLang="zh-CN" sz="2400" dirty="0"/>
              <a:t>,</a:t>
            </a:r>
            <a:r>
              <a:rPr lang="zh-CN" altLang="en-US" sz="2400" dirty="0"/>
              <a:t>组件是可以存在于可实际运行的计算机上的</a:t>
            </a:r>
            <a:r>
              <a:rPr lang="en-US" altLang="zh-CN" sz="2400" dirty="0"/>
              <a:t>,</a:t>
            </a:r>
            <a:r>
              <a:rPr lang="zh-CN" altLang="en-US" sz="2400" dirty="0"/>
              <a:t>而类不可以。</a:t>
            </a:r>
          </a:p>
          <a:p>
            <a:r>
              <a:rPr lang="en-US" altLang="zh-CN" sz="2400" dirty="0"/>
              <a:t>(2</a:t>
            </a:r>
            <a:r>
              <a:rPr lang="zh-CN" altLang="en-US" sz="2400" dirty="0"/>
              <a:t>）组件表示的是物理模块而不是逻辑模块</a:t>
            </a:r>
            <a:r>
              <a:rPr lang="en-US" altLang="zh-CN" sz="2400" dirty="0"/>
              <a:t>,</a:t>
            </a:r>
            <a:r>
              <a:rPr lang="zh-CN" altLang="en-US" sz="2400" dirty="0"/>
              <a:t>与类处于不同的抽象级别。组件是一组其他逻辑元素的物理实现</a:t>
            </a:r>
            <a:r>
              <a:rPr lang="en-US" altLang="zh-CN" sz="2400" dirty="0"/>
              <a:t>(</a:t>
            </a:r>
            <a:r>
              <a:rPr lang="zh-CN" altLang="en-US" sz="2400" dirty="0"/>
              <a:t>如类及其协作关系</a:t>
            </a:r>
            <a:r>
              <a:rPr lang="en-US" altLang="zh-CN" sz="2400" dirty="0"/>
              <a:t>) ,</a:t>
            </a:r>
            <a:r>
              <a:rPr lang="zh-CN" altLang="en-US" sz="2400" dirty="0"/>
              <a:t>而类只是逻辑上的概念。</a:t>
            </a:r>
          </a:p>
          <a:p>
            <a:r>
              <a:rPr lang="en-US" altLang="zh-CN" sz="2400" dirty="0"/>
              <a:t>(3)</a:t>
            </a:r>
            <a:r>
              <a:rPr lang="zh-CN" altLang="en-US" sz="2400" dirty="0"/>
              <a:t>类可以直接拥有属性和操作</a:t>
            </a:r>
            <a:r>
              <a:rPr lang="en-US" altLang="zh-CN" sz="2400" dirty="0"/>
              <a:t>;</a:t>
            </a:r>
            <a:r>
              <a:rPr lang="zh-CN" altLang="en-US" sz="2400" dirty="0"/>
              <a:t>而一般情况下</a:t>
            </a:r>
            <a:r>
              <a:rPr lang="en-US" altLang="zh-CN" sz="2400" dirty="0"/>
              <a:t>,</a:t>
            </a:r>
            <a:r>
              <a:rPr lang="zh-CN" altLang="en-US" sz="2400" dirty="0"/>
              <a:t>组件仅拥有只能通过其接口访问的操作。这表明虽然组件和类都可以实现一个接口</a:t>
            </a:r>
            <a:r>
              <a:rPr lang="en-US" altLang="zh-CN" sz="2400" dirty="0"/>
              <a:t>,</a:t>
            </a:r>
            <a:r>
              <a:rPr lang="zh-CN" altLang="en-US" sz="2400" dirty="0"/>
              <a:t>但是组件的服务一般只能通过其接口来访问。</a:t>
            </a:r>
          </a:p>
        </p:txBody>
      </p:sp>
    </p:spTree>
    <p:extLst>
      <p:ext uri="{BB962C8B-B14F-4D97-AF65-F5344CB8AC3E}">
        <p14:creationId xmlns:p14="http://schemas.microsoft.com/office/powerpoint/2010/main" val="8085685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547635" y="1802799"/>
            <a:ext cx="891591" cy="461665"/>
          </a:xfrm>
          <a:prstGeom prst="rect">
            <a:avLst/>
          </a:prstGeom>
        </p:spPr>
        <p:txBody>
          <a:bodyPr wrap="none">
            <a:spAutoFit/>
          </a:bodyPr>
          <a:lstStyle/>
          <a:p>
            <a:r>
              <a:rPr lang="zh-CN" altLang="en-US" sz="2400" b="1" dirty="0">
                <a:solidFill>
                  <a:srgbClr val="EB8FA6"/>
                </a:solidFill>
                <a:cs typeface="+mn-ea"/>
                <a:sym typeface="+mn-lt"/>
              </a:rPr>
              <a:t> 接口</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61498" y="2424550"/>
            <a:ext cx="9478038" cy="2554545"/>
          </a:xfrm>
          <a:prstGeom prst="rect">
            <a:avLst/>
          </a:prstGeom>
        </p:spPr>
        <p:txBody>
          <a:bodyPr wrap="square">
            <a:spAutoFit/>
          </a:bodyPr>
          <a:lstStyle/>
          <a:p>
            <a:r>
              <a:rPr lang="zh-CN" altLang="en-US" sz="2000" dirty="0"/>
              <a:t> 接口是一组用于描述类或组件的一个服务的操作</a:t>
            </a:r>
            <a:r>
              <a:rPr lang="en-US" altLang="zh-CN" sz="2000" dirty="0"/>
              <a:t>,</a:t>
            </a:r>
            <a:r>
              <a:rPr lang="zh-CN" altLang="en-US" sz="2000" dirty="0"/>
              <a:t>它是一个被命名的操作的集合</a:t>
            </a:r>
            <a:r>
              <a:rPr lang="en-US" altLang="zh-CN" sz="2000" dirty="0"/>
              <a:t>,</a:t>
            </a:r>
            <a:r>
              <a:rPr lang="zh-CN" altLang="en-US" sz="2000" dirty="0"/>
              <a:t>与类不同</a:t>
            </a:r>
            <a:r>
              <a:rPr lang="en-US" altLang="zh-CN" sz="2000" dirty="0"/>
              <a:t>,</a:t>
            </a:r>
            <a:r>
              <a:rPr lang="zh-CN" altLang="en-US" sz="2000" dirty="0"/>
              <a:t>它不描述任何结构</a:t>
            </a:r>
            <a:r>
              <a:rPr lang="en-US" altLang="zh-CN" sz="2000" dirty="0"/>
              <a:t>(</a:t>
            </a:r>
            <a:r>
              <a:rPr lang="zh-CN" altLang="en-US" sz="2000" dirty="0"/>
              <a:t>因此不包含任何属性</a:t>
            </a:r>
            <a:r>
              <a:rPr lang="en-US" altLang="zh-CN" sz="2000" dirty="0"/>
              <a:t>),</a:t>
            </a:r>
            <a:r>
              <a:rPr lang="zh-CN" altLang="en-US" sz="2000" dirty="0"/>
              <a:t>也不描述任何实现</a:t>
            </a:r>
            <a:r>
              <a:rPr lang="en-US" altLang="zh-CN" sz="2000" dirty="0"/>
              <a:t>(</a:t>
            </a:r>
            <a:r>
              <a:rPr lang="zh-CN" altLang="en-US" sz="2000" dirty="0"/>
              <a:t>因此不包括任何实现操作的方法</a:t>
            </a:r>
            <a:r>
              <a:rPr lang="en-US" altLang="zh-CN" sz="2000" dirty="0"/>
              <a:t>)</a:t>
            </a:r>
            <a:r>
              <a:rPr lang="zh-CN" altLang="en-US" sz="2000" dirty="0"/>
              <a:t>。每个接口都有一个唯一的名称。</a:t>
            </a:r>
            <a:endParaRPr lang="en-US" altLang="zh-CN" sz="2000" dirty="0"/>
          </a:p>
          <a:p>
            <a:r>
              <a:rPr lang="zh-CN" altLang="en-US" sz="2000" dirty="0"/>
              <a:t> 组件的接口可以分为以下两种类型：      </a:t>
            </a:r>
            <a:endParaRPr lang="en-US" altLang="zh-CN" sz="2000" dirty="0"/>
          </a:p>
          <a:p>
            <a:r>
              <a:rPr lang="en-US" altLang="zh-CN" sz="2000" dirty="0"/>
              <a:t>(1)</a:t>
            </a:r>
            <a:r>
              <a:rPr lang="zh-CN" altLang="en-US" sz="2000" dirty="0"/>
              <a:t>导出接口</a:t>
            </a:r>
            <a:r>
              <a:rPr lang="en-US" altLang="zh-CN" sz="2000" dirty="0"/>
              <a:t>(Expert Interface):</a:t>
            </a:r>
            <a:r>
              <a:rPr lang="zh-CN" altLang="en-US" sz="2000" dirty="0"/>
              <a:t>即为其他组件提供服务的接口，一个组件可以有多个导出接口。       </a:t>
            </a:r>
            <a:endParaRPr lang="en-US" altLang="zh-CN" sz="2000" dirty="0"/>
          </a:p>
          <a:p>
            <a:r>
              <a:rPr lang="en-US" altLang="zh-CN" sz="2000" dirty="0"/>
              <a:t>(2)</a:t>
            </a:r>
            <a:r>
              <a:rPr lang="zh-CN" altLang="en-US" sz="2000" dirty="0"/>
              <a:t>导入接口</a:t>
            </a:r>
            <a:r>
              <a:rPr lang="en-US" altLang="zh-CN" sz="2000" dirty="0"/>
              <a:t>(Import Interface):</a:t>
            </a:r>
            <a:r>
              <a:rPr lang="zh-CN" altLang="en-US" sz="2000" dirty="0"/>
              <a:t>在组件中所用到的其他组件所提供的接口</a:t>
            </a:r>
            <a:r>
              <a:rPr lang="en-US" altLang="zh-CN" sz="2000" dirty="0"/>
              <a:t>,</a:t>
            </a:r>
            <a:r>
              <a:rPr lang="zh-CN" altLang="en-US" sz="2000" dirty="0"/>
              <a:t>称为导入接口</a:t>
            </a:r>
            <a:r>
              <a:rPr lang="en-US" altLang="zh-CN" sz="2000" dirty="0"/>
              <a:t>,</a:t>
            </a:r>
            <a:r>
              <a:rPr lang="zh-CN" altLang="en-US" sz="2000" dirty="0"/>
              <a:t>一个组件可以使用多个导入接口。 </a:t>
            </a:r>
          </a:p>
        </p:txBody>
      </p:sp>
    </p:spTree>
    <p:extLst>
      <p:ext uri="{BB962C8B-B14F-4D97-AF65-F5344CB8AC3E}">
        <p14:creationId xmlns:p14="http://schemas.microsoft.com/office/powerpoint/2010/main" val="384174121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963DE368-C5D7-4993-BB48-744C7E35DE0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23055" y="3421053"/>
            <a:ext cx="3100826" cy="2013076"/>
          </a:xfrm>
          <a:prstGeom prst="rect">
            <a:avLst/>
          </a:prstGeom>
          <a:noFill/>
          <a:ln>
            <a:noFill/>
          </a:ln>
        </p:spPr>
      </p:pic>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547635" y="1802799"/>
            <a:ext cx="891591" cy="461665"/>
          </a:xfrm>
          <a:prstGeom prst="rect">
            <a:avLst/>
          </a:prstGeom>
        </p:spPr>
        <p:txBody>
          <a:bodyPr wrap="none">
            <a:spAutoFit/>
          </a:bodyPr>
          <a:lstStyle/>
          <a:p>
            <a:r>
              <a:rPr lang="zh-CN" altLang="en-US" sz="2400" b="1" dirty="0">
                <a:solidFill>
                  <a:srgbClr val="EB8FA6"/>
                </a:solidFill>
                <a:cs typeface="+mn-ea"/>
                <a:sym typeface="+mn-lt"/>
              </a:rPr>
              <a:t> 接口</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316698" y="2420937"/>
            <a:ext cx="9618780" cy="1538883"/>
          </a:xfrm>
          <a:prstGeom prst="rect">
            <a:avLst/>
          </a:prstGeom>
        </p:spPr>
        <p:txBody>
          <a:bodyPr wrap="square">
            <a:spAutoFit/>
          </a:bodyPr>
          <a:lstStyle/>
          <a:p>
            <a:r>
              <a:rPr lang="zh-CN" altLang="zh-CN" dirty="0"/>
              <a:t> 组件和组件的接口可以采用两种表示法。一种表示方法是将接口用一个矩形来表示</a:t>
            </a:r>
            <a:r>
              <a:rPr lang="en-US" altLang="zh-CN" dirty="0"/>
              <a:t>,</a:t>
            </a:r>
            <a:r>
              <a:rPr lang="zh-CN" altLang="zh-CN" dirty="0"/>
              <a:t>矩形中包含与接口有关的信息。接口与实现接口的组件之间用一条带空心三角形箭头的虚</a:t>
            </a:r>
            <a:r>
              <a:rPr lang="zh-CN" altLang="zh-CN" sz="2000" dirty="0"/>
              <a:t> </a:t>
            </a:r>
            <a:r>
              <a:rPr lang="en-US" altLang="zh-CN" dirty="0"/>
              <a:t> </a:t>
            </a:r>
            <a:endParaRPr lang="zh-CN" altLang="zh-CN" dirty="0"/>
          </a:p>
          <a:p>
            <a:r>
              <a:rPr lang="zh-CN" altLang="zh-CN" dirty="0"/>
              <a:t>线连接</a:t>
            </a:r>
            <a:r>
              <a:rPr lang="en-US" altLang="zh-CN" dirty="0"/>
              <a:t>,</a:t>
            </a:r>
            <a:r>
              <a:rPr lang="zh-CN" altLang="zh-CN" dirty="0"/>
              <a:t>箭头指向接口</a:t>
            </a:r>
            <a:r>
              <a:rPr lang="en-US" altLang="zh-CN" dirty="0"/>
              <a:t>(</a:t>
            </a:r>
            <a:r>
              <a:rPr lang="zh-CN" altLang="zh-CN" dirty="0"/>
              <a:t>如图</a:t>
            </a:r>
            <a:r>
              <a:rPr lang="en-US" altLang="zh-CN" dirty="0"/>
              <a:t>8.3</a:t>
            </a:r>
            <a:r>
              <a:rPr lang="zh-CN" altLang="zh-CN" dirty="0"/>
              <a:t>所示</a:t>
            </a:r>
            <a:r>
              <a:rPr lang="en-US" altLang="zh-CN" dirty="0"/>
              <a:t>)</a:t>
            </a:r>
            <a:r>
              <a:rPr lang="zh-CN" altLang="zh-CN" dirty="0"/>
              <a:t>。图</a:t>
            </a:r>
            <a:r>
              <a:rPr lang="en-US" altLang="zh-CN" dirty="0"/>
              <a:t>8.4</a:t>
            </a:r>
            <a:r>
              <a:rPr lang="zh-CN" altLang="zh-CN" dirty="0"/>
              <a:t>是另一种表示法。可以用一个小圆圈来代表接口</a:t>
            </a:r>
            <a:r>
              <a:rPr lang="en-US" altLang="zh-CN" dirty="0"/>
              <a:t>,</a:t>
            </a:r>
            <a:r>
              <a:rPr lang="zh-CN" altLang="zh-CN" dirty="0"/>
              <a:t>用实线和组件连接起来。在这种语境中</a:t>
            </a:r>
            <a:r>
              <a:rPr lang="en-US" altLang="zh-CN" dirty="0"/>
              <a:t>,</a:t>
            </a:r>
            <a:r>
              <a:rPr lang="zh-CN" altLang="zh-CN" dirty="0"/>
              <a:t>实线代表的是实现关系。图中的组件名称是</a:t>
            </a:r>
            <a:r>
              <a:rPr lang="en-US" altLang="zh-CN" dirty="0"/>
              <a:t> Dictionary</a:t>
            </a:r>
            <a:r>
              <a:rPr lang="zh-CN" altLang="zh-CN" dirty="0"/>
              <a:t>字典。该组件向外提供两个接口</a:t>
            </a:r>
            <a:r>
              <a:rPr lang="en-US" altLang="zh-CN" dirty="0"/>
              <a:t>,</a:t>
            </a:r>
            <a:r>
              <a:rPr lang="zh-CN" altLang="zh-CN" dirty="0"/>
              <a:t>即两个服务</a:t>
            </a:r>
            <a:r>
              <a:rPr lang="en-US" altLang="zh-CN" dirty="0"/>
              <a:t>:Spell-check</a:t>
            </a:r>
            <a:r>
              <a:rPr lang="zh-CN" altLang="zh-CN" dirty="0"/>
              <a:t>拼写检查</a:t>
            </a:r>
            <a:r>
              <a:rPr lang="en-US" altLang="zh-CN" dirty="0"/>
              <a:t>,Synonyms</a:t>
            </a:r>
            <a:r>
              <a:rPr lang="zh-CN" altLang="zh-CN" dirty="0"/>
              <a:t>同义词。</a:t>
            </a:r>
            <a:r>
              <a:rPr lang="zh-CN" altLang="zh-CN" sz="2000" dirty="0"/>
              <a:t> </a:t>
            </a:r>
            <a:r>
              <a:rPr lang="en-US" altLang="zh-CN" dirty="0"/>
              <a:t> </a:t>
            </a:r>
            <a:endParaRPr lang="zh-CN" altLang="zh-CN" dirty="0"/>
          </a:p>
        </p:txBody>
      </p:sp>
      <p:pic>
        <p:nvPicPr>
          <p:cNvPr id="12" name="图片 11">
            <a:extLst>
              <a:ext uri="{FF2B5EF4-FFF2-40B4-BE49-F238E27FC236}">
                <a16:creationId xmlns:a16="http://schemas.microsoft.com/office/drawing/2014/main" id="{1C9D9F06-2350-49CB-BE35-A8E90193C6A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05293" y="3923281"/>
            <a:ext cx="3099134" cy="1615722"/>
          </a:xfrm>
          <a:prstGeom prst="rect">
            <a:avLst/>
          </a:prstGeom>
          <a:noFill/>
          <a:ln>
            <a:noFill/>
          </a:ln>
        </p:spPr>
      </p:pic>
    </p:spTree>
    <p:extLst>
      <p:ext uri="{BB962C8B-B14F-4D97-AF65-F5344CB8AC3E}">
        <p14:creationId xmlns:p14="http://schemas.microsoft.com/office/powerpoint/2010/main" val="256829387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 calcmode="lin" valueType="num">
                                      <p:cBhvr additive="base">
                                        <p:cTn id="31" dur="500" fill="hold"/>
                                        <p:tgtEl>
                                          <p:spTgt spid="13"/>
                                        </p:tgtEl>
                                        <p:attrNameLst>
                                          <p:attrName>ppt_x</p:attrName>
                                        </p:attrNameLst>
                                      </p:cBhvr>
                                      <p:tavLst>
                                        <p:tav tm="0">
                                          <p:val>
                                            <p:strVal val="#ppt_x"/>
                                          </p:val>
                                        </p:tav>
                                        <p:tav tm="100000">
                                          <p:val>
                                            <p:strVal val="#ppt_x"/>
                                          </p:val>
                                        </p:tav>
                                      </p:tavLst>
                                    </p:anim>
                                    <p:anim calcmode="lin" valueType="num">
                                      <p:cBhvr additive="base">
                                        <p:cTn id="3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547635" y="1802799"/>
            <a:ext cx="891591" cy="461665"/>
          </a:xfrm>
          <a:prstGeom prst="rect">
            <a:avLst/>
          </a:prstGeom>
        </p:spPr>
        <p:txBody>
          <a:bodyPr wrap="none">
            <a:spAutoFit/>
          </a:bodyPr>
          <a:lstStyle/>
          <a:p>
            <a:r>
              <a:rPr lang="zh-CN" altLang="en-US" sz="2400" b="1" dirty="0">
                <a:solidFill>
                  <a:srgbClr val="EB8FA6"/>
                </a:solidFill>
                <a:cs typeface="+mn-ea"/>
                <a:sym typeface="+mn-lt"/>
              </a:rPr>
              <a:t> 关系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316698" y="2420937"/>
            <a:ext cx="9618780" cy="1754326"/>
          </a:xfrm>
          <a:prstGeom prst="rect">
            <a:avLst/>
          </a:prstGeom>
        </p:spPr>
        <p:txBody>
          <a:bodyPr wrap="square">
            <a:spAutoFit/>
          </a:bodyPr>
          <a:lstStyle/>
          <a:p>
            <a:r>
              <a:rPr lang="zh-CN" altLang="zh-CN" b="1" dirty="0"/>
              <a:t>关系是事物之间的联系</a:t>
            </a:r>
            <a:r>
              <a:rPr lang="en-US" altLang="zh-CN" dirty="0"/>
              <a:t>,</a:t>
            </a:r>
            <a:r>
              <a:rPr lang="zh-CN" altLang="zh-CN" dirty="0"/>
              <a:t>在面向对象的建模中</a:t>
            </a:r>
            <a:r>
              <a:rPr lang="en-US" altLang="zh-CN" dirty="0"/>
              <a:t>,</a:t>
            </a:r>
            <a:r>
              <a:rPr lang="zh-CN" altLang="zh-CN" dirty="0"/>
              <a:t>最重要的关系是依赖、泛化、关联和实现</a:t>
            </a:r>
            <a:r>
              <a:rPr lang="en-US" altLang="zh-CN" dirty="0"/>
              <a:t>,</a:t>
            </a:r>
            <a:r>
              <a:rPr lang="zh-CN" altLang="zh-CN" dirty="0"/>
              <a:t>但构件图中使用最多的是依赖和实现关系。</a:t>
            </a:r>
          </a:p>
          <a:p>
            <a:r>
              <a:rPr lang="en-US" altLang="zh-CN" dirty="0"/>
              <a:t>      </a:t>
            </a:r>
            <a:r>
              <a:rPr lang="zh-CN" altLang="zh-CN" dirty="0"/>
              <a:t>依赖关系是指组件依赖外部提供的服务</a:t>
            </a:r>
            <a:r>
              <a:rPr lang="en-US" altLang="zh-CN" dirty="0"/>
              <a:t>(</a:t>
            </a:r>
            <a:r>
              <a:rPr lang="zh-CN" altLang="zh-CN" dirty="0"/>
              <a:t>由组件到接口</a:t>
            </a:r>
            <a:r>
              <a:rPr lang="en-US" altLang="zh-CN" dirty="0"/>
              <a:t>)</a:t>
            </a:r>
            <a:r>
              <a:rPr lang="zh-CN" altLang="zh-CN" dirty="0"/>
              <a:t>。构件图中的依赖关系使用虚线箭头表示</a:t>
            </a:r>
            <a:r>
              <a:rPr lang="en-US" altLang="zh-CN" dirty="0"/>
              <a:t>,</a:t>
            </a:r>
            <a:r>
              <a:rPr lang="zh-CN" altLang="zh-CN" dirty="0"/>
              <a:t>如图</a:t>
            </a:r>
            <a:r>
              <a:rPr lang="en-US" altLang="zh-CN" dirty="0"/>
              <a:t>8.6</a:t>
            </a:r>
            <a:r>
              <a:rPr lang="zh-CN" altLang="zh-CN" dirty="0"/>
              <a:t>所示。</a:t>
            </a:r>
          </a:p>
          <a:p>
            <a:r>
              <a:rPr lang="zh-CN" altLang="zh-CN" dirty="0"/>
              <a:t>实现关系是指组件向外提供的服务。实现关系使用实线表示</a:t>
            </a:r>
            <a:r>
              <a:rPr lang="en-US" altLang="zh-CN" dirty="0"/>
              <a:t>,</a:t>
            </a:r>
            <a:r>
              <a:rPr lang="zh-CN" altLang="zh-CN" dirty="0"/>
              <a:t>如图</a:t>
            </a:r>
            <a:r>
              <a:rPr lang="en-US" altLang="zh-CN" dirty="0"/>
              <a:t>8.7</a:t>
            </a:r>
            <a:r>
              <a:rPr lang="zh-CN" altLang="zh-CN" dirty="0"/>
              <a:t>所示。实现关系多用于组件和接口之间。组件可以实现接口。</a:t>
            </a:r>
          </a:p>
        </p:txBody>
      </p:sp>
      <p:pic>
        <p:nvPicPr>
          <p:cNvPr id="14" name="图片 13">
            <a:extLst>
              <a:ext uri="{FF2B5EF4-FFF2-40B4-BE49-F238E27FC236}">
                <a16:creationId xmlns:a16="http://schemas.microsoft.com/office/drawing/2014/main" id="{39828FC4-8FA5-4629-A894-67B49B847BB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76755" y="4256304"/>
            <a:ext cx="6545989" cy="1020614"/>
          </a:xfrm>
          <a:prstGeom prst="rect">
            <a:avLst/>
          </a:prstGeom>
          <a:noFill/>
          <a:ln>
            <a:noFill/>
          </a:ln>
        </p:spPr>
      </p:pic>
    </p:spTree>
    <p:extLst>
      <p:ext uri="{BB962C8B-B14F-4D97-AF65-F5344CB8AC3E}">
        <p14:creationId xmlns:p14="http://schemas.microsoft.com/office/powerpoint/2010/main" val="14435159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547635" y="1802799"/>
            <a:ext cx="2646878" cy="461665"/>
          </a:xfrm>
          <a:prstGeom prst="rect">
            <a:avLst/>
          </a:prstGeom>
        </p:spPr>
        <p:txBody>
          <a:bodyPr wrap="none">
            <a:spAutoFit/>
          </a:bodyPr>
          <a:lstStyle/>
          <a:p>
            <a:r>
              <a:rPr lang="zh-CN" altLang="en-US" sz="2400" b="1" dirty="0">
                <a:solidFill>
                  <a:srgbClr val="EB8FA6"/>
                </a:solidFill>
                <a:cs typeface="+mn-ea"/>
                <a:sym typeface="+mn-lt"/>
              </a:rPr>
              <a:t>构件图建模和应用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456657" y="2756839"/>
            <a:ext cx="9618780" cy="1938992"/>
          </a:xfrm>
          <a:prstGeom prst="rect">
            <a:avLst/>
          </a:prstGeom>
        </p:spPr>
        <p:txBody>
          <a:bodyPr wrap="square">
            <a:spAutoFit/>
          </a:bodyPr>
          <a:lstStyle/>
          <a:p>
            <a:r>
              <a:rPr lang="zh-CN" altLang="zh-CN" sz="2400" dirty="0"/>
              <a:t>使用构件图建模可按照下列步骤进行。</a:t>
            </a:r>
          </a:p>
          <a:p>
            <a:r>
              <a:rPr lang="en-US" altLang="zh-CN" sz="2400" dirty="0"/>
              <a:t>(1</a:t>
            </a:r>
            <a:r>
              <a:rPr lang="zh-CN" altLang="zh-CN" sz="2400" dirty="0"/>
              <a:t>）对系统中的组件建模</a:t>
            </a:r>
            <a:r>
              <a:rPr lang="en-US" altLang="zh-CN" sz="2400" dirty="0"/>
              <a:t>;</a:t>
            </a:r>
            <a:endParaRPr lang="zh-CN" altLang="zh-CN" sz="2400" dirty="0"/>
          </a:p>
          <a:p>
            <a:r>
              <a:rPr lang="en-US" altLang="zh-CN" sz="2400" dirty="0"/>
              <a:t>(2</a:t>
            </a:r>
            <a:r>
              <a:rPr lang="zh-CN" altLang="zh-CN" sz="2400" dirty="0"/>
              <a:t>）定义相关组件提供的接口﹔</a:t>
            </a:r>
          </a:p>
          <a:p>
            <a:r>
              <a:rPr lang="en-US" altLang="zh-CN" sz="2400" dirty="0"/>
              <a:t>(3</a:t>
            </a:r>
            <a:r>
              <a:rPr lang="zh-CN" altLang="zh-CN" sz="2400" dirty="0"/>
              <a:t>）对它们间的关系建模</a:t>
            </a:r>
            <a:r>
              <a:rPr lang="en-US" altLang="zh-CN" sz="2400" dirty="0"/>
              <a:t>;</a:t>
            </a:r>
            <a:r>
              <a:rPr lang="zh-CN" altLang="zh-CN" sz="2400" dirty="0"/>
              <a:t> </a:t>
            </a:r>
            <a:r>
              <a:rPr lang="en-US" altLang="zh-CN" sz="2400" dirty="0"/>
              <a:t> </a:t>
            </a:r>
            <a:endParaRPr lang="zh-CN" altLang="zh-CN" sz="2400" dirty="0"/>
          </a:p>
          <a:p>
            <a:r>
              <a:rPr lang="en-US" altLang="zh-CN" sz="2400" dirty="0"/>
              <a:t>(4</a:t>
            </a:r>
            <a:r>
              <a:rPr lang="zh-CN" altLang="zh-CN" sz="2400" dirty="0"/>
              <a:t>）对建模的结果进行精化和细化。</a:t>
            </a:r>
          </a:p>
        </p:txBody>
      </p:sp>
    </p:spTree>
    <p:extLst>
      <p:ext uri="{BB962C8B-B14F-4D97-AF65-F5344CB8AC3E}">
        <p14:creationId xmlns:p14="http://schemas.microsoft.com/office/powerpoint/2010/main" val="27603619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547635" y="1802799"/>
            <a:ext cx="2646878" cy="461665"/>
          </a:xfrm>
          <a:prstGeom prst="rect">
            <a:avLst/>
          </a:prstGeom>
        </p:spPr>
        <p:txBody>
          <a:bodyPr wrap="none">
            <a:spAutoFit/>
          </a:bodyPr>
          <a:lstStyle/>
          <a:p>
            <a:r>
              <a:rPr lang="zh-CN" altLang="en-US" sz="2400" b="1" dirty="0">
                <a:solidFill>
                  <a:srgbClr val="EB8FA6"/>
                </a:solidFill>
                <a:cs typeface="+mn-ea"/>
                <a:sym typeface="+mn-lt"/>
              </a:rPr>
              <a:t>构件图建模和应用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477023" y="2352600"/>
            <a:ext cx="9618780" cy="1754326"/>
          </a:xfrm>
          <a:prstGeom prst="rect">
            <a:avLst/>
          </a:prstGeom>
        </p:spPr>
        <p:txBody>
          <a:bodyPr wrap="square">
            <a:spAutoFit/>
          </a:bodyPr>
          <a:lstStyle/>
          <a:p>
            <a:r>
              <a:rPr lang="en-US" altLang="zh-CN" dirty="0"/>
              <a:t>    </a:t>
            </a:r>
            <a:r>
              <a:rPr lang="zh-CN" altLang="zh-CN" dirty="0"/>
              <a:t>构件图是用来反映代码的物理结构。从构件图中</a:t>
            </a:r>
            <a:r>
              <a:rPr lang="en-US" altLang="zh-CN" dirty="0"/>
              <a:t>,</a:t>
            </a:r>
            <a:r>
              <a:rPr lang="zh-CN" altLang="zh-CN" dirty="0"/>
              <a:t>可以了解各软件组件</a:t>
            </a:r>
            <a:r>
              <a:rPr lang="en-US" altLang="zh-CN" dirty="0"/>
              <a:t>(</a:t>
            </a:r>
            <a:r>
              <a:rPr lang="zh-CN" altLang="zh-CN" dirty="0"/>
              <a:t>如源代码文件或动态链接库</a:t>
            </a:r>
            <a:r>
              <a:rPr lang="en-US" altLang="zh-CN" dirty="0"/>
              <a:t>)</a:t>
            </a:r>
            <a:r>
              <a:rPr lang="zh-CN" altLang="zh-CN" dirty="0"/>
              <a:t>之间的编译器和运行时依赖关系。使用构件图可以将系统划分为内聚组件并显示代码自身的结构。</a:t>
            </a:r>
          </a:p>
          <a:p>
            <a:r>
              <a:rPr lang="en-US" altLang="zh-CN" dirty="0"/>
              <a:t>    </a:t>
            </a:r>
            <a:r>
              <a:rPr lang="zh-CN" altLang="zh-CN" dirty="0"/>
              <a:t>根据静态结构设计中所得到的包图和类图进行分析</a:t>
            </a:r>
            <a:r>
              <a:rPr lang="en-US" altLang="zh-CN" dirty="0"/>
              <a:t>,</a:t>
            </a:r>
            <a:r>
              <a:rPr lang="zh-CN" altLang="zh-CN" dirty="0"/>
              <a:t>图书管理系统由图书管理系统界面、业务逻辑处理组件、数据库访问组件和数据库组成。</a:t>
            </a:r>
          </a:p>
          <a:p>
            <a:r>
              <a:rPr lang="zh-CN" altLang="zh-CN" dirty="0"/>
              <a:t>系统构件图如图</a:t>
            </a:r>
            <a:r>
              <a:rPr lang="en-US" altLang="zh-CN" dirty="0"/>
              <a:t>8.8</a:t>
            </a:r>
            <a:r>
              <a:rPr lang="zh-CN" altLang="zh-CN" dirty="0"/>
              <a:t>所示。</a:t>
            </a:r>
          </a:p>
        </p:txBody>
      </p:sp>
      <p:pic>
        <p:nvPicPr>
          <p:cNvPr id="12" name="图片 11">
            <a:extLst>
              <a:ext uri="{FF2B5EF4-FFF2-40B4-BE49-F238E27FC236}">
                <a16:creationId xmlns:a16="http://schemas.microsoft.com/office/drawing/2014/main" id="{D8F580D5-8709-407E-A2C0-5E4E3456417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49094" y="4057037"/>
            <a:ext cx="4256068" cy="2004970"/>
          </a:xfrm>
          <a:prstGeom prst="rect">
            <a:avLst/>
          </a:prstGeom>
          <a:noFill/>
          <a:ln>
            <a:noFill/>
          </a:ln>
        </p:spPr>
      </p:pic>
    </p:spTree>
    <p:extLst>
      <p:ext uri="{BB962C8B-B14F-4D97-AF65-F5344CB8AC3E}">
        <p14:creationId xmlns:p14="http://schemas.microsoft.com/office/powerpoint/2010/main" val="24291581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547635" y="1802799"/>
            <a:ext cx="2646878" cy="461665"/>
          </a:xfrm>
          <a:prstGeom prst="rect">
            <a:avLst/>
          </a:prstGeom>
        </p:spPr>
        <p:txBody>
          <a:bodyPr wrap="none">
            <a:spAutoFit/>
          </a:bodyPr>
          <a:lstStyle/>
          <a:p>
            <a:r>
              <a:rPr lang="zh-CN" altLang="en-US" sz="2400" b="1" dirty="0">
                <a:solidFill>
                  <a:srgbClr val="EB8FA6"/>
                </a:solidFill>
                <a:cs typeface="+mn-ea"/>
                <a:sym typeface="+mn-lt"/>
              </a:rPr>
              <a:t>构件图建模和应用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477023" y="2352600"/>
            <a:ext cx="9618780" cy="3139321"/>
          </a:xfrm>
          <a:prstGeom prst="rect">
            <a:avLst/>
          </a:prstGeom>
        </p:spPr>
        <p:txBody>
          <a:bodyPr wrap="square">
            <a:spAutoFit/>
          </a:bodyPr>
          <a:lstStyle/>
          <a:p>
            <a:r>
              <a:rPr lang="zh-CN" altLang="zh-CN" dirty="0"/>
              <a:t>构件图用于对系统的静态实现视图建模</a:t>
            </a:r>
            <a:r>
              <a:rPr lang="en-US" altLang="zh-CN" dirty="0"/>
              <a:t>,</a:t>
            </a:r>
            <a:r>
              <a:rPr lang="zh-CN" altLang="zh-CN" dirty="0"/>
              <a:t>这种视图主要支持系统部件的配置管理。通常可以按下列</a:t>
            </a:r>
            <a:r>
              <a:rPr lang="en-US" altLang="zh-CN" dirty="0"/>
              <a:t>4</a:t>
            </a:r>
            <a:r>
              <a:rPr lang="zh-CN" altLang="zh-CN" dirty="0"/>
              <a:t>种方式之一来使用构件图。</a:t>
            </a:r>
          </a:p>
          <a:p>
            <a:r>
              <a:rPr lang="en-US" altLang="zh-CN" dirty="0"/>
              <a:t>1</a:t>
            </a:r>
            <a:r>
              <a:rPr lang="zh-CN" altLang="zh-CN" dirty="0"/>
              <a:t>）对源代码建模</a:t>
            </a:r>
          </a:p>
          <a:p>
            <a:r>
              <a:rPr lang="zh-CN" altLang="zh-CN" dirty="0"/>
              <a:t>采用当前大多数面向对象编程语言</a:t>
            </a:r>
            <a:r>
              <a:rPr lang="en-US" altLang="zh-CN" dirty="0"/>
              <a:t>,</a:t>
            </a:r>
            <a:r>
              <a:rPr lang="zh-CN" altLang="zh-CN" dirty="0"/>
              <a:t>将使用集成化开发环境来分割代码</a:t>
            </a:r>
            <a:r>
              <a:rPr lang="en-US" altLang="zh-CN" dirty="0"/>
              <a:t>,</a:t>
            </a:r>
            <a:r>
              <a:rPr lang="zh-CN" altLang="zh-CN" dirty="0"/>
              <a:t>并将源代码存储到文件中。可以使用构件图来为这些文件的配置建模</a:t>
            </a:r>
            <a:r>
              <a:rPr lang="en-US" altLang="zh-CN" dirty="0"/>
              <a:t>,</a:t>
            </a:r>
            <a:r>
              <a:rPr lang="zh-CN" altLang="zh-CN" dirty="0"/>
              <a:t>并设置配置管理系统。</a:t>
            </a:r>
          </a:p>
          <a:p>
            <a:r>
              <a:rPr lang="zh-CN" altLang="zh-CN" dirty="0"/>
              <a:t>对源代码建模</a:t>
            </a:r>
            <a:r>
              <a:rPr lang="en-US" altLang="zh-CN" dirty="0"/>
              <a:t>,</a:t>
            </a:r>
            <a:r>
              <a:rPr lang="zh-CN" altLang="zh-CN" dirty="0"/>
              <a:t>要遵循如下的策略。</a:t>
            </a:r>
          </a:p>
          <a:p>
            <a:r>
              <a:rPr lang="en-US" altLang="zh-CN" dirty="0"/>
              <a:t>(1)  </a:t>
            </a:r>
            <a:r>
              <a:rPr lang="zh-CN" altLang="zh-CN" dirty="0"/>
              <a:t>识别出感兴趣的相关源代码文件的集合</a:t>
            </a:r>
            <a:r>
              <a:rPr lang="en-US" altLang="zh-CN" dirty="0"/>
              <a:t>,</a:t>
            </a:r>
            <a:r>
              <a:rPr lang="zh-CN" altLang="zh-CN" dirty="0"/>
              <a:t>并把它们建模为组件。</a:t>
            </a:r>
          </a:p>
          <a:p>
            <a:r>
              <a:rPr lang="en-US" altLang="zh-CN" dirty="0"/>
              <a:t>(2)  </a:t>
            </a:r>
            <a:r>
              <a:rPr lang="zh-CN" altLang="zh-CN" dirty="0"/>
              <a:t>对于较大的系统</a:t>
            </a:r>
            <a:r>
              <a:rPr lang="en-US" altLang="zh-CN" dirty="0"/>
              <a:t>,</a:t>
            </a:r>
            <a:r>
              <a:rPr lang="zh-CN" altLang="zh-CN" dirty="0"/>
              <a:t>利用包</a:t>
            </a:r>
            <a:r>
              <a:rPr lang="en-US" altLang="zh-CN" dirty="0"/>
              <a:t>(</a:t>
            </a:r>
            <a:r>
              <a:rPr lang="zh-CN" altLang="zh-CN" dirty="0"/>
              <a:t>文件夹</a:t>
            </a:r>
            <a:r>
              <a:rPr lang="en-US" altLang="zh-CN" dirty="0"/>
              <a:t>)</a:t>
            </a:r>
            <a:r>
              <a:rPr lang="zh-CN" altLang="zh-CN" dirty="0"/>
              <a:t>对其进行分组。</a:t>
            </a:r>
          </a:p>
          <a:p>
            <a:r>
              <a:rPr lang="en-US" altLang="zh-CN" dirty="0"/>
              <a:t>(3</a:t>
            </a:r>
            <a:r>
              <a:rPr lang="zh-CN" altLang="en-US" dirty="0"/>
              <a:t>）</a:t>
            </a:r>
            <a:r>
              <a:rPr lang="zh-CN" altLang="zh-CN" dirty="0"/>
              <a:t>通过约束来表示源代码的版本号</a:t>
            </a:r>
            <a:r>
              <a:rPr lang="en-US" altLang="zh-CN" dirty="0"/>
              <a:t>,</a:t>
            </a:r>
            <a:r>
              <a:rPr lang="zh-CN" altLang="zh-CN" dirty="0"/>
              <a:t>作者和最后修改日期等信息</a:t>
            </a:r>
            <a:r>
              <a:rPr lang="en-US" altLang="zh-CN" dirty="0"/>
              <a:t>,</a:t>
            </a:r>
            <a:r>
              <a:rPr lang="zh-CN" altLang="zh-CN" dirty="0"/>
              <a:t>利用工具管理这个标记值。</a:t>
            </a:r>
          </a:p>
          <a:p>
            <a:r>
              <a:rPr lang="en-US" altLang="zh-CN" dirty="0"/>
              <a:t>(4</a:t>
            </a:r>
            <a:r>
              <a:rPr lang="zh-CN" altLang="zh-CN" dirty="0"/>
              <a:t>）用依赖关系来表示这些文件间编译的依赖关系﹐箭头指向为谁依赖谁。利用工具帮助产生并管理这些关系。</a:t>
            </a:r>
          </a:p>
        </p:txBody>
      </p:sp>
    </p:spTree>
    <p:extLst>
      <p:ext uri="{BB962C8B-B14F-4D97-AF65-F5344CB8AC3E}">
        <p14:creationId xmlns:p14="http://schemas.microsoft.com/office/powerpoint/2010/main" val="3904522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1107996" cy="461665"/>
          </a:xfrm>
          <a:prstGeom prst="rect">
            <a:avLst/>
          </a:prstGeom>
        </p:spPr>
        <p:txBody>
          <a:bodyPr wrap="none">
            <a:spAutoFit/>
          </a:bodyPr>
          <a:lstStyle/>
          <a:p>
            <a:r>
              <a:rPr lang="zh-CN" altLang="en-US" sz="2400" b="1" dirty="0">
                <a:solidFill>
                  <a:srgbClr val="EB8FA6"/>
                </a:solidFill>
                <a:cs typeface="+mn-ea"/>
                <a:sym typeface="+mn-lt"/>
              </a:rPr>
              <a:t>参与者</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59497" y="2439937"/>
            <a:ext cx="6069978" cy="2305568"/>
          </a:xfrm>
          <a:prstGeom prst="rect">
            <a:avLst/>
          </a:prstGeom>
        </p:spPr>
        <p:txBody>
          <a:bodyPr wrap="square">
            <a:spAutoFit/>
          </a:bodyPr>
          <a:lstStyle/>
          <a:p>
            <a:r>
              <a:rPr lang="zh-CN" altLang="zh-CN" sz="2000" dirty="0"/>
              <a:t>参与者在</a:t>
            </a:r>
            <a:r>
              <a:rPr lang="en-US" altLang="zh-CN" sz="2000" dirty="0"/>
              <a:t>UML</a:t>
            </a:r>
            <a:r>
              <a:rPr lang="zh-CN" altLang="zh-CN" sz="2000" dirty="0"/>
              <a:t>中通常以一个直立人的图形符号来表示，如图所示。参与者是用例图的一个重要组成部分，它代表参与系统交互的用户、设备或另一个系统。</a:t>
            </a:r>
          </a:p>
          <a:p>
            <a:r>
              <a:rPr lang="zh-CN" altLang="zh-CN" sz="2000" dirty="0"/>
              <a:t>其中，参与者的</a:t>
            </a:r>
            <a:r>
              <a:rPr lang="zh-CN" altLang="zh-CN" sz="2000" dirty="0">
                <a:solidFill>
                  <a:srgbClr val="FF0000"/>
                </a:solidFill>
              </a:rPr>
              <a:t>作用</a:t>
            </a:r>
            <a:r>
              <a:rPr lang="zh-CN" altLang="zh-CN" sz="2000" dirty="0"/>
              <a:t>如下。</a:t>
            </a:r>
          </a:p>
          <a:p>
            <a:r>
              <a:rPr lang="en-US" altLang="zh-CN" sz="2000" dirty="0"/>
              <a:t>(1)</a:t>
            </a:r>
            <a:r>
              <a:rPr lang="zh-CN" altLang="zh-CN" sz="2000" dirty="0"/>
              <a:t>建立系统的外部用户模型。</a:t>
            </a:r>
          </a:p>
          <a:p>
            <a:r>
              <a:rPr lang="en-US" altLang="zh-CN" sz="2000" dirty="0"/>
              <a:t>(2)</a:t>
            </a:r>
            <a:r>
              <a:rPr lang="zh-CN" altLang="zh-CN" sz="2000" dirty="0"/>
              <a:t>对系统边界之外的对象进行描述。</a:t>
            </a:r>
          </a:p>
          <a:p>
            <a:pPr marL="285750" indent="-285750">
              <a:lnSpc>
                <a:spcPct val="150000"/>
              </a:lnSpc>
              <a:buFont typeface="Arial" panose="020B0604020202020204" pitchFamily="34" charset="0"/>
              <a:buChar char="•"/>
            </a:pPr>
            <a:endParaRPr lang="zh-CN" altLang="en-US" dirty="0">
              <a:solidFill>
                <a:schemeClr val="tx1">
                  <a:lumMod val="75000"/>
                  <a:lumOff val="25000"/>
                </a:schemeClr>
              </a:solidFill>
              <a:cs typeface="+mn-ea"/>
              <a:sym typeface="+mn-lt"/>
            </a:endParaRPr>
          </a:p>
        </p:txBody>
      </p:sp>
      <p:pic>
        <p:nvPicPr>
          <p:cNvPr id="12" name="图片 11">
            <a:extLst>
              <a:ext uri="{FF2B5EF4-FFF2-40B4-BE49-F238E27FC236}">
                <a16:creationId xmlns:a16="http://schemas.microsoft.com/office/drawing/2014/main" id="{7E4AA90A-EB9F-4DFE-9C81-7CD115264013}"/>
              </a:ext>
            </a:extLst>
          </p:cNvPr>
          <p:cNvPicPr>
            <a:picLocks noChangeAspect="1"/>
          </p:cNvPicPr>
          <p:nvPr/>
        </p:nvPicPr>
        <p:blipFill>
          <a:blip r:embed="rId2"/>
          <a:stretch>
            <a:fillRect/>
          </a:stretch>
        </p:blipFill>
        <p:spPr>
          <a:xfrm>
            <a:off x="8153400" y="2668904"/>
            <a:ext cx="1966914" cy="2261951"/>
          </a:xfrm>
          <a:prstGeom prst="rect">
            <a:avLst/>
          </a:prstGeom>
        </p:spPr>
      </p:pic>
    </p:spTree>
    <p:extLst>
      <p:ext uri="{BB962C8B-B14F-4D97-AF65-F5344CB8AC3E}">
        <p14:creationId xmlns:p14="http://schemas.microsoft.com/office/powerpoint/2010/main" val="380556744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2646878" cy="461665"/>
          </a:xfrm>
          <a:prstGeom prst="rect">
            <a:avLst/>
          </a:prstGeom>
        </p:spPr>
        <p:txBody>
          <a:bodyPr wrap="none">
            <a:spAutoFit/>
          </a:bodyPr>
          <a:lstStyle/>
          <a:p>
            <a:r>
              <a:rPr lang="zh-CN" altLang="en-US" sz="2400" b="1" dirty="0">
                <a:solidFill>
                  <a:srgbClr val="EB8FA6"/>
                </a:solidFill>
                <a:cs typeface="+mn-ea"/>
                <a:sym typeface="+mn-lt"/>
              </a:rPr>
              <a:t>构件图建模和应用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46327" y="2530730"/>
            <a:ext cx="9618780" cy="2308324"/>
          </a:xfrm>
          <a:prstGeom prst="rect">
            <a:avLst/>
          </a:prstGeom>
        </p:spPr>
        <p:txBody>
          <a:bodyPr wrap="square">
            <a:spAutoFit/>
          </a:bodyPr>
          <a:lstStyle/>
          <a:p>
            <a:r>
              <a:rPr lang="en-US" altLang="zh-CN" dirty="0"/>
              <a:t>2)</a:t>
            </a:r>
            <a:r>
              <a:rPr lang="zh-CN" altLang="zh-CN" dirty="0"/>
              <a:t>对可执行体的发布建模</a:t>
            </a:r>
          </a:p>
          <a:p>
            <a:r>
              <a:rPr lang="zh-CN" altLang="zh-CN" dirty="0"/>
              <a:t>软件的发布是交付给内部或外部用户的相对完整而且一致的组件系列。在组件的语境中，一个发布注重交付一个运行系统所必需的部分。当用构件图对发布建模时</a:t>
            </a:r>
            <a:r>
              <a:rPr lang="en-US" altLang="zh-CN" dirty="0"/>
              <a:t>,</a:t>
            </a:r>
            <a:r>
              <a:rPr lang="zh-CN" altLang="zh-CN" dirty="0"/>
              <a:t>其实是在对构成软件的物理部分</a:t>
            </a:r>
            <a:r>
              <a:rPr lang="en-US" altLang="zh-CN" dirty="0"/>
              <a:t>(</a:t>
            </a:r>
            <a:r>
              <a:rPr lang="zh-CN" altLang="zh-CN" dirty="0"/>
              <a:t>即部署组件</a:t>
            </a:r>
            <a:r>
              <a:rPr lang="en-US" altLang="zh-CN" dirty="0"/>
              <a:t>)</a:t>
            </a:r>
            <a:r>
              <a:rPr lang="zh-CN" altLang="zh-CN" dirty="0"/>
              <a:t>所做的决策进行可视化、详述和文档化。</a:t>
            </a:r>
          </a:p>
          <a:p>
            <a:r>
              <a:rPr lang="zh-CN" altLang="zh-CN" dirty="0"/>
              <a:t>对可执行程序的结构建模要遵循如下策略。</a:t>
            </a:r>
          </a:p>
          <a:p>
            <a:r>
              <a:rPr lang="en-US" altLang="zh-CN" dirty="0"/>
              <a:t>(1)</a:t>
            </a:r>
            <a:r>
              <a:rPr lang="zh-CN" altLang="zh-CN" dirty="0"/>
              <a:t>识别想建模的构件集合</a:t>
            </a:r>
            <a:r>
              <a:rPr lang="en-US" altLang="zh-CN" dirty="0"/>
              <a:t>; </a:t>
            </a:r>
            <a:endParaRPr lang="zh-CN" altLang="zh-CN" dirty="0"/>
          </a:p>
          <a:p>
            <a:r>
              <a:rPr lang="en-US" altLang="zh-CN" dirty="0"/>
              <a:t>(2)</a:t>
            </a:r>
            <a:r>
              <a:rPr lang="zh-CN" altLang="zh-CN" dirty="0"/>
              <a:t>考虑集合中各构件的不同类型</a:t>
            </a:r>
            <a:r>
              <a:rPr lang="en-US" altLang="zh-CN" dirty="0"/>
              <a:t>;</a:t>
            </a:r>
            <a:endParaRPr lang="zh-CN" altLang="zh-CN" dirty="0"/>
          </a:p>
          <a:p>
            <a:r>
              <a:rPr lang="en-US" altLang="zh-CN" dirty="0"/>
              <a:t>(3</a:t>
            </a:r>
            <a:r>
              <a:rPr lang="zh-CN" altLang="zh-CN" dirty="0"/>
              <a:t>）对这个集合中的每个构件</a:t>
            </a:r>
            <a:r>
              <a:rPr lang="en-US" altLang="zh-CN" dirty="0"/>
              <a:t>,</a:t>
            </a:r>
            <a:r>
              <a:rPr lang="zh-CN" altLang="zh-CN" dirty="0"/>
              <a:t>分析它们之间的关系。</a:t>
            </a:r>
          </a:p>
        </p:txBody>
      </p:sp>
    </p:spTree>
    <p:extLst>
      <p:ext uri="{BB962C8B-B14F-4D97-AF65-F5344CB8AC3E}">
        <p14:creationId xmlns:p14="http://schemas.microsoft.com/office/powerpoint/2010/main" val="73464910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构件图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2646878" cy="461665"/>
          </a:xfrm>
          <a:prstGeom prst="rect">
            <a:avLst/>
          </a:prstGeom>
        </p:spPr>
        <p:txBody>
          <a:bodyPr wrap="none">
            <a:spAutoFit/>
          </a:bodyPr>
          <a:lstStyle/>
          <a:p>
            <a:r>
              <a:rPr lang="zh-CN" altLang="en-US" sz="2400" b="1" dirty="0">
                <a:solidFill>
                  <a:srgbClr val="EB8FA6"/>
                </a:solidFill>
                <a:cs typeface="+mn-ea"/>
                <a:sym typeface="+mn-lt"/>
              </a:rPr>
              <a:t>构件图建模和应用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46327" y="2530730"/>
            <a:ext cx="9618780" cy="2308324"/>
          </a:xfrm>
          <a:prstGeom prst="rect">
            <a:avLst/>
          </a:prstGeom>
        </p:spPr>
        <p:txBody>
          <a:bodyPr wrap="square">
            <a:spAutoFit/>
          </a:bodyPr>
          <a:lstStyle/>
          <a:p>
            <a:r>
              <a:rPr lang="en-US" altLang="zh-CN" dirty="0"/>
              <a:t>3</a:t>
            </a:r>
            <a:r>
              <a:rPr lang="zh-CN" altLang="zh-CN" dirty="0"/>
              <a:t>）对物理数据库建模</a:t>
            </a:r>
          </a:p>
          <a:p>
            <a:r>
              <a:rPr lang="zh-CN" altLang="zh-CN" dirty="0"/>
              <a:t>可以把物理数据库看作模式</a:t>
            </a:r>
            <a:r>
              <a:rPr lang="en-US" altLang="zh-CN" dirty="0"/>
              <a:t>(Schema)</a:t>
            </a:r>
            <a:r>
              <a:rPr lang="zh-CN" altLang="zh-CN" dirty="0"/>
              <a:t>在比特世界中的具体实现。实际上</a:t>
            </a:r>
            <a:r>
              <a:rPr lang="en-US" altLang="zh-CN" dirty="0"/>
              <a:t>,</a:t>
            </a:r>
            <a:r>
              <a:rPr lang="zh-CN" altLang="zh-CN" dirty="0"/>
              <a:t>模式提供了对永久信息的应用程序编程接口</a:t>
            </a:r>
            <a:r>
              <a:rPr lang="en-US" altLang="zh-CN" dirty="0"/>
              <a:t>(API) ,</a:t>
            </a:r>
            <a:r>
              <a:rPr lang="zh-CN" altLang="zh-CN" dirty="0"/>
              <a:t>物理数据库模型表示了这些信息在关系型数据库的表中或者在面向对象数据库的页中的存储。可以用构件图表示这些以及其他种类的物理数据库。</a:t>
            </a:r>
          </a:p>
          <a:p>
            <a:r>
              <a:rPr lang="en-US" altLang="zh-CN" dirty="0"/>
              <a:t>4</a:t>
            </a:r>
            <a:r>
              <a:rPr lang="zh-CN" altLang="zh-CN" dirty="0"/>
              <a:t>）对可适应的系统建模</a:t>
            </a:r>
          </a:p>
          <a:p>
            <a:r>
              <a:rPr lang="zh-CN" altLang="zh-CN" dirty="0"/>
              <a:t>某些系统是相对静态的</a:t>
            </a:r>
            <a:r>
              <a:rPr lang="en-US" altLang="zh-CN" dirty="0"/>
              <a:t>,</a:t>
            </a:r>
            <a:r>
              <a:rPr lang="zh-CN" altLang="zh-CN" dirty="0"/>
              <a:t>其组件进入现场、参与执行然后离开。另外一些系统则是较为动态的</a:t>
            </a:r>
            <a:r>
              <a:rPr lang="en-US" altLang="zh-CN" dirty="0"/>
              <a:t>,</a:t>
            </a:r>
            <a:r>
              <a:rPr lang="zh-CN" altLang="zh-CN" dirty="0"/>
              <a:t>其中</a:t>
            </a:r>
            <a:r>
              <a:rPr lang="en-US" altLang="zh-CN" dirty="0"/>
              <a:t>,</a:t>
            </a:r>
            <a:r>
              <a:rPr lang="zh-CN" altLang="zh-CN" dirty="0"/>
              <a:t>包括一些为了负载均衡和故障恢复而进行迁移的可移动的代理或组件。可以将构件图与对行为建模的</a:t>
            </a:r>
            <a:r>
              <a:rPr lang="en-US" altLang="zh-CN" dirty="0"/>
              <a:t>UML</a:t>
            </a:r>
            <a:r>
              <a:rPr lang="zh-CN" altLang="zh-CN" dirty="0"/>
              <a:t>的一些图结合起来表示这类系统。</a:t>
            </a:r>
          </a:p>
        </p:txBody>
      </p:sp>
    </p:spTree>
    <p:extLst>
      <p:ext uri="{BB962C8B-B14F-4D97-AF65-F5344CB8AC3E}">
        <p14:creationId xmlns:p14="http://schemas.microsoft.com/office/powerpoint/2010/main" val="42268589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800219" cy="461665"/>
          </a:xfrm>
          <a:prstGeom prst="rect">
            <a:avLst/>
          </a:prstGeom>
        </p:spPr>
        <p:txBody>
          <a:bodyPr wrap="none">
            <a:spAutoFit/>
          </a:bodyPr>
          <a:lstStyle/>
          <a:p>
            <a:r>
              <a:rPr lang="zh-CN" altLang="en-US" sz="2400" b="1" dirty="0">
                <a:solidFill>
                  <a:srgbClr val="EB8FA6"/>
                </a:solidFill>
                <a:cs typeface="+mn-ea"/>
                <a:sym typeface="+mn-lt"/>
              </a:rPr>
              <a:t>定义</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86609" y="2370576"/>
            <a:ext cx="9618780" cy="3416320"/>
          </a:xfrm>
          <a:prstGeom prst="rect">
            <a:avLst/>
          </a:prstGeom>
        </p:spPr>
        <p:txBody>
          <a:bodyPr wrap="square">
            <a:spAutoFit/>
          </a:bodyPr>
          <a:lstStyle/>
          <a:p>
            <a:r>
              <a:rPr lang="en-US" altLang="zh-CN" b="1" dirty="0"/>
              <a:t>   </a:t>
            </a:r>
            <a:r>
              <a:rPr lang="zh-CN" altLang="zh-CN" b="1" dirty="0"/>
              <a:t>部署图</a:t>
            </a:r>
            <a:r>
              <a:rPr lang="en-US" altLang="zh-CN" b="1" dirty="0"/>
              <a:t>(Deployment Diagram)</a:t>
            </a:r>
            <a:r>
              <a:rPr lang="zh-CN" altLang="zh-CN" b="1" dirty="0"/>
              <a:t>是用来为面向对象系统的物理实现建模的图。部署图用于静态建模</a:t>
            </a:r>
            <a:r>
              <a:rPr lang="en-US" altLang="zh-CN" b="1" dirty="0"/>
              <a:t>,</a:t>
            </a:r>
            <a:r>
              <a:rPr lang="zh-CN" altLang="zh-CN" b="1" dirty="0"/>
              <a:t>是表示运行时过程结点</a:t>
            </a:r>
            <a:r>
              <a:rPr lang="en-US" altLang="zh-CN" b="1" dirty="0"/>
              <a:t>(Node)</a:t>
            </a:r>
            <a:r>
              <a:rPr lang="zh-CN" altLang="zh-CN" b="1" dirty="0"/>
              <a:t>结构、组件实例及其对象结构的图，它用来模拟系统的静态部署实现。</a:t>
            </a:r>
            <a:r>
              <a:rPr lang="en-US" altLang="zh-CN" dirty="0"/>
              <a:t>UML</a:t>
            </a:r>
            <a:r>
              <a:rPr lang="zh-CN" altLang="zh-CN" dirty="0"/>
              <a:t>部署图显示了基于计算机系统的物理体系结构。它可以描述计算机</a:t>
            </a:r>
            <a:r>
              <a:rPr lang="en-US" altLang="zh-CN" dirty="0"/>
              <a:t>,</a:t>
            </a:r>
            <a:r>
              <a:rPr lang="zh-CN" altLang="zh-CN" dirty="0"/>
              <a:t>展示它们之间的连接</a:t>
            </a:r>
            <a:r>
              <a:rPr lang="en-US" altLang="zh-CN" dirty="0"/>
              <a:t>,</a:t>
            </a:r>
            <a:r>
              <a:rPr lang="zh-CN" altLang="zh-CN" dirty="0"/>
              <a:t>以及驻留在每台机器中的软件。每台计算机用一个立方体来表示</a:t>
            </a:r>
            <a:r>
              <a:rPr lang="en-US" altLang="zh-CN" dirty="0"/>
              <a:t>,</a:t>
            </a:r>
            <a:r>
              <a:rPr lang="zh-CN" altLang="zh-CN" dirty="0"/>
              <a:t>立方体之间的连线表示这些计算机之间的通信关系。</a:t>
            </a:r>
            <a:endParaRPr lang="en-US" altLang="zh-CN" dirty="0"/>
          </a:p>
          <a:p>
            <a:r>
              <a:rPr lang="en-US" altLang="zh-CN" dirty="0"/>
              <a:t>    </a:t>
            </a:r>
            <a:r>
              <a:rPr lang="zh-CN" altLang="zh-CN" dirty="0"/>
              <a:t>部署图可以显示计算结点的拓扑结构、通信路径、结点上运行的软件、软件包含的逻辑单元</a:t>
            </a:r>
            <a:r>
              <a:rPr lang="en-US" altLang="zh-CN" dirty="0"/>
              <a:t>(</a:t>
            </a:r>
            <a:r>
              <a:rPr lang="zh-CN" altLang="zh-CN" dirty="0"/>
              <a:t>对象、类等</a:t>
            </a:r>
            <a:r>
              <a:rPr lang="en-US" altLang="zh-CN" dirty="0"/>
              <a:t>)</a:t>
            </a:r>
            <a:r>
              <a:rPr lang="zh-CN" altLang="zh-CN" dirty="0"/>
              <a:t>。部署图是描述任何基于计算机的应用系统</a:t>
            </a:r>
            <a:r>
              <a:rPr lang="en-US" altLang="zh-CN" dirty="0"/>
              <a:t>(</a:t>
            </a:r>
            <a:r>
              <a:rPr lang="zh-CN" altLang="zh-CN" dirty="0"/>
              <a:t>特别是基于</a:t>
            </a:r>
            <a:r>
              <a:rPr lang="en-US" altLang="zh-CN" dirty="0"/>
              <a:t>Internet</a:t>
            </a:r>
            <a:r>
              <a:rPr lang="zh-CN" altLang="zh-CN" dirty="0"/>
              <a:t>和</a:t>
            </a:r>
            <a:r>
              <a:rPr lang="en-US" altLang="zh-CN" dirty="0"/>
              <a:t> Web</a:t>
            </a:r>
            <a:r>
              <a:rPr lang="zh-CN" altLang="zh-CN" dirty="0"/>
              <a:t>的分布式计算系统</a:t>
            </a:r>
            <a:r>
              <a:rPr lang="en-US" altLang="zh-CN" dirty="0"/>
              <a:t>)</a:t>
            </a:r>
            <a:r>
              <a:rPr lang="zh-CN" altLang="zh-CN" dirty="0"/>
              <a:t>的物理配置的有力工具。</a:t>
            </a:r>
          </a:p>
          <a:p>
            <a:r>
              <a:rPr lang="zh-CN" altLang="zh-CN" dirty="0"/>
              <a:t>构成部署图的元素主要是结点</a:t>
            </a:r>
            <a:r>
              <a:rPr lang="en-US" altLang="zh-CN" dirty="0"/>
              <a:t>(Node),</a:t>
            </a:r>
            <a:r>
              <a:rPr lang="zh-CN" altLang="zh-CN" dirty="0"/>
              <a:t>组件</a:t>
            </a:r>
            <a:r>
              <a:rPr lang="en-US" altLang="zh-CN" dirty="0"/>
              <a:t>(Component)</a:t>
            </a:r>
            <a:r>
              <a:rPr lang="zh-CN" altLang="zh-CN" dirty="0"/>
              <a:t>和关系</a:t>
            </a:r>
            <a:r>
              <a:rPr lang="en-US" altLang="zh-CN" dirty="0"/>
              <a:t>(Relationship)</a:t>
            </a:r>
            <a:r>
              <a:rPr lang="zh-CN" altLang="zh-CN" dirty="0"/>
              <a:t>。</a:t>
            </a:r>
          </a:p>
          <a:p>
            <a:endParaRPr lang="en-US" altLang="zh-CN" dirty="0"/>
          </a:p>
          <a:p>
            <a:r>
              <a:rPr lang="en-US" altLang="zh-CN" dirty="0"/>
              <a:t>     </a:t>
            </a:r>
            <a:r>
              <a:rPr lang="zh-CN" altLang="zh-CN" dirty="0"/>
              <a:t>图</a:t>
            </a:r>
            <a:r>
              <a:rPr lang="en-US" altLang="zh-CN" dirty="0"/>
              <a:t>8.13</a:t>
            </a:r>
            <a:r>
              <a:rPr lang="zh-CN" altLang="zh-CN" dirty="0"/>
              <a:t>是部署图的一个例子。</a:t>
            </a:r>
          </a:p>
          <a:p>
            <a:endParaRPr lang="zh-CN" altLang="zh-CN" dirty="0"/>
          </a:p>
        </p:txBody>
      </p:sp>
      <p:pic>
        <p:nvPicPr>
          <p:cNvPr id="12" name="图片 11">
            <a:extLst>
              <a:ext uri="{FF2B5EF4-FFF2-40B4-BE49-F238E27FC236}">
                <a16:creationId xmlns:a16="http://schemas.microsoft.com/office/drawing/2014/main" id="{41F22167-DBFE-4E68-8A37-2EDBCE95A25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38530" y="2058702"/>
            <a:ext cx="5120980" cy="3229607"/>
          </a:xfrm>
          <a:prstGeom prst="rect">
            <a:avLst/>
          </a:prstGeom>
          <a:noFill/>
          <a:ln>
            <a:noFill/>
          </a:ln>
        </p:spPr>
      </p:pic>
    </p:spTree>
    <p:extLst>
      <p:ext uri="{BB962C8B-B14F-4D97-AF65-F5344CB8AC3E}">
        <p14:creationId xmlns:p14="http://schemas.microsoft.com/office/powerpoint/2010/main" val="38277284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800219" cy="461665"/>
          </a:xfrm>
          <a:prstGeom prst="rect">
            <a:avLst/>
          </a:prstGeom>
        </p:spPr>
        <p:txBody>
          <a:bodyPr wrap="none">
            <a:spAutoFit/>
          </a:bodyPr>
          <a:lstStyle/>
          <a:p>
            <a:r>
              <a:rPr lang="zh-CN" altLang="en-US" sz="2400" b="1" dirty="0">
                <a:solidFill>
                  <a:srgbClr val="EB8FA6"/>
                </a:solidFill>
                <a:cs typeface="+mn-ea"/>
                <a:sym typeface="+mn-lt"/>
              </a:rPr>
              <a:t>结点</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86609" y="2370576"/>
            <a:ext cx="9618780" cy="2862322"/>
          </a:xfrm>
          <a:prstGeom prst="rect">
            <a:avLst/>
          </a:prstGeom>
        </p:spPr>
        <p:txBody>
          <a:bodyPr wrap="square">
            <a:spAutoFit/>
          </a:bodyPr>
          <a:lstStyle/>
          <a:p>
            <a:r>
              <a:rPr lang="zh-CN" altLang="en-US" dirty="0"/>
              <a:t>   结点是存在于运行时并代表一项计算资源的物理元素，一般至少拥有一些内存</a:t>
            </a:r>
            <a:r>
              <a:rPr lang="en-US" altLang="zh-CN" dirty="0"/>
              <a:t>,</a:t>
            </a:r>
            <a:r>
              <a:rPr lang="zh-CN" altLang="en-US" dirty="0"/>
              <a:t>而且通常具有处理能力。它一般用于对执行处理或计算的资源建模</a:t>
            </a:r>
            <a:r>
              <a:rPr lang="en-US" altLang="zh-CN" dirty="0"/>
              <a:t>,</a:t>
            </a:r>
            <a:r>
              <a:rPr lang="zh-CN" altLang="en-US" dirty="0"/>
              <a:t>通常具有如下两方面内容</a:t>
            </a:r>
            <a:r>
              <a:rPr lang="en-US" altLang="zh-CN" dirty="0"/>
              <a:t>:</a:t>
            </a:r>
            <a:r>
              <a:rPr lang="zh-CN" altLang="en-US" dirty="0"/>
              <a:t>能力</a:t>
            </a:r>
            <a:r>
              <a:rPr lang="en-US" altLang="zh-CN" dirty="0"/>
              <a:t>(</a:t>
            </a:r>
            <a:r>
              <a:rPr lang="zh-CN" altLang="en-US" dirty="0"/>
              <a:t>如基本内存、计算能力和二级存储器</a:t>
            </a:r>
            <a:r>
              <a:rPr lang="en-US" altLang="zh-CN" dirty="0"/>
              <a:t>)</a:t>
            </a:r>
            <a:r>
              <a:rPr lang="zh-CN" altLang="en-US" dirty="0"/>
              <a:t>和位置</a:t>
            </a:r>
            <a:r>
              <a:rPr lang="en-US" altLang="zh-CN" dirty="0"/>
              <a:t>(</a:t>
            </a:r>
            <a:r>
              <a:rPr lang="zh-CN" altLang="en-US" dirty="0"/>
              <a:t>在所有必需的地方均可得到</a:t>
            </a:r>
            <a:r>
              <a:rPr lang="en-US" altLang="zh-CN" dirty="0"/>
              <a:t>)</a:t>
            </a:r>
            <a:r>
              <a:rPr lang="zh-CN" altLang="en-US" dirty="0"/>
              <a:t>。</a:t>
            </a:r>
          </a:p>
          <a:p>
            <a:r>
              <a:rPr lang="zh-CN" altLang="en-US" dirty="0"/>
              <a:t>   在</a:t>
            </a:r>
            <a:r>
              <a:rPr lang="en-US" altLang="zh-CN" dirty="0"/>
              <a:t>UML1.x</a:t>
            </a:r>
            <a:r>
              <a:rPr lang="zh-CN" altLang="en-US" dirty="0"/>
              <a:t>中</a:t>
            </a:r>
            <a:r>
              <a:rPr lang="en-US" altLang="zh-CN" dirty="0"/>
              <a:t>,</a:t>
            </a:r>
            <a:r>
              <a:rPr lang="zh-CN" altLang="en-US" dirty="0"/>
              <a:t>结点被划分为两种类型</a:t>
            </a:r>
            <a:r>
              <a:rPr lang="en-US" altLang="zh-CN" dirty="0"/>
              <a:t>:</a:t>
            </a:r>
            <a:r>
              <a:rPr lang="zh-CN" altLang="en-US" dirty="0"/>
              <a:t>处理器</a:t>
            </a:r>
            <a:r>
              <a:rPr lang="en-US" altLang="zh-CN" dirty="0"/>
              <a:t>(Processor)</a:t>
            </a:r>
            <a:r>
              <a:rPr lang="zh-CN" altLang="en-US" dirty="0"/>
              <a:t>和设备</a:t>
            </a:r>
            <a:r>
              <a:rPr lang="en-US" altLang="zh-CN" dirty="0"/>
              <a:t>(Device)</a:t>
            </a:r>
            <a:r>
              <a:rPr lang="zh-CN" altLang="en-US" dirty="0"/>
              <a:t>。处理器是能够执行软件组件、具有计算能力的结点。设备是不能执行软件组件的外围硬件</a:t>
            </a:r>
            <a:r>
              <a:rPr lang="en-US" altLang="zh-CN" dirty="0"/>
              <a:t>,</a:t>
            </a:r>
            <a:r>
              <a:rPr lang="zh-CN" altLang="en-US" dirty="0"/>
              <a:t>没有计算能力的结点</a:t>
            </a:r>
            <a:r>
              <a:rPr lang="en-US" altLang="zh-CN" dirty="0"/>
              <a:t>,</a:t>
            </a:r>
            <a:r>
              <a:rPr lang="zh-CN" altLang="en-US" dirty="0"/>
              <a:t>通常是通过其接口为外界提供某种服务</a:t>
            </a:r>
            <a:r>
              <a:rPr lang="en-US" altLang="zh-CN" dirty="0"/>
              <a:t>﹐</a:t>
            </a:r>
            <a:r>
              <a:rPr lang="zh-CN" altLang="en-US" dirty="0"/>
              <a:t>例如</a:t>
            </a:r>
            <a:r>
              <a:rPr lang="en-US" altLang="zh-CN" dirty="0"/>
              <a:t>,</a:t>
            </a:r>
            <a:r>
              <a:rPr lang="zh-CN" altLang="en-US" dirty="0"/>
              <a:t>打印机、扫描仪等都是设备。尽管这种区分并没有在</a:t>
            </a:r>
            <a:r>
              <a:rPr lang="en-US" altLang="zh-CN" dirty="0"/>
              <a:t>UML1.x</a:t>
            </a:r>
            <a:r>
              <a:rPr lang="zh-CN" altLang="en-US" dirty="0"/>
              <a:t>中形式化</a:t>
            </a:r>
            <a:r>
              <a:rPr lang="en-US" altLang="zh-CN" dirty="0"/>
              <a:t>,</a:t>
            </a:r>
            <a:r>
              <a:rPr lang="zh-CN" altLang="en-US" dirty="0"/>
              <a:t>但是它很有用。</a:t>
            </a:r>
          </a:p>
          <a:p>
            <a:r>
              <a:rPr lang="zh-CN" altLang="en-US" dirty="0"/>
              <a:t>   在</a:t>
            </a:r>
            <a:r>
              <a:rPr lang="en-US" altLang="zh-CN" dirty="0"/>
              <a:t>UML2.0</a:t>
            </a:r>
            <a:r>
              <a:rPr lang="zh-CN" altLang="en-US" dirty="0"/>
              <a:t>中用立方体来表示一个结点</a:t>
            </a:r>
            <a:r>
              <a:rPr lang="en-US" altLang="zh-CN" dirty="0"/>
              <a:t>(</a:t>
            </a:r>
            <a:r>
              <a:rPr lang="zh-CN" altLang="en-US" dirty="0"/>
              <a:t>与</a:t>
            </a:r>
            <a:r>
              <a:rPr lang="en-US" altLang="zh-CN" dirty="0"/>
              <a:t>UML1.x</a:t>
            </a:r>
            <a:r>
              <a:rPr lang="zh-CN" altLang="en-US" dirty="0"/>
              <a:t>例图一样</a:t>
            </a:r>
            <a:r>
              <a:rPr lang="en-US" altLang="zh-CN" dirty="0"/>
              <a:t>)</a:t>
            </a:r>
            <a:r>
              <a:rPr lang="zh-CN" altLang="en-US" dirty="0"/>
              <a:t>。</a:t>
            </a:r>
            <a:r>
              <a:rPr lang="en-US" altLang="zh-CN" dirty="0"/>
              <a:t>UML2.0</a:t>
            </a:r>
            <a:r>
              <a:rPr lang="zh-CN" altLang="en-US" dirty="0"/>
              <a:t>正式地把一个设备定义为一个执行工件</a:t>
            </a:r>
            <a:r>
              <a:rPr lang="en-US" altLang="zh-CN" dirty="0"/>
              <a:t>(Artifact)</a:t>
            </a:r>
            <a:r>
              <a:rPr lang="zh-CN" altLang="en-US" dirty="0"/>
              <a:t>的结点。为结点起一个名字</a:t>
            </a:r>
            <a:r>
              <a:rPr lang="en-US" altLang="zh-CN" dirty="0"/>
              <a:t>,</a:t>
            </a:r>
            <a:r>
              <a:rPr lang="zh-CN" altLang="en-US" dirty="0"/>
              <a:t>并添加关键字</a:t>
            </a:r>
            <a:r>
              <a:rPr lang="en-US" altLang="zh-CN" dirty="0"/>
              <a:t>&lt;&lt; device&gt;&gt;</a:t>
            </a:r>
            <a:r>
              <a:rPr lang="zh-CN" altLang="en-US" dirty="0"/>
              <a:t>来指明结点类型</a:t>
            </a:r>
            <a:r>
              <a:rPr lang="en-US" altLang="zh-CN" dirty="0"/>
              <a:t>,</a:t>
            </a:r>
            <a:r>
              <a:rPr lang="zh-CN" altLang="en-US" dirty="0"/>
              <a:t>尽管一般不需要这样做。图</a:t>
            </a:r>
            <a:r>
              <a:rPr lang="en-US" altLang="zh-CN" dirty="0"/>
              <a:t>8.14</a:t>
            </a:r>
            <a:r>
              <a:rPr lang="zh-CN" altLang="en-US" dirty="0"/>
              <a:t>显示了一个结点。</a:t>
            </a:r>
          </a:p>
        </p:txBody>
      </p:sp>
      <p:pic>
        <p:nvPicPr>
          <p:cNvPr id="13" name="图片 12">
            <a:extLst>
              <a:ext uri="{FF2B5EF4-FFF2-40B4-BE49-F238E27FC236}">
                <a16:creationId xmlns:a16="http://schemas.microsoft.com/office/drawing/2014/main" id="{DBFFC48B-5EE8-451C-A201-349BBA8EE8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34436" y="2491274"/>
            <a:ext cx="3451322" cy="2360644"/>
          </a:xfrm>
          <a:prstGeom prst="rect">
            <a:avLst/>
          </a:prstGeom>
          <a:noFill/>
          <a:ln>
            <a:noFill/>
          </a:ln>
        </p:spPr>
      </p:pic>
    </p:spTree>
    <p:extLst>
      <p:ext uri="{BB962C8B-B14F-4D97-AF65-F5344CB8AC3E}">
        <p14:creationId xmlns:p14="http://schemas.microsoft.com/office/powerpoint/2010/main" val="408589465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656874" y="1725233"/>
            <a:ext cx="800219" cy="461665"/>
          </a:xfrm>
          <a:prstGeom prst="rect">
            <a:avLst/>
          </a:prstGeom>
        </p:spPr>
        <p:txBody>
          <a:bodyPr wrap="none">
            <a:spAutoFit/>
          </a:bodyPr>
          <a:lstStyle/>
          <a:p>
            <a:r>
              <a:rPr lang="zh-CN" altLang="en-US" sz="2400" b="1" dirty="0">
                <a:solidFill>
                  <a:srgbClr val="EB8FA6"/>
                </a:solidFill>
                <a:cs typeface="+mn-ea"/>
                <a:sym typeface="+mn-lt"/>
              </a:rPr>
              <a:t>结点</a:t>
            </a:r>
            <a:endParaRPr lang="zh-CN" altLang="en-US" sz="2400" dirty="0">
              <a:solidFill>
                <a:srgbClr val="EB8FA6"/>
              </a:solidFill>
              <a:cs typeface="+mn-ea"/>
              <a:sym typeface="+mn-lt"/>
            </a:endParaRPr>
          </a:p>
        </p:txBody>
      </p:sp>
      <p:pic>
        <p:nvPicPr>
          <p:cNvPr id="12" name="图片 11">
            <a:extLst>
              <a:ext uri="{FF2B5EF4-FFF2-40B4-BE49-F238E27FC236}">
                <a16:creationId xmlns:a16="http://schemas.microsoft.com/office/drawing/2014/main" id="{6F1CFD63-6CDA-4747-8D8D-A5960AD2F4E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223591" y="1294758"/>
            <a:ext cx="5274310" cy="4604385"/>
          </a:xfrm>
          <a:prstGeom prst="rect">
            <a:avLst/>
          </a:prstGeom>
          <a:noFill/>
          <a:ln>
            <a:noFill/>
          </a:ln>
        </p:spPr>
      </p:pic>
    </p:spTree>
    <p:extLst>
      <p:ext uri="{BB962C8B-B14F-4D97-AF65-F5344CB8AC3E}">
        <p14:creationId xmlns:p14="http://schemas.microsoft.com/office/powerpoint/2010/main" val="32419332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656874" y="1725233"/>
            <a:ext cx="800219" cy="461665"/>
          </a:xfrm>
          <a:prstGeom prst="rect">
            <a:avLst/>
          </a:prstGeom>
        </p:spPr>
        <p:txBody>
          <a:bodyPr wrap="none">
            <a:spAutoFit/>
          </a:bodyPr>
          <a:lstStyle/>
          <a:p>
            <a:r>
              <a:rPr lang="zh-CN" altLang="en-US" sz="2400" b="1" dirty="0">
                <a:solidFill>
                  <a:srgbClr val="EB8FA6"/>
                </a:solidFill>
                <a:cs typeface="+mn-ea"/>
                <a:sym typeface="+mn-lt"/>
              </a:rPr>
              <a:t>结点</a:t>
            </a:r>
            <a:endParaRPr lang="zh-CN" altLang="en-US" sz="2400" dirty="0">
              <a:solidFill>
                <a:srgbClr val="EB8FA6"/>
              </a:solidFill>
              <a:cs typeface="+mn-ea"/>
              <a:sym typeface="+mn-lt"/>
            </a:endParaRPr>
          </a:p>
        </p:txBody>
      </p:sp>
      <p:pic>
        <p:nvPicPr>
          <p:cNvPr id="13" name="图片 12">
            <a:extLst>
              <a:ext uri="{FF2B5EF4-FFF2-40B4-BE49-F238E27FC236}">
                <a16:creationId xmlns:a16="http://schemas.microsoft.com/office/drawing/2014/main" id="{3A692E81-BD8C-44E6-95E7-D604351625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8154" y="1576873"/>
            <a:ext cx="6173262" cy="3704254"/>
          </a:xfrm>
          <a:prstGeom prst="rect">
            <a:avLst/>
          </a:prstGeom>
          <a:noFill/>
          <a:ln>
            <a:noFill/>
          </a:ln>
        </p:spPr>
      </p:pic>
    </p:spTree>
    <p:extLst>
      <p:ext uri="{BB962C8B-B14F-4D97-AF65-F5344CB8AC3E}">
        <p14:creationId xmlns:p14="http://schemas.microsoft.com/office/powerpoint/2010/main" val="29742482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656874" y="1725233"/>
            <a:ext cx="800219" cy="461665"/>
          </a:xfrm>
          <a:prstGeom prst="rect">
            <a:avLst/>
          </a:prstGeom>
        </p:spPr>
        <p:txBody>
          <a:bodyPr wrap="none">
            <a:spAutoFit/>
          </a:bodyPr>
          <a:lstStyle/>
          <a:p>
            <a:r>
              <a:rPr lang="zh-CN" altLang="en-US" sz="2400" b="1" dirty="0">
                <a:solidFill>
                  <a:srgbClr val="EB8FA6"/>
                </a:solidFill>
                <a:cs typeface="+mn-ea"/>
                <a:sym typeface="+mn-lt"/>
              </a:rPr>
              <a:t>结点</a:t>
            </a:r>
            <a:endParaRPr lang="zh-CN" altLang="en-US" sz="2400" dirty="0">
              <a:solidFill>
                <a:srgbClr val="EB8FA6"/>
              </a:solidFill>
              <a:cs typeface="+mn-ea"/>
              <a:sym typeface="+mn-lt"/>
            </a:endParaRPr>
          </a:p>
        </p:txBody>
      </p:sp>
      <p:pic>
        <p:nvPicPr>
          <p:cNvPr id="12" name="图片 11">
            <a:extLst>
              <a:ext uri="{FF2B5EF4-FFF2-40B4-BE49-F238E27FC236}">
                <a16:creationId xmlns:a16="http://schemas.microsoft.com/office/drawing/2014/main" id="{DB2C8D2D-16CC-4E8F-8C2D-137665BA7DA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58845" y="1770697"/>
            <a:ext cx="5274310" cy="3316605"/>
          </a:xfrm>
          <a:prstGeom prst="rect">
            <a:avLst/>
          </a:prstGeom>
          <a:noFill/>
          <a:ln>
            <a:noFill/>
          </a:ln>
        </p:spPr>
      </p:pic>
    </p:spTree>
    <p:extLst>
      <p:ext uri="{BB962C8B-B14F-4D97-AF65-F5344CB8AC3E}">
        <p14:creationId xmlns:p14="http://schemas.microsoft.com/office/powerpoint/2010/main" val="395022162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1646163" cy="461665"/>
          </a:xfrm>
          <a:prstGeom prst="rect">
            <a:avLst/>
          </a:prstGeom>
        </p:spPr>
        <p:txBody>
          <a:bodyPr wrap="square">
            <a:spAutoFit/>
          </a:bodyPr>
          <a:lstStyle/>
          <a:p>
            <a:r>
              <a:rPr lang="zh-CN" altLang="en-US" sz="2400" b="1" dirty="0">
                <a:solidFill>
                  <a:srgbClr val="EB8FA6"/>
                </a:solidFill>
                <a:cs typeface="+mn-ea"/>
                <a:sym typeface="+mn-lt"/>
              </a:rPr>
              <a:t>组件</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86609" y="2370576"/>
            <a:ext cx="9618780" cy="2308324"/>
          </a:xfrm>
          <a:prstGeom prst="rect">
            <a:avLst/>
          </a:prstGeom>
        </p:spPr>
        <p:txBody>
          <a:bodyPr wrap="square">
            <a:spAutoFit/>
          </a:bodyPr>
          <a:lstStyle/>
          <a:p>
            <a:r>
              <a:rPr lang="zh-CN" altLang="en-US" dirty="0"/>
              <a:t>部署图中还可以包含组件</a:t>
            </a:r>
            <a:r>
              <a:rPr lang="en-US" altLang="zh-CN" dirty="0"/>
              <a:t>,</a:t>
            </a:r>
            <a:r>
              <a:rPr lang="zh-CN" altLang="en-US" dirty="0"/>
              <a:t>这里所指的组件就是</a:t>
            </a:r>
            <a:r>
              <a:rPr lang="en-US" altLang="zh-CN" dirty="0"/>
              <a:t>8.1</a:t>
            </a:r>
            <a:r>
              <a:rPr lang="zh-CN" altLang="en-US" dirty="0"/>
              <a:t>节中介绍的构件图中的基本元素，它是系统可替换的物理部件。</a:t>
            </a:r>
          </a:p>
          <a:p>
            <a:r>
              <a:rPr lang="zh-CN" altLang="en-US" dirty="0"/>
              <a:t>结点和组件的关系可以归纳为以下两点。</a:t>
            </a:r>
          </a:p>
          <a:p>
            <a:r>
              <a:rPr lang="en-US" altLang="zh-CN" dirty="0"/>
              <a:t>(1)</a:t>
            </a:r>
            <a:r>
              <a:rPr lang="zh-CN" altLang="en-US" dirty="0"/>
              <a:t>组件是参与系统执行的事物</a:t>
            </a:r>
            <a:r>
              <a:rPr lang="en-US" altLang="zh-CN" dirty="0"/>
              <a:t>﹐</a:t>
            </a:r>
            <a:r>
              <a:rPr lang="zh-CN" altLang="en-US" dirty="0"/>
              <a:t>而结点是执行组件的事物。简单地说就是组件是被结点执行的事物</a:t>
            </a:r>
            <a:r>
              <a:rPr lang="en-US" altLang="zh-CN" dirty="0"/>
              <a:t>,</a:t>
            </a:r>
            <a:r>
              <a:rPr lang="zh-CN" altLang="en-US" dirty="0"/>
              <a:t>如假设结点是一台服务器</a:t>
            </a:r>
            <a:r>
              <a:rPr lang="en-US" altLang="zh-CN" dirty="0"/>
              <a:t>,</a:t>
            </a:r>
            <a:r>
              <a:rPr lang="zh-CN" altLang="en-US" dirty="0"/>
              <a:t>则组件就是其上运行的软件。法严出</a:t>
            </a:r>
          </a:p>
          <a:p>
            <a:r>
              <a:rPr lang="en-US" altLang="zh-CN" dirty="0"/>
              <a:t>(2</a:t>
            </a:r>
            <a:r>
              <a:rPr lang="zh-CN" altLang="en-US" dirty="0"/>
              <a:t>）组件表示逻辑元素的物理模块</a:t>
            </a:r>
            <a:r>
              <a:rPr lang="en-US" altLang="zh-CN" dirty="0"/>
              <a:t>,</a:t>
            </a:r>
            <a:r>
              <a:rPr lang="zh-CN" altLang="en-US" dirty="0"/>
              <a:t>而结点表示组件的物理部署。这表明一个组件是逻辑单元</a:t>
            </a:r>
            <a:r>
              <a:rPr lang="en-US" altLang="zh-CN" dirty="0"/>
              <a:t>(</a:t>
            </a:r>
            <a:r>
              <a:rPr lang="zh-CN" altLang="en-US" dirty="0"/>
              <a:t>如类</a:t>
            </a:r>
            <a:r>
              <a:rPr lang="en-US" altLang="zh-CN" dirty="0"/>
              <a:t>)</a:t>
            </a:r>
            <a:r>
              <a:rPr lang="zh-CN" altLang="en-US" dirty="0"/>
              <a:t>的物理实现</a:t>
            </a:r>
            <a:r>
              <a:rPr lang="en-US" altLang="zh-CN" dirty="0"/>
              <a:t>,</a:t>
            </a:r>
            <a:r>
              <a:rPr lang="zh-CN" altLang="en-US" dirty="0"/>
              <a:t>而一个结点则是组件被部署的地点。一个类可以被一个或多个组件实现</a:t>
            </a:r>
            <a:r>
              <a:rPr lang="en-US" altLang="zh-CN" dirty="0"/>
              <a:t>,</a:t>
            </a:r>
            <a:r>
              <a:rPr lang="zh-CN" altLang="en-US" dirty="0"/>
              <a:t>而一个组件也可以部署在一个或多个结点上。</a:t>
            </a:r>
          </a:p>
        </p:txBody>
      </p:sp>
    </p:spTree>
    <p:extLst>
      <p:ext uri="{BB962C8B-B14F-4D97-AF65-F5344CB8AC3E}">
        <p14:creationId xmlns:p14="http://schemas.microsoft.com/office/powerpoint/2010/main" val="308127689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1646163" cy="461665"/>
          </a:xfrm>
          <a:prstGeom prst="rect">
            <a:avLst/>
          </a:prstGeom>
        </p:spPr>
        <p:txBody>
          <a:bodyPr wrap="square">
            <a:spAutoFit/>
          </a:bodyPr>
          <a:lstStyle/>
          <a:p>
            <a:r>
              <a:rPr lang="zh-CN" altLang="en-US" sz="2400" b="1" dirty="0">
                <a:solidFill>
                  <a:srgbClr val="EB8FA6"/>
                </a:solidFill>
                <a:cs typeface="+mn-ea"/>
                <a:sym typeface="+mn-lt"/>
              </a:rPr>
              <a:t>关系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86609" y="2370576"/>
            <a:ext cx="9618780" cy="1477328"/>
          </a:xfrm>
          <a:prstGeom prst="rect">
            <a:avLst/>
          </a:prstGeom>
        </p:spPr>
        <p:txBody>
          <a:bodyPr wrap="square">
            <a:spAutoFit/>
          </a:bodyPr>
          <a:lstStyle/>
          <a:p>
            <a:r>
              <a:rPr lang="zh-CN" altLang="en-US" dirty="0"/>
              <a:t>部署图中也可以包括依赖、泛化、关联及实现关系。</a:t>
            </a:r>
          </a:p>
          <a:p>
            <a:r>
              <a:rPr lang="zh-CN" altLang="en-US" dirty="0"/>
              <a:t>部署图中的依赖关系使用虚线箭头表示。它通常用在部署图中的组件和组件之间</a:t>
            </a:r>
            <a:r>
              <a:rPr lang="en-US" altLang="zh-CN" dirty="0"/>
              <a:t>,</a:t>
            </a:r>
            <a:r>
              <a:rPr lang="zh-CN" altLang="en-US" dirty="0"/>
              <a:t>组件依赖外部提供的服务</a:t>
            </a:r>
            <a:r>
              <a:rPr lang="en-US" altLang="zh-CN" dirty="0"/>
              <a:t>(</a:t>
            </a:r>
            <a:r>
              <a:rPr lang="zh-CN" altLang="en-US" dirty="0"/>
              <a:t>由组件到接口</a:t>
            </a:r>
            <a:r>
              <a:rPr lang="en-US" altLang="zh-CN" dirty="0"/>
              <a:t>)</a:t>
            </a:r>
            <a:r>
              <a:rPr lang="zh-CN" altLang="en-US" dirty="0"/>
              <a:t>。图</a:t>
            </a:r>
            <a:r>
              <a:rPr lang="en-US" altLang="zh-CN" dirty="0"/>
              <a:t>8.18</a:t>
            </a:r>
            <a:r>
              <a:rPr lang="zh-CN" altLang="en-US" dirty="0"/>
              <a:t>示意了依赖关系。</a:t>
            </a:r>
          </a:p>
          <a:p>
            <a:r>
              <a:rPr lang="zh-CN" altLang="en-US" dirty="0"/>
              <a:t>实现关系是结点内组件向外提供服务</a:t>
            </a:r>
            <a:r>
              <a:rPr lang="en-US" altLang="zh-CN" dirty="0"/>
              <a:t>,</a:t>
            </a:r>
            <a:r>
              <a:rPr lang="zh-CN" altLang="en-US" dirty="0"/>
              <a:t>其表示符号是一条实线。关联关系是体现结点间通信关联</a:t>
            </a:r>
            <a:r>
              <a:rPr lang="en-US" altLang="zh-CN" dirty="0"/>
              <a:t>,</a:t>
            </a:r>
            <a:r>
              <a:rPr lang="zh-CN" altLang="en-US" dirty="0"/>
              <a:t>其表示符号也是一条实线</a:t>
            </a:r>
            <a:r>
              <a:rPr lang="en-US" altLang="zh-CN" dirty="0"/>
              <a:t>,</a:t>
            </a:r>
            <a:r>
              <a:rPr lang="zh-CN" altLang="en-US" dirty="0"/>
              <a:t>如图</a:t>
            </a:r>
            <a:r>
              <a:rPr lang="en-US" altLang="zh-CN" dirty="0"/>
              <a:t>8.19</a:t>
            </a:r>
            <a:r>
              <a:rPr lang="zh-CN" altLang="en-US" dirty="0"/>
              <a:t>所示。</a:t>
            </a:r>
          </a:p>
        </p:txBody>
      </p:sp>
      <p:pic>
        <p:nvPicPr>
          <p:cNvPr id="12" name="图片 11">
            <a:extLst>
              <a:ext uri="{FF2B5EF4-FFF2-40B4-BE49-F238E27FC236}">
                <a16:creationId xmlns:a16="http://schemas.microsoft.com/office/drawing/2014/main" id="{8EEBE61C-6523-4407-977D-F7FFCFEE859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86609" y="3770100"/>
            <a:ext cx="8901356" cy="1657686"/>
          </a:xfrm>
          <a:prstGeom prst="rect">
            <a:avLst/>
          </a:prstGeom>
          <a:noFill/>
          <a:ln>
            <a:noFill/>
          </a:ln>
        </p:spPr>
      </p:pic>
    </p:spTree>
    <p:extLst>
      <p:ext uri="{BB962C8B-B14F-4D97-AF65-F5344CB8AC3E}">
        <p14:creationId xmlns:p14="http://schemas.microsoft.com/office/powerpoint/2010/main" val="117711856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3577600" cy="461665"/>
          </a:xfrm>
          <a:prstGeom prst="rect">
            <a:avLst/>
          </a:prstGeom>
        </p:spPr>
        <p:txBody>
          <a:bodyPr wrap="square">
            <a:spAutoFit/>
          </a:bodyPr>
          <a:lstStyle/>
          <a:p>
            <a:r>
              <a:rPr lang="zh-CN" altLang="en-US" sz="2400" b="1" dirty="0">
                <a:solidFill>
                  <a:srgbClr val="EB8FA6"/>
                </a:solidFill>
                <a:cs typeface="+mn-ea"/>
                <a:sym typeface="+mn-lt"/>
              </a:rPr>
              <a:t>部署图的系统建模及应用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86610" y="2537741"/>
            <a:ext cx="9618780" cy="2031325"/>
          </a:xfrm>
          <a:prstGeom prst="rect">
            <a:avLst/>
          </a:prstGeom>
        </p:spPr>
        <p:txBody>
          <a:bodyPr wrap="square">
            <a:spAutoFit/>
          </a:bodyPr>
          <a:lstStyle/>
          <a:p>
            <a:r>
              <a:rPr lang="zh-CN" altLang="zh-CN" dirty="0"/>
              <a:t>部署图用于对系统的静态部署视图建模。这种视图主要用来解决构成物理系统的各组成部分的分布</a:t>
            </a:r>
            <a:r>
              <a:rPr lang="en-US" altLang="zh-CN" dirty="0"/>
              <a:t>,</a:t>
            </a:r>
            <a:r>
              <a:rPr lang="zh-CN" altLang="zh-CN" dirty="0"/>
              <a:t>提交和安装。有些开发的系统不需要部署图</a:t>
            </a:r>
            <a:r>
              <a:rPr lang="en-US" altLang="zh-CN" dirty="0"/>
              <a:t>,</a:t>
            </a:r>
            <a:r>
              <a:rPr lang="zh-CN" altLang="zh-CN" dirty="0"/>
              <a:t>比如开发的软件是将运行在一台机器上而且只和该机器上已由宿主操作系统管理的标准设备</a:t>
            </a:r>
            <a:r>
              <a:rPr lang="en-US" altLang="zh-CN" dirty="0"/>
              <a:t>(</a:t>
            </a:r>
            <a:r>
              <a:rPr lang="zh-CN" altLang="zh-CN" dirty="0"/>
              <a:t>如键盘</a:t>
            </a:r>
            <a:r>
              <a:rPr lang="en-US" altLang="zh-CN" dirty="0"/>
              <a:t>)</a:t>
            </a:r>
            <a:r>
              <a:rPr lang="zh-CN" altLang="zh-CN" dirty="0"/>
              <a:t>相互作用</a:t>
            </a:r>
            <a:r>
              <a:rPr lang="en-US" altLang="zh-CN" dirty="0"/>
              <a:t>,</a:t>
            </a:r>
            <a:r>
              <a:rPr lang="zh-CN" altLang="zh-CN" dirty="0"/>
              <a:t>就不必要设计部署图。如果软件交互设备是物理地分布在多个处理器上的</a:t>
            </a:r>
            <a:r>
              <a:rPr lang="en-US" altLang="zh-CN" dirty="0"/>
              <a:t>,</a:t>
            </a:r>
            <a:r>
              <a:rPr lang="zh-CN" altLang="zh-CN" dirty="0"/>
              <a:t>则使用部署图有助于思考系统中软件到硬件的映射。</a:t>
            </a:r>
          </a:p>
          <a:p>
            <a:r>
              <a:rPr lang="zh-CN" altLang="zh-CN" dirty="0"/>
              <a:t>对系统静态部署视图建模时</a:t>
            </a:r>
            <a:r>
              <a:rPr lang="en-US" altLang="zh-CN" dirty="0"/>
              <a:t>,</a:t>
            </a:r>
            <a:r>
              <a:rPr lang="zh-CN" altLang="zh-CN" dirty="0"/>
              <a:t>通常将以下列三种方式之一使用部署图</a:t>
            </a:r>
            <a:r>
              <a:rPr lang="zh-CN" altLang="en-US" dirty="0"/>
              <a:t>，分别是</a:t>
            </a:r>
            <a:r>
              <a:rPr lang="zh-CN" altLang="zh-CN" b="1" dirty="0"/>
              <a:t>对嵌入式系统建模</a:t>
            </a:r>
            <a:r>
              <a:rPr lang="zh-CN" altLang="en-US" b="1" dirty="0"/>
              <a:t>、</a:t>
            </a:r>
            <a:r>
              <a:rPr lang="zh-CN" altLang="zh-CN" b="1" dirty="0"/>
              <a:t>对客户</a:t>
            </a:r>
            <a:r>
              <a:rPr lang="en-US" altLang="zh-CN" b="1" dirty="0"/>
              <a:t>/</a:t>
            </a:r>
            <a:r>
              <a:rPr lang="zh-CN" altLang="zh-CN" b="1" dirty="0"/>
              <a:t>服务器系统建模</a:t>
            </a:r>
            <a:r>
              <a:rPr lang="zh-CN" altLang="en-US" b="1" dirty="0"/>
              <a:t>、</a:t>
            </a:r>
            <a:r>
              <a:rPr lang="zh-CN" altLang="zh-CN" b="1" dirty="0"/>
              <a:t>对全分布式系统建模</a:t>
            </a:r>
            <a:r>
              <a:rPr lang="zh-CN" altLang="zh-CN" dirty="0"/>
              <a:t>。</a:t>
            </a:r>
          </a:p>
        </p:txBody>
      </p:sp>
    </p:spTree>
    <p:extLst>
      <p:ext uri="{BB962C8B-B14F-4D97-AF65-F5344CB8AC3E}">
        <p14:creationId xmlns:p14="http://schemas.microsoft.com/office/powerpoint/2010/main" val="4746220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a:t>
            </a:r>
            <a:endParaRPr lang="en-US" altLang="zh-CN" sz="3200" b="1" dirty="0">
              <a:solidFill>
                <a:schemeClr val="tx1">
                  <a:lumMod val="75000"/>
                  <a:lumOff val="25000"/>
                </a:schemeClr>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29598" y="2100263"/>
            <a:ext cx="4322668" cy="253640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zh-CN" dirty="0"/>
              <a:t>由于</a:t>
            </a:r>
            <a:r>
              <a:rPr lang="zh-CN" altLang="zh-CN" dirty="0">
                <a:solidFill>
                  <a:srgbClr val="FF0000"/>
                </a:solidFill>
              </a:rPr>
              <a:t>参与者</a:t>
            </a:r>
            <a:r>
              <a:rPr lang="zh-CN" altLang="zh-CN" dirty="0"/>
              <a:t>实际上就是</a:t>
            </a:r>
            <a:r>
              <a:rPr lang="zh-CN" altLang="zh-CN" dirty="0">
                <a:solidFill>
                  <a:srgbClr val="FF0000"/>
                </a:solidFill>
              </a:rPr>
              <a:t>类</a:t>
            </a:r>
            <a:r>
              <a:rPr lang="zh-CN" altLang="zh-CN" dirty="0"/>
              <a:t>，因此参与者之间也具有继承关系</a:t>
            </a:r>
            <a:r>
              <a:rPr lang="en-US" altLang="zh-CN" dirty="0"/>
              <a:t>(</a:t>
            </a:r>
            <a:r>
              <a:rPr lang="zh-CN" altLang="zh-CN" dirty="0"/>
              <a:t>但在分析设计阶段，一般使用泛化关系来表示继承关系</a:t>
            </a:r>
            <a:r>
              <a:rPr lang="en-US" altLang="zh-CN" dirty="0"/>
              <a:t>)</a:t>
            </a:r>
            <a:r>
              <a:rPr lang="zh-CN" altLang="zh-CN" dirty="0"/>
              <a:t> 参与者之间的泛化关系用带空心三角形箭头的实线来表示，箭头端指向超类。</a:t>
            </a:r>
            <a:endParaRPr lang="zh-CN" altLang="en-US" dirty="0">
              <a:solidFill>
                <a:schemeClr val="tx1">
                  <a:lumMod val="75000"/>
                  <a:lumOff val="25000"/>
                </a:schemeClr>
              </a:solidFill>
              <a:cs typeface="+mn-ea"/>
              <a:sym typeface="+mn-lt"/>
            </a:endParaRPr>
          </a:p>
        </p:txBody>
      </p:sp>
      <p:pic>
        <p:nvPicPr>
          <p:cNvPr id="12" name="图片 11">
            <a:extLst>
              <a:ext uri="{FF2B5EF4-FFF2-40B4-BE49-F238E27FC236}">
                <a16:creationId xmlns:a16="http://schemas.microsoft.com/office/drawing/2014/main" id="{29EDA6F3-1A99-4599-ACF2-E3CDF67BF3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47236" y="1562170"/>
            <a:ext cx="3751377" cy="4228727"/>
          </a:xfrm>
          <a:prstGeom prst="rect">
            <a:avLst/>
          </a:prstGeom>
          <a:noFill/>
          <a:ln>
            <a:noFill/>
          </a:ln>
        </p:spPr>
      </p:pic>
    </p:spTree>
    <p:extLst>
      <p:ext uri="{BB962C8B-B14F-4D97-AF65-F5344CB8AC3E}">
        <p14:creationId xmlns:p14="http://schemas.microsoft.com/office/powerpoint/2010/main" val="405185375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wipe(down)">
                                      <p:cBhvr>
                                        <p:cTn id="2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3577600" cy="461665"/>
          </a:xfrm>
          <a:prstGeom prst="rect">
            <a:avLst/>
          </a:prstGeom>
        </p:spPr>
        <p:txBody>
          <a:bodyPr wrap="square">
            <a:spAutoFit/>
          </a:bodyPr>
          <a:lstStyle/>
          <a:p>
            <a:r>
              <a:rPr lang="zh-CN" altLang="en-US" sz="2400" b="1" dirty="0">
                <a:solidFill>
                  <a:srgbClr val="EB8FA6"/>
                </a:solidFill>
                <a:cs typeface="+mn-ea"/>
                <a:sym typeface="+mn-lt"/>
              </a:rPr>
              <a:t>部署图的系统建模及应用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86609" y="2690336"/>
            <a:ext cx="9618780" cy="1846659"/>
          </a:xfrm>
          <a:prstGeom prst="rect">
            <a:avLst/>
          </a:prstGeom>
        </p:spPr>
        <p:txBody>
          <a:bodyPr wrap="square">
            <a:spAutoFit/>
          </a:bodyPr>
          <a:lstStyle/>
          <a:p>
            <a:r>
              <a:rPr lang="en-US" altLang="zh-CN" sz="2400" b="1" dirty="0"/>
              <a:t>1</a:t>
            </a:r>
            <a:r>
              <a:rPr lang="zh-CN" altLang="zh-CN" sz="2400" b="1" dirty="0"/>
              <a:t>．对嵌入式系统建模</a:t>
            </a:r>
            <a:endParaRPr lang="en-US" altLang="zh-CN" sz="2400" dirty="0"/>
          </a:p>
          <a:p>
            <a:r>
              <a:rPr lang="zh-CN" altLang="en-US" dirty="0"/>
              <a:t>嵌入式系统是软件密集的硬件集合</a:t>
            </a:r>
            <a:r>
              <a:rPr lang="en-US" altLang="zh-CN" dirty="0"/>
              <a:t>,</a:t>
            </a:r>
            <a:r>
              <a:rPr lang="zh-CN" altLang="en-US" dirty="0"/>
              <a:t>其硬件与物理世界相互作用。嵌入式系统包括控制设备</a:t>
            </a:r>
            <a:r>
              <a:rPr lang="en-US" altLang="zh-CN" dirty="0"/>
              <a:t>(</a:t>
            </a:r>
            <a:r>
              <a:rPr lang="zh-CN" altLang="en-US" dirty="0"/>
              <a:t>如马达、传动装置和显示器</a:t>
            </a:r>
            <a:r>
              <a:rPr lang="en-US" altLang="zh-CN" dirty="0"/>
              <a:t>)</a:t>
            </a:r>
            <a:r>
              <a:rPr lang="zh-CN" altLang="en-US" dirty="0"/>
              <a:t>的软件</a:t>
            </a:r>
            <a:r>
              <a:rPr lang="en-US" altLang="zh-CN" dirty="0"/>
              <a:t>,</a:t>
            </a:r>
            <a:r>
              <a:rPr lang="zh-CN" altLang="en-US" dirty="0"/>
              <a:t>又包括由外部的刺激</a:t>
            </a:r>
            <a:r>
              <a:rPr lang="en-US" altLang="zh-CN" dirty="0"/>
              <a:t>(</a:t>
            </a:r>
            <a:r>
              <a:rPr lang="zh-CN" altLang="en-US" dirty="0"/>
              <a:t>如传感器输人</a:t>
            </a:r>
            <a:r>
              <a:rPr lang="en-US" altLang="zh-CN" dirty="0"/>
              <a:t>,</a:t>
            </a:r>
            <a:r>
              <a:rPr lang="zh-CN" altLang="en-US" dirty="0"/>
              <a:t>运动和温度变化</a:t>
            </a:r>
            <a:r>
              <a:rPr lang="en-US" altLang="zh-CN" dirty="0"/>
              <a:t>)</a:t>
            </a:r>
            <a:r>
              <a:rPr lang="zh-CN" altLang="en-US" dirty="0"/>
              <a:t>所控制的软件。可以用部署图对组成一个嵌入式系统的设备和处理器建模。嵌入式系统的部署图建模的策略为</a:t>
            </a:r>
            <a:r>
              <a:rPr lang="en-US" altLang="zh-CN" dirty="0"/>
              <a:t>:</a:t>
            </a:r>
            <a:r>
              <a:rPr lang="zh-CN" altLang="en-US" dirty="0"/>
              <a:t>识别对于系统而言唯一的设备和结点</a:t>
            </a:r>
            <a:r>
              <a:rPr lang="en-US" altLang="zh-CN" dirty="0"/>
              <a:t>﹔</a:t>
            </a:r>
            <a:r>
              <a:rPr lang="zh-CN" altLang="en-US" dirty="0"/>
              <a:t>重点在于对处理器和设备之间的关系建模</a:t>
            </a:r>
            <a:r>
              <a:rPr lang="en-US" altLang="zh-CN" dirty="0"/>
              <a:t>;</a:t>
            </a:r>
            <a:r>
              <a:rPr lang="zh-CN" altLang="en-US" dirty="0"/>
              <a:t>可以考虑对处理器和设备采用更直观的图标。图</a:t>
            </a:r>
            <a:r>
              <a:rPr lang="en-US" altLang="zh-CN" dirty="0"/>
              <a:t>8.20</a:t>
            </a:r>
            <a:r>
              <a:rPr lang="zh-CN" altLang="en-US" dirty="0"/>
              <a:t>为一个嵌入式部署图示例。</a:t>
            </a:r>
            <a:endParaRPr lang="zh-CN" altLang="zh-CN" dirty="0"/>
          </a:p>
        </p:txBody>
      </p:sp>
    </p:spTree>
    <p:extLst>
      <p:ext uri="{BB962C8B-B14F-4D97-AF65-F5344CB8AC3E}">
        <p14:creationId xmlns:p14="http://schemas.microsoft.com/office/powerpoint/2010/main" val="383360328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3577600" cy="461665"/>
          </a:xfrm>
          <a:prstGeom prst="rect">
            <a:avLst/>
          </a:prstGeom>
        </p:spPr>
        <p:txBody>
          <a:bodyPr wrap="square">
            <a:spAutoFit/>
          </a:bodyPr>
          <a:lstStyle/>
          <a:p>
            <a:r>
              <a:rPr lang="zh-CN" altLang="en-US" sz="2400" b="1" dirty="0">
                <a:solidFill>
                  <a:srgbClr val="EB8FA6"/>
                </a:solidFill>
                <a:cs typeface="+mn-ea"/>
                <a:sym typeface="+mn-lt"/>
              </a:rPr>
              <a:t>部署图的系统建模及应用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86609" y="2690336"/>
            <a:ext cx="9618780" cy="2400657"/>
          </a:xfrm>
          <a:prstGeom prst="rect">
            <a:avLst/>
          </a:prstGeom>
        </p:spPr>
        <p:txBody>
          <a:bodyPr wrap="square">
            <a:spAutoFit/>
          </a:bodyPr>
          <a:lstStyle/>
          <a:p>
            <a:r>
              <a:rPr lang="en-US" altLang="zh-CN" sz="2400" b="1" dirty="0"/>
              <a:t>2</a:t>
            </a:r>
            <a:r>
              <a:rPr lang="zh-CN" altLang="en-US" sz="2400" b="1" dirty="0"/>
              <a:t>．对客户</a:t>
            </a:r>
            <a:r>
              <a:rPr lang="en-US" altLang="zh-CN" sz="2400" b="1" dirty="0"/>
              <a:t>/</a:t>
            </a:r>
            <a:r>
              <a:rPr lang="zh-CN" altLang="en-US" sz="2400" b="1" dirty="0"/>
              <a:t>服务器系统建模</a:t>
            </a:r>
            <a:endParaRPr lang="en-US" altLang="zh-CN" sz="2400" b="1" dirty="0"/>
          </a:p>
          <a:p>
            <a:r>
              <a:rPr lang="zh-CN" altLang="zh-CN" dirty="0"/>
              <a:t>客户</a:t>
            </a:r>
            <a:r>
              <a:rPr lang="en-US" altLang="zh-CN" dirty="0"/>
              <a:t>/</a:t>
            </a:r>
            <a:r>
              <a:rPr lang="zh-CN" altLang="zh-CN" dirty="0"/>
              <a:t>服务器系统是一种常用的体系结构</a:t>
            </a:r>
            <a:r>
              <a:rPr lang="en-US" altLang="zh-CN" dirty="0"/>
              <a:t>,</a:t>
            </a:r>
            <a:r>
              <a:rPr lang="zh-CN" altLang="zh-CN" dirty="0"/>
              <a:t>它注重于将在客户机上的系统的用户界面和在服务器的系统永久数据清晰地分开。它要求对客户</a:t>
            </a:r>
            <a:r>
              <a:rPr lang="en-US" altLang="zh-CN" dirty="0"/>
              <a:t>/</a:t>
            </a:r>
            <a:r>
              <a:rPr lang="zh-CN" altLang="zh-CN" dirty="0"/>
              <a:t>服务器间的网络连接及系统中的软件组件在结点上的物理分布做出决策。可以用部署图对这种客户</a:t>
            </a:r>
            <a:r>
              <a:rPr lang="en-US" altLang="zh-CN" dirty="0"/>
              <a:t>/</a:t>
            </a:r>
            <a:r>
              <a:rPr lang="zh-CN" altLang="zh-CN" dirty="0"/>
              <a:t>服务器系统的拓扑结构建模。当开发的软件要运行在多台计算机上时</a:t>
            </a:r>
            <a:r>
              <a:rPr lang="en-US" altLang="zh-CN" dirty="0"/>
              <a:t>,</a:t>
            </a:r>
            <a:r>
              <a:rPr lang="zh-CN" altLang="zh-CN" dirty="0"/>
              <a:t>就必须决定如何将软件组件以合理的方式部署在各个结点。其中</a:t>
            </a:r>
            <a:r>
              <a:rPr lang="en-US" altLang="zh-CN" dirty="0"/>
              <a:t>,</a:t>
            </a:r>
            <a:r>
              <a:rPr lang="zh-CN" altLang="zh-CN" dirty="0"/>
              <a:t>客户</a:t>
            </a:r>
            <a:r>
              <a:rPr lang="en-US" altLang="zh-CN" dirty="0"/>
              <a:t>/</a:t>
            </a:r>
            <a:r>
              <a:rPr lang="zh-CN" altLang="zh-CN" dirty="0"/>
              <a:t>服务器结构就是一种典型的分布式系统模型</a:t>
            </a:r>
            <a:r>
              <a:rPr lang="en-US" altLang="zh-CN" dirty="0"/>
              <a:t>,</a:t>
            </a:r>
            <a:r>
              <a:rPr lang="zh-CN" altLang="zh-CN" dirty="0"/>
              <a:t>它包含三层</a:t>
            </a:r>
            <a:r>
              <a:rPr lang="en-US" altLang="zh-CN" dirty="0"/>
              <a:t>B/S</a:t>
            </a:r>
            <a:r>
              <a:rPr lang="zh-CN" altLang="zh-CN" dirty="0"/>
              <a:t>结构、两层</a:t>
            </a:r>
            <a:r>
              <a:rPr lang="en-US" altLang="zh-CN" dirty="0"/>
              <a:t>C/S</a:t>
            </a:r>
            <a:r>
              <a:rPr lang="zh-CN" altLang="zh-CN" dirty="0"/>
              <a:t>结构。</a:t>
            </a:r>
          </a:p>
          <a:p>
            <a:r>
              <a:rPr lang="zh-CN" altLang="zh-CN" dirty="0"/>
              <a:t>一个</a:t>
            </a:r>
            <a:r>
              <a:rPr lang="en-US" altLang="zh-CN" dirty="0"/>
              <a:t>UML</a:t>
            </a:r>
            <a:r>
              <a:rPr lang="zh-CN" altLang="zh-CN" dirty="0"/>
              <a:t>部署图描述系统的软件如何映射到将要执行它们的硬件上</a:t>
            </a:r>
            <a:r>
              <a:rPr lang="en-US" altLang="zh-CN" dirty="0"/>
              <a:t>,</a:t>
            </a:r>
            <a:r>
              <a:rPr lang="zh-CN" altLang="zh-CN" dirty="0"/>
              <a:t>用来显示系统中软件和硬件的物理架构</a:t>
            </a:r>
            <a:r>
              <a:rPr lang="en-US" altLang="zh-CN" dirty="0"/>
              <a:t>,</a:t>
            </a:r>
            <a:r>
              <a:rPr lang="zh-CN" altLang="zh-CN" dirty="0"/>
              <a:t>是一个运行时的硬件结点以及在这些结点上运行的软件的静态结构模型。</a:t>
            </a:r>
          </a:p>
        </p:txBody>
      </p:sp>
    </p:spTree>
    <p:extLst>
      <p:ext uri="{BB962C8B-B14F-4D97-AF65-F5344CB8AC3E}">
        <p14:creationId xmlns:p14="http://schemas.microsoft.com/office/powerpoint/2010/main" val="26285240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3577600" cy="461665"/>
          </a:xfrm>
          <a:prstGeom prst="rect">
            <a:avLst/>
          </a:prstGeom>
        </p:spPr>
        <p:txBody>
          <a:bodyPr wrap="square">
            <a:spAutoFit/>
          </a:bodyPr>
          <a:lstStyle/>
          <a:p>
            <a:r>
              <a:rPr lang="zh-CN" altLang="en-US" sz="2400" b="1" dirty="0">
                <a:solidFill>
                  <a:srgbClr val="EB8FA6"/>
                </a:solidFill>
                <a:cs typeface="+mn-ea"/>
                <a:sym typeface="+mn-lt"/>
              </a:rPr>
              <a:t>部署图的系统建模及应用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86609" y="2471859"/>
            <a:ext cx="9618780" cy="3231654"/>
          </a:xfrm>
          <a:prstGeom prst="rect">
            <a:avLst/>
          </a:prstGeom>
        </p:spPr>
        <p:txBody>
          <a:bodyPr wrap="square">
            <a:spAutoFit/>
          </a:bodyPr>
          <a:lstStyle/>
          <a:p>
            <a:r>
              <a:rPr lang="en-US" altLang="zh-CN" sz="2400" b="1" dirty="0"/>
              <a:t>3.</a:t>
            </a:r>
            <a:r>
              <a:rPr lang="zh-CN" altLang="en-US" sz="2400" b="1" dirty="0"/>
              <a:t>对全分布式系统建模</a:t>
            </a:r>
            <a:endParaRPr lang="en-US" altLang="zh-CN" sz="2400" b="1" dirty="0"/>
          </a:p>
          <a:p>
            <a:r>
              <a:rPr lang="zh-CN" altLang="zh-CN" dirty="0"/>
              <a:t>广泛意义上的分布式系统通常是由多级服务器构成。这种系统中一般存在着多种版本的软件组件</a:t>
            </a:r>
            <a:r>
              <a:rPr lang="en-US" altLang="zh-CN" dirty="0"/>
              <a:t>,</a:t>
            </a:r>
            <a:r>
              <a:rPr lang="zh-CN" altLang="zh-CN" dirty="0"/>
              <a:t>其中的一些版本的软件组件甚至可以在结点间迁移。构造这样的系统</a:t>
            </a:r>
            <a:r>
              <a:rPr lang="en-US" altLang="zh-CN" dirty="0"/>
              <a:t>,</a:t>
            </a:r>
            <a:r>
              <a:rPr lang="zh-CN" altLang="zh-CN" dirty="0"/>
              <a:t>需要对系统拓扑结构的不断变化做出决策。可以用部署图可视化系统的当前拓扑结构及组件的分布情况</a:t>
            </a:r>
            <a:r>
              <a:rPr lang="en-US" altLang="zh-CN" dirty="0"/>
              <a:t>,</a:t>
            </a:r>
            <a:r>
              <a:rPr lang="zh-CN" altLang="zh-CN" dirty="0"/>
              <a:t>并推断拓扑结构变化的影响。</a:t>
            </a:r>
          </a:p>
          <a:p>
            <a:r>
              <a:rPr lang="zh-CN" altLang="zh-CN" dirty="0"/>
              <a:t>绘制系统部署图</a:t>
            </a:r>
            <a:r>
              <a:rPr lang="en-US" altLang="zh-CN" dirty="0"/>
              <a:t>,</a:t>
            </a:r>
            <a:r>
              <a:rPr lang="zh-CN" altLang="zh-CN" dirty="0"/>
              <a:t>可以参照以下步骤进行。</a:t>
            </a:r>
          </a:p>
          <a:p>
            <a:r>
              <a:rPr lang="en-US" altLang="zh-CN" dirty="0"/>
              <a:t>(1</a:t>
            </a:r>
            <a:r>
              <a:rPr lang="zh-CN" altLang="zh-CN" dirty="0"/>
              <a:t>）对系统中的结点建模</a:t>
            </a:r>
            <a:r>
              <a:rPr lang="en-US" altLang="zh-CN" dirty="0"/>
              <a:t>;</a:t>
            </a:r>
            <a:endParaRPr lang="zh-CN" altLang="zh-CN" dirty="0"/>
          </a:p>
          <a:p>
            <a:r>
              <a:rPr lang="en-US" altLang="zh-CN" dirty="0"/>
              <a:t>(2</a:t>
            </a:r>
            <a:r>
              <a:rPr lang="zh-CN" altLang="zh-CN" dirty="0"/>
              <a:t>）对结点间的关系建模</a:t>
            </a:r>
            <a:r>
              <a:rPr lang="en-US" altLang="zh-CN" dirty="0"/>
              <a:t>;</a:t>
            </a:r>
            <a:endParaRPr lang="zh-CN" altLang="zh-CN" dirty="0"/>
          </a:p>
          <a:p>
            <a:r>
              <a:rPr lang="en-US" altLang="zh-CN" dirty="0"/>
              <a:t>(3</a:t>
            </a:r>
            <a:r>
              <a:rPr lang="zh-CN" altLang="zh-CN" dirty="0"/>
              <a:t>）对结点中的组件建模</a:t>
            </a:r>
            <a:r>
              <a:rPr lang="en-US" altLang="zh-CN" dirty="0"/>
              <a:t>,</a:t>
            </a:r>
            <a:r>
              <a:rPr lang="zh-CN" altLang="zh-CN" dirty="0"/>
              <a:t>这些组件来自构件图</a:t>
            </a:r>
            <a:r>
              <a:rPr lang="en-US" altLang="zh-CN" dirty="0"/>
              <a:t>;</a:t>
            </a:r>
            <a:endParaRPr lang="zh-CN" altLang="zh-CN" dirty="0"/>
          </a:p>
          <a:p>
            <a:r>
              <a:rPr lang="en-US" altLang="zh-CN" dirty="0"/>
              <a:t>(4</a:t>
            </a:r>
            <a:r>
              <a:rPr lang="zh-CN" altLang="zh-CN" dirty="0"/>
              <a:t>）对组件间的关系建模</a:t>
            </a:r>
            <a:r>
              <a:rPr lang="en-US" altLang="zh-CN" dirty="0"/>
              <a:t>;</a:t>
            </a:r>
            <a:endParaRPr lang="zh-CN" altLang="zh-CN" dirty="0"/>
          </a:p>
          <a:p>
            <a:r>
              <a:rPr lang="en-US" altLang="zh-CN" dirty="0"/>
              <a:t>(5) </a:t>
            </a:r>
            <a:r>
              <a:rPr lang="zh-CN" altLang="zh-CN" dirty="0"/>
              <a:t>对建模的结果进行精化和细化。</a:t>
            </a:r>
          </a:p>
        </p:txBody>
      </p:sp>
    </p:spTree>
    <p:extLst>
      <p:ext uri="{BB962C8B-B14F-4D97-AF65-F5344CB8AC3E}">
        <p14:creationId xmlns:p14="http://schemas.microsoft.com/office/powerpoint/2010/main" val="33991450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3577600" cy="461665"/>
          </a:xfrm>
          <a:prstGeom prst="rect">
            <a:avLst/>
          </a:prstGeom>
        </p:spPr>
        <p:txBody>
          <a:bodyPr wrap="square">
            <a:spAutoFit/>
          </a:bodyPr>
          <a:lstStyle/>
          <a:p>
            <a:r>
              <a:rPr lang="zh-CN" altLang="en-US" sz="2400" b="1" dirty="0">
                <a:solidFill>
                  <a:srgbClr val="EB8FA6"/>
                </a:solidFill>
                <a:cs typeface="+mn-ea"/>
                <a:sym typeface="+mn-lt"/>
              </a:rPr>
              <a:t>部署图的几个应用实例</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86609" y="2471859"/>
            <a:ext cx="9618780" cy="923330"/>
          </a:xfrm>
          <a:prstGeom prst="rect">
            <a:avLst/>
          </a:prstGeom>
        </p:spPr>
        <p:txBody>
          <a:bodyPr wrap="square">
            <a:spAutoFit/>
          </a:bodyPr>
          <a:lstStyle/>
          <a:p>
            <a:r>
              <a:rPr lang="en-US" altLang="zh-CN" dirty="0"/>
              <a:t>1</a:t>
            </a:r>
            <a:r>
              <a:rPr lang="zh-CN" altLang="en-US" dirty="0"/>
              <a:t>）实例层部署图</a:t>
            </a:r>
          </a:p>
          <a:p>
            <a:r>
              <a:rPr lang="zh-CN" altLang="en-US" dirty="0"/>
              <a:t>实例层部署图描述各结点和它们之间的连接。图</a:t>
            </a:r>
            <a:r>
              <a:rPr lang="en-US" altLang="zh-CN" dirty="0"/>
              <a:t>8.23</a:t>
            </a:r>
            <a:r>
              <a:rPr lang="zh-CN" altLang="en-US" dirty="0"/>
              <a:t>中的关系是各个结点之间存在的通信关系。</a:t>
            </a:r>
          </a:p>
          <a:p>
            <a:r>
              <a:rPr lang="zh-CN" altLang="en-US" dirty="0"/>
              <a:t> </a:t>
            </a:r>
          </a:p>
        </p:txBody>
      </p:sp>
      <p:pic>
        <p:nvPicPr>
          <p:cNvPr id="13" name="图片 12">
            <a:extLst>
              <a:ext uri="{FF2B5EF4-FFF2-40B4-BE49-F238E27FC236}">
                <a16:creationId xmlns:a16="http://schemas.microsoft.com/office/drawing/2014/main" id="{B5127B3B-EE73-4665-83B9-11D87E96875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86957" y="1828322"/>
            <a:ext cx="4632960" cy="3268980"/>
          </a:xfrm>
          <a:prstGeom prst="rect">
            <a:avLst/>
          </a:prstGeom>
          <a:noFill/>
          <a:ln>
            <a:noFill/>
          </a:ln>
        </p:spPr>
      </p:pic>
    </p:spTree>
    <p:extLst>
      <p:ext uri="{BB962C8B-B14F-4D97-AF65-F5344CB8AC3E}">
        <p14:creationId xmlns:p14="http://schemas.microsoft.com/office/powerpoint/2010/main" val="18962818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barn(inVertical)">
                                      <p:cBhvr>
                                        <p:cTn id="2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3577600" cy="461665"/>
          </a:xfrm>
          <a:prstGeom prst="rect">
            <a:avLst/>
          </a:prstGeom>
        </p:spPr>
        <p:txBody>
          <a:bodyPr wrap="square">
            <a:spAutoFit/>
          </a:bodyPr>
          <a:lstStyle/>
          <a:p>
            <a:r>
              <a:rPr lang="zh-CN" altLang="en-US" sz="2400" b="1" dirty="0">
                <a:solidFill>
                  <a:srgbClr val="EB8FA6"/>
                </a:solidFill>
                <a:cs typeface="+mn-ea"/>
                <a:sym typeface="+mn-lt"/>
              </a:rPr>
              <a:t>部署图的几个应用实例</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286609" y="2471859"/>
            <a:ext cx="9618780" cy="1754326"/>
          </a:xfrm>
          <a:prstGeom prst="rect">
            <a:avLst/>
          </a:prstGeom>
        </p:spPr>
        <p:txBody>
          <a:bodyPr wrap="square">
            <a:spAutoFit/>
          </a:bodyPr>
          <a:lstStyle/>
          <a:p>
            <a:r>
              <a:rPr lang="en-US" altLang="zh-CN" dirty="0"/>
              <a:t>2</a:t>
            </a:r>
            <a:r>
              <a:rPr lang="zh-CN" altLang="en-US" dirty="0"/>
              <a:t>）描述层部署图</a:t>
            </a:r>
          </a:p>
          <a:p>
            <a:r>
              <a:rPr lang="zh-CN" altLang="en-US" dirty="0"/>
              <a:t>描述层部署图表示了系统中的各结点和每个结点包含的组件。，图</a:t>
            </a:r>
            <a:r>
              <a:rPr lang="en-US" altLang="zh-CN" dirty="0"/>
              <a:t>8.24</a:t>
            </a:r>
            <a:r>
              <a:rPr lang="zh-CN" altLang="en-US" dirty="0"/>
              <a:t>中包括的各种关系如下。</a:t>
            </a:r>
          </a:p>
          <a:p>
            <a:r>
              <a:rPr lang="zh-CN" altLang="en-US" dirty="0"/>
              <a:t>（</a:t>
            </a:r>
            <a:r>
              <a:rPr lang="en-US" altLang="zh-CN" dirty="0"/>
              <a:t>1</a:t>
            </a:r>
            <a:r>
              <a:rPr lang="zh-CN" altLang="en-US" dirty="0"/>
              <a:t>）通信链关系</a:t>
            </a:r>
            <a:r>
              <a:rPr lang="en-US" altLang="zh-CN" dirty="0"/>
              <a:t>(</a:t>
            </a:r>
            <a:r>
              <a:rPr lang="zh-CN" altLang="en-US" dirty="0"/>
              <a:t>不带箭头的直线</a:t>
            </a:r>
            <a:r>
              <a:rPr lang="en-US" altLang="zh-CN" dirty="0"/>
              <a:t>):</a:t>
            </a:r>
            <a:r>
              <a:rPr lang="en-US" altLang="zh-CN" dirty="0" err="1"/>
              <a:t>TicketServer</a:t>
            </a:r>
            <a:r>
              <a:rPr lang="zh-CN" altLang="en-US" dirty="0"/>
              <a:t>票服务器与</a:t>
            </a:r>
            <a:r>
              <a:rPr lang="en-US" altLang="zh-CN" dirty="0" err="1"/>
              <a:t>Klosk</a:t>
            </a:r>
            <a:r>
              <a:rPr lang="zh-CN" altLang="en-US" dirty="0"/>
              <a:t>信息厅之间存在一对多的通信关联</a:t>
            </a:r>
            <a:r>
              <a:rPr lang="en-US" altLang="zh-CN" dirty="0"/>
              <a:t>;</a:t>
            </a:r>
            <a:r>
              <a:rPr lang="zh-CN" altLang="en-US" dirty="0"/>
              <a:t>与</a:t>
            </a:r>
            <a:r>
              <a:rPr lang="en-US" altLang="zh-CN" dirty="0" err="1"/>
              <a:t>SalesTerminal</a:t>
            </a:r>
            <a:r>
              <a:rPr lang="zh-CN" altLang="en-US" dirty="0"/>
              <a:t>售票终端也存在一对多的通信关联。</a:t>
            </a:r>
          </a:p>
          <a:p>
            <a:r>
              <a:rPr lang="en-US" altLang="zh-CN" dirty="0"/>
              <a:t>  (2</a:t>
            </a:r>
            <a:r>
              <a:rPr lang="zh-CN" altLang="en-US" dirty="0"/>
              <a:t>）依赖关系</a:t>
            </a:r>
            <a:r>
              <a:rPr lang="en-US" altLang="zh-CN" dirty="0"/>
              <a:t>(</a:t>
            </a:r>
            <a:r>
              <a:rPr lang="zh-CN" altLang="en-US" dirty="0"/>
              <a:t>带箭头的虚线</a:t>
            </a:r>
            <a:r>
              <a:rPr lang="en-US" altLang="zh-CN" dirty="0"/>
              <a:t>):</a:t>
            </a:r>
            <a:r>
              <a:rPr lang="en-US" altLang="zh-CN" dirty="0" err="1"/>
              <a:t>TicketSeller</a:t>
            </a:r>
            <a:r>
              <a:rPr lang="zh-CN" altLang="en-US" dirty="0"/>
              <a:t>售票构件依赖</a:t>
            </a:r>
            <a:r>
              <a:rPr lang="en-US" altLang="zh-CN" dirty="0" err="1"/>
              <a:t>CreditCardCharges</a:t>
            </a:r>
            <a:r>
              <a:rPr lang="zh-CN" altLang="en-US" dirty="0"/>
              <a:t>信用卡付款构件和 </a:t>
            </a:r>
            <a:r>
              <a:rPr lang="en-US" altLang="zh-CN" dirty="0" err="1"/>
              <a:t>TicketDB</a:t>
            </a:r>
            <a:r>
              <a:rPr lang="zh-CN" altLang="en-US" dirty="0"/>
              <a:t>票数据库构件提供的服务。</a:t>
            </a:r>
          </a:p>
        </p:txBody>
      </p:sp>
      <p:pic>
        <p:nvPicPr>
          <p:cNvPr id="12" name="图片 11">
            <a:extLst>
              <a:ext uri="{FF2B5EF4-FFF2-40B4-BE49-F238E27FC236}">
                <a16:creationId xmlns:a16="http://schemas.microsoft.com/office/drawing/2014/main" id="{62AFCDDD-78D2-4895-BB7C-E77F42F5503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282158" y="1300464"/>
            <a:ext cx="4174138" cy="4214706"/>
          </a:xfrm>
          <a:prstGeom prst="rect">
            <a:avLst/>
          </a:prstGeom>
          <a:noFill/>
          <a:ln>
            <a:noFill/>
          </a:ln>
        </p:spPr>
      </p:pic>
    </p:spTree>
    <p:extLst>
      <p:ext uri="{BB962C8B-B14F-4D97-AF65-F5344CB8AC3E}">
        <p14:creationId xmlns:p14="http://schemas.microsoft.com/office/powerpoint/2010/main" val="16201946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部署图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46327" y="1827870"/>
            <a:ext cx="3577600" cy="461665"/>
          </a:xfrm>
          <a:prstGeom prst="rect">
            <a:avLst/>
          </a:prstGeom>
        </p:spPr>
        <p:txBody>
          <a:bodyPr wrap="square">
            <a:spAutoFit/>
          </a:bodyPr>
          <a:lstStyle/>
          <a:p>
            <a:r>
              <a:rPr lang="zh-CN" altLang="en-US" sz="2400" b="1" dirty="0">
                <a:solidFill>
                  <a:srgbClr val="EB8FA6"/>
                </a:solidFill>
                <a:cs typeface="+mn-ea"/>
                <a:sym typeface="+mn-lt"/>
              </a:rPr>
              <a:t>部署图的几个应用实例</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351924" y="2590214"/>
            <a:ext cx="9618780" cy="1477328"/>
          </a:xfrm>
          <a:prstGeom prst="rect">
            <a:avLst/>
          </a:prstGeom>
        </p:spPr>
        <p:txBody>
          <a:bodyPr wrap="square">
            <a:spAutoFit/>
          </a:bodyPr>
          <a:lstStyle/>
          <a:p>
            <a:r>
              <a:rPr lang="en-US" altLang="zh-CN" dirty="0"/>
              <a:t>3</a:t>
            </a:r>
            <a:r>
              <a:rPr lang="zh-CN" altLang="en-US" dirty="0"/>
              <a:t>）细缆以太网</a:t>
            </a:r>
          </a:p>
          <a:p>
            <a:r>
              <a:rPr lang="zh-CN" altLang="en-US" dirty="0"/>
              <a:t>细缆以太网是目前很流行的一种网络。计算机与网络电缆之间通过一个叫作</a:t>
            </a:r>
            <a:r>
              <a:rPr lang="en-US" altLang="zh-CN" dirty="0"/>
              <a:t>T</a:t>
            </a:r>
            <a:r>
              <a:rPr lang="zh-CN" altLang="en-US" dirty="0"/>
              <a:t>型连接器</a:t>
            </a:r>
            <a:r>
              <a:rPr lang="en-US" altLang="zh-CN" dirty="0"/>
              <a:t>(T-connector)</a:t>
            </a:r>
            <a:r>
              <a:rPr lang="zh-CN" altLang="en-US" dirty="0"/>
              <a:t>的连接设备连接。一个网段可以通过一个中继器</a:t>
            </a:r>
            <a:r>
              <a:rPr lang="en-US" altLang="zh-CN" dirty="0"/>
              <a:t>(Repeater)</a:t>
            </a:r>
            <a:r>
              <a:rPr lang="zh-CN" altLang="en-US" dirty="0"/>
              <a:t>加人到另一个网段中。中继器是一种能够将接收到的信号放大</a:t>
            </a:r>
            <a:r>
              <a:rPr lang="en-US" altLang="zh-CN" dirty="0"/>
              <a:t>,</a:t>
            </a:r>
            <a:r>
              <a:rPr lang="zh-CN" altLang="en-US" dirty="0"/>
              <a:t>整形后再转发出去的网络连接设备。图</a:t>
            </a:r>
            <a:r>
              <a:rPr lang="en-US" altLang="zh-CN" dirty="0"/>
              <a:t>8.25</a:t>
            </a:r>
            <a:r>
              <a:rPr lang="zh-CN" altLang="en-US" dirty="0"/>
              <a:t>显示了一个细缆以太网的部署图。</a:t>
            </a:r>
          </a:p>
        </p:txBody>
      </p:sp>
    </p:spTree>
    <p:extLst>
      <p:ext uri="{BB962C8B-B14F-4D97-AF65-F5344CB8AC3E}">
        <p14:creationId xmlns:p14="http://schemas.microsoft.com/office/powerpoint/2010/main" val="14061502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参考资料</a:t>
            </a:r>
          </a:p>
        </p:txBody>
      </p:sp>
      <p:sp>
        <p:nvSpPr>
          <p:cNvPr id="15" name="îś1îḋê">
            <a:extLst>
              <a:ext uri="{FF2B5EF4-FFF2-40B4-BE49-F238E27FC236}">
                <a16:creationId xmlns:a16="http://schemas.microsoft.com/office/drawing/2014/main" id="{BCD23A96-2E0D-4EE4-ACA7-09CF33BADD0E}"/>
              </a:ext>
            </a:extLst>
          </p:cNvPr>
          <p:cNvSpPr/>
          <p:nvPr/>
        </p:nvSpPr>
        <p:spPr bwMode="auto">
          <a:xfrm>
            <a:off x="1354315" y="2882747"/>
            <a:ext cx="9684473" cy="1528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lnSpc>
                <a:spcPct val="200000"/>
              </a:lnSpc>
              <a:buFont typeface="Arial" panose="020B0604020202020204" pitchFamily="34" charset="0"/>
              <a:buChar char="•"/>
            </a:pPr>
            <a:r>
              <a:rPr lang="zh-CN" altLang="en-US" sz="1600" dirty="0">
                <a:solidFill>
                  <a:schemeClr val="tx1">
                    <a:lumMod val="75000"/>
                    <a:lumOff val="25000"/>
                  </a:schemeClr>
                </a:solidFill>
                <a:cs typeface="+mn-ea"/>
                <a:sym typeface="+mn-lt"/>
              </a:rPr>
              <a:t>杨弘平，吕海华，李波，史江萍，代钦</a:t>
            </a:r>
            <a:r>
              <a:rPr lang="en-US" altLang="zh-CN" sz="1600" dirty="0">
                <a:solidFill>
                  <a:schemeClr val="tx1">
                    <a:lumMod val="75000"/>
                    <a:lumOff val="25000"/>
                  </a:schemeClr>
                </a:solidFill>
                <a:cs typeface="+mn-ea"/>
                <a:sym typeface="+mn-lt"/>
              </a:rPr>
              <a:t>.UML2</a:t>
            </a:r>
            <a:r>
              <a:rPr lang="zh-CN" altLang="en-US" sz="1600" dirty="0">
                <a:solidFill>
                  <a:schemeClr val="tx1">
                    <a:lumMod val="75000"/>
                    <a:lumOff val="25000"/>
                  </a:schemeClr>
                </a:solidFill>
                <a:cs typeface="+mn-ea"/>
                <a:sym typeface="+mn-lt"/>
              </a:rPr>
              <a:t>基础、建模与设计教程</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北京</a:t>
            </a:r>
            <a:r>
              <a:rPr lang="en-US" altLang="zh-CN" sz="1600" dirty="0">
                <a:solidFill>
                  <a:schemeClr val="tx1">
                    <a:lumMod val="75000"/>
                    <a:lumOff val="25000"/>
                  </a:schemeClr>
                </a:solidFill>
                <a:cs typeface="+mn-ea"/>
                <a:sym typeface="+mn-lt"/>
              </a:rPr>
              <a:t>:</a:t>
            </a:r>
            <a:r>
              <a:rPr lang="zh-CN" altLang="en-US" sz="1600" dirty="0">
                <a:solidFill>
                  <a:schemeClr val="tx1">
                    <a:lumMod val="75000"/>
                    <a:lumOff val="25000"/>
                  </a:schemeClr>
                </a:solidFill>
                <a:cs typeface="+mn-ea"/>
                <a:sym typeface="+mn-lt"/>
              </a:rPr>
              <a:t>清华大学出版社，</a:t>
            </a:r>
            <a:r>
              <a:rPr lang="en-US" altLang="zh-CN" sz="1600" dirty="0">
                <a:solidFill>
                  <a:schemeClr val="tx1">
                    <a:lumMod val="75000"/>
                    <a:lumOff val="25000"/>
                  </a:schemeClr>
                </a:solidFill>
                <a:cs typeface="+mn-ea"/>
                <a:sym typeface="+mn-lt"/>
              </a:rPr>
              <a:t>2015</a:t>
            </a:r>
            <a:r>
              <a:rPr lang="zh-CN" altLang="en-US" sz="1600" dirty="0">
                <a:solidFill>
                  <a:schemeClr val="tx1">
                    <a:lumMod val="75000"/>
                    <a:lumOff val="25000"/>
                  </a:schemeClr>
                </a:solidFill>
                <a:cs typeface="+mn-ea"/>
                <a:sym typeface="+mn-lt"/>
              </a:rPr>
              <a:t> </a:t>
            </a:r>
            <a:endParaRPr lang="en-US" altLang="zh-CN" sz="1600" dirty="0">
              <a:solidFill>
                <a:schemeClr val="tx1">
                  <a:lumMod val="75000"/>
                  <a:lumOff val="25000"/>
                </a:schemeClr>
              </a:solidFill>
              <a:cs typeface="+mn-ea"/>
              <a:sym typeface="+mn-lt"/>
            </a:endParaRPr>
          </a:p>
          <a:p>
            <a:pPr>
              <a:lnSpc>
                <a:spcPct val="200000"/>
              </a:lnSpc>
            </a:pPr>
            <a:r>
              <a:rPr lang="en-US" altLang="zh-CN" sz="1600" dirty="0">
                <a:solidFill>
                  <a:schemeClr val="tx1">
                    <a:lumMod val="75000"/>
                    <a:lumOff val="25000"/>
                  </a:schemeClr>
                </a:solidFill>
                <a:cs typeface="+mn-ea"/>
                <a:sym typeface="+mn-lt"/>
              </a:rPr>
              <a:t>ISBN 978-7-302-40449-1.</a:t>
            </a:r>
            <a:endParaRPr lang="zh-CN" altLang="en-US"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535144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小组分工</a:t>
            </a:r>
          </a:p>
        </p:txBody>
      </p:sp>
      <p:sp>
        <p:nvSpPr>
          <p:cNvPr id="15" name="îś1îḋê">
            <a:extLst>
              <a:ext uri="{FF2B5EF4-FFF2-40B4-BE49-F238E27FC236}">
                <a16:creationId xmlns:a16="http://schemas.microsoft.com/office/drawing/2014/main" id="{BCD23A96-2E0D-4EE4-ACA7-09CF33BADD0E}"/>
              </a:ext>
            </a:extLst>
          </p:cNvPr>
          <p:cNvSpPr/>
          <p:nvPr/>
        </p:nvSpPr>
        <p:spPr bwMode="auto">
          <a:xfrm>
            <a:off x="1637119" y="1857887"/>
            <a:ext cx="10199803" cy="2972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342900" indent="-342900">
              <a:lnSpc>
                <a:spcPct val="200000"/>
              </a:lnSpc>
              <a:buFont typeface="Arial" panose="020B0604020202020204" pitchFamily="34" charset="0"/>
              <a:buChar char="•"/>
            </a:pPr>
            <a:r>
              <a:rPr lang="zh-CN" altLang="en-US" sz="2400" dirty="0">
                <a:solidFill>
                  <a:schemeClr val="tx1">
                    <a:lumMod val="75000"/>
                    <a:lumOff val="25000"/>
                  </a:schemeClr>
                </a:solidFill>
                <a:cs typeface="+mn-ea"/>
                <a:sym typeface="+mn-lt"/>
              </a:rPr>
              <a:t>郑航舰：类图和对象图资料整理                         </a:t>
            </a:r>
            <a:r>
              <a:rPr lang="en-US" altLang="zh-CN" sz="2400" dirty="0">
                <a:solidFill>
                  <a:schemeClr val="tx1">
                    <a:lumMod val="75000"/>
                    <a:lumOff val="25000"/>
                  </a:schemeClr>
                </a:solidFill>
                <a:cs typeface="+mn-ea"/>
                <a:sym typeface="+mn-lt"/>
              </a:rPr>
              <a:t>85.25</a:t>
            </a:r>
          </a:p>
          <a:p>
            <a:pPr marL="342900" indent="-342900">
              <a:lnSpc>
                <a:spcPct val="200000"/>
              </a:lnSpc>
              <a:buFont typeface="Arial" panose="020B0604020202020204" pitchFamily="34" charset="0"/>
              <a:buChar char="•"/>
            </a:pPr>
            <a:r>
              <a:rPr lang="zh-CN" altLang="en-US" sz="2400" dirty="0">
                <a:solidFill>
                  <a:schemeClr val="tx1">
                    <a:lumMod val="75000"/>
                    <a:lumOff val="25000"/>
                  </a:schemeClr>
                </a:solidFill>
                <a:cs typeface="+mn-ea"/>
                <a:sym typeface="+mn-lt"/>
              </a:rPr>
              <a:t>王义博：用例和用例图资料整理</a:t>
            </a:r>
            <a:r>
              <a:rPr lang="en-US" altLang="zh-CN" sz="2400" dirty="0">
                <a:solidFill>
                  <a:schemeClr val="tx1">
                    <a:lumMod val="75000"/>
                    <a:lumOff val="25000"/>
                  </a:schemeClr>
                </a:solidFill>
                <a:cs typeface="+mn-ea"/>
                <a:sym typeface="+mn-lt"/>
              </a:rPr>
              <a:t>		     85</a:t>
            </a:r>
          </a:p>
          <a:p>
            <a:pPr marL="342900" indent="-342900">
              <a:lnSpc>
                <a:spcPct val="200000"/>
              </a:lnSpc>
              <a:buFont typeface="Arial" panose="020B0604020202020204" pitchFamily="34" charset="0"/>
              <a:buChar char="•"/>
            </a:pPr>
            <a:r>
              <a:rPr lang="zh-CN" altLang="en-US" sz="2400" dirty="0">
                <a:solidFill>
                  <a:schemeClr val="tx1">
                    <a:lumMod val="75000"/>
                    <a:lumOff val="25000"/>
                  </a:schemeClr>
                </a:solidFill>
                <a:cs typeface="+mn-ea"/>
                <a:sym typeface="+mn-lt"/>
              </a:rPr>
              <a:t>吴联想：</a:t>
            </a:r>
            <a:r>
              <a:rPr lang="en-US" altLang="zh-CN" sz="2400" dirty="0">
                <a:solidFill>
                  <a:schemeClr val="tx1">
                    <a:lumMod val="75000"/>
                    <a:lumOff val="25000"/>
                  </a:schemeClr>
                </a:solidFill>
                <a:cs typeface="+mn-ea"/>
                <a:sym typeface="+mn-lt"/>
              </a:rPr>
              <a:t>PPT</a:t>
            </a:r>
            <a:r>
              <a:rPr lang="zh-CN" altLang="en-US" sz="2400" dirty="0">
                <a:solidFill>
                  <a:schemeClr val="tx1">
                    <a:lumMod val="75000"/>
                    <a:lumOff val="25000"/>
                  </a:schemeClr>
                </a:solidFill>
                <a:cs typeface="+mn-ea"/>
                <a:sym typeface="+mn-lt"/>
              </a:rPr>
              <a:t>制作，顺序图和通信图资料整理     </a:t>
            </a:r>
            <a:r>
              <a:rPr lang="en-US" altLang="zh-CN" sz="2400" dirty="0">
                <a:solidFill>
                  <a:schemeClr val="tx1">
                    <a:lumMod val="75000"/>
                    <a:lumOff val="25000"/>
                  </a:schemeClr>
                </a:solidFill>
                <a:cs typeface="+mn-ea"/>
                <a:sym typeface="+mn-lt"/>
              </a:rPr>
              <a:t>84.5</a:t>
            </a:r>
          </a:p>
          <a:p>
            <a:pPr marL="342900" indent="-342900">
              <a:lnSpc>
                <a:spcPct val="200000"/>
              </a:lnSpc>
              <a:buFont typeface="Arial" panose="020B0604020202020204" pitchFamily="34" charset="0"/>
              <a:buChar char="•"/>
            </a:pPr>
            <a:r>
              <a:rPr lang="zh-CN" altLang="en-US" sz="2400" dirty="0">
                <a:solidFill>
                  <a:schemeClr val="tx1">
                    <a:lumMod val="75000"/>
                    <a:lumOff val="25000"/>
                  </a:schemeClr>
                </a:solidFill>
                <a:cs typeface="+mn-ea"/>
                <a:sym typeface="+mn-lt"/>
              </a:rPr>
              <a:t>许淇凯：</a:t>
            </a:r>
            <a:r>
              <a:rPr lang="en-US" altLang="zh-CN" sz="2400" dirty="0">
                <a:solidFill>
                  <a:schemeClr val="tx1">
                    <a:lumMod val="75000"/>
                    <a:lumOff val="25000"/>
                  </a:schemeClr>
                </a:solidFill>
                <a:cs typeface="+mn-ea"/>
                <a:sym typeface="+mn-lt"/>
              </a:rPr>
              <a:t>PPT</a:t>
            </a:r>
            <a:r>
              <a:rPr lang="zh-CN" altLang="en-US" sz="2400" dirty="0">
                <a:solidFill>
                  <a:schemeClr val="tx1">
                    <a:lumMod val="75000"/>
                    <a:lumOff val="25000"/>
                  </a:schemeClr>
                </a:solidFill>
                <a:cs typeface="+mn-ea"/>
                <a:sym typeface="+mn-lt"/>
              </a:rPr>
              <a:t>制作，构件图和部署图资料整理</a:t>
            </a:r>
            <a:r>
              <a:rPr lang="en-US" altLang="zh-CN" sz="2400" dirty="0">
                <a:solidFill>
                  <a:schemeClr val="tx1">
                    <a:lumMod val="75000"/>
                    <a:lumOff val="25000"/>
                  </a:schemeClr>
                </a:solidFill>
                <a:cs typeface="+mn-ea"/>
                <a:sym typeface="+mn-lt"/>
              </a:rPr>
              <a:t>	     81.25</a:t>
            </a:r>
          </a:p>
          <a:p>
            <a:pPr marL="342900" indent="-342900">
              <a:lnSpc>
                <a:spcPct val="200000"/>
              </a:lnSpc>
              <a:buFont typeface="Arial" panose="020B0604020202020204" pitchFamily="34" charset="0"/>
              <a:buChar char="•"/>
            </a:pPr>
            <a:r>
              <a:rPr lang="zh-CN" altLang="en-US" sz="2400" dirty="0">
                <a:solidFill>
                  <a:schemeClr val="tx1">
                    <a:lumMod val="75000"/>
                    <a:lumOff val="25000"/>
                  </a:schemeClr>
                </a:solidFill>
                <a:cs typeface="+mn-ea"/>
                <a:sym typeface="+mn-lt"/>
              </a:rPr>
              <a:t>潘睿琪：状态机图和活动图资料整理                  </a:t>
            </a:r>
            <a:r>
              <a:rPr lang="en-US" altLang="zh-CN" sz="2400" dirty="0">
                <a:solidFill>
                  <a:schemeClr val="tx1">
                    <a:lumMod val="75000"/>
                    <a:lumOff val="25000"/>
                  </a:schemeClr>
                </a:solidFill>
                <a:cs typeface="+mn-ea"/>
                <a:sym typeface="+mn-lt"/>
              </a:rPr>
              <a:t>82.75</a:t>
            </a:r>
            <a:endParaRPr lang="zh-CN" altLang="en-US" sz="24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42142694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C4497-59FE-4EAD-B0CB-6A7FBC2FB8C1}"/>
              </a:ext>
            </a:extLst>
          </p:cNvPr>
          <p:cNvSpPr>
            <a:spLocks noGrp="1"/>
          </p:cNvSpPr>
          <p:nvPr>
            <p:ph type="title"/>
          </p:nvPr>
        </p:nvSpPr>
        <p:spPr/>
        <p:txBody>
          <a:bodyPr/>
          <a:lstStyle/>
          <a:p>
            <a:r>
              <a:rPr lang="zh-CN" altLang="en-US" dirty="0"/>
              <a:t>小组评价</a:t>
            </a:r>
          </a:p>
        </p:txBody>
      </p:sp>
      <p:graphicFrame>
        <p:nvGraphicFramePr>
          <p:cNvPr id="4" name="表格 4">
            <a:extLst>
              <a:ext uri="{FF2B5EF4-FFF2-40B4-BE49-F238E27FC236}">
                <a16:creationId xmlns:a16="http://schemas.microsoft.com/office/drawing/2014/main" id="{2D8DA4CA-FDED-4BDB-A1E1-2CDE21768301}"/>
              </a:ext>
            </a:extLst>
          </p:cNvPr>
          <p:cNvGraphicFramePr>
            <a:graphicFrameLocks noGrp="1"/>
          </p:cNvGraphicFramePr>
          <p:nvPr>
            <p:ph idx="1"/>
            <p:extLst>
              <p:ext uri="{D42A27DB-BD31-4B8C-83A1-F6EECF244321}">
                <p14:modId xmlns:p14="http://schemas.microsoft.com/office/powerpoint/2010/main" val="4038914523"/>
              </p:ext>
            </p:extLst>
          </p:nvPr>
        </p:nvGraphicFramePr>
        <p:xfrm>
          <a:off x="838200" y="1825625"/>
          <a:ext cx="10268357" cy="2865120"/>
        </p:xfrm>
        <a:graphic>
          <a:graphicData uri="http://schemas.openxmlformats.org/drawingml/2006/table">
            <a:tbl>
              <a:tblPr firstRow="1" bandRow="1">
                <a:tableStyleId>{5C22544A-7EE6-4342-B048-85BDC9FD1C3A}</a:tableStyleId>
              </a:tblPr>
              <a:tblGrid>
                <a:gridCol w="1502228">
                  <a:extLst>
                    <a:ext uri="{9D8B030D-6E8A-4147-A177-3AD203B41FA5}">
                      <a16:colId xmlns:a16="http://schemas.microsoft.com/office/drawing/2014/main" val="2619644418"/>
                    </a:ext>
                  </a:extLst>
                </a:gridCol>
                <a:gridCol w="3268520">
                  <a:extLst>
                    <a:ext uri="{9D8B030D-6E8A-4147-A177-3AD203B41FA5}">
                      <a16:colId xmlns:a16="http://schemas.microsoft.com/office/drawing/2014/main" val="3986328596"/>
                    </a:ext>
                  </a:extLst>
                </a:gridCol>
                <a:gridCol w="763572">
                  <a:extLst>
                    <a:ext uri="{9D8B030D-6E8A-4147-A177-3AD203B41FA5}">
                      <a16:colId xmlns:a16="http://schemas.microsoft.com/office/drawing/2014/main" val="1995344477"/>
                    </a:ext>
                  </a:extLst>
                </a:gridCol>
                <a:gridCol w="725864">
                  <a:extLst>
                    <a:ext uri="{9D8B030D-6E8A-4147-A177-3AD203B41FA5}">
                      <a16:colId xmlns:a16="http://schemas.microsoft.com/office/drawing/2014/main" val="2739577956"/>
                    </a:ext>
                  </a:extLst>
                </a:gridCol>
                <a:gridCol w="1003717">
                  <a:extLst>
                    <a:ext uri="{9D8B030D-6E8A-4147-A177-3AD203B41FA5}">
                      <a16:colId xmlns:a16="http://schemas.microsoft.com/office/drawing/2014/main" val="3140976471"/>
                    </a:ext>
                  </a:extLst>
                </a:gridCol>
                <a:gridCol w="1502228">
                  <a:extLst>
                    <a:ext uri="{9D8B030D-6E8A-4147-A177-3AD203B41FA5}">
                      <a16:colId xmlns:a16="http://schemas.microsoft.com/office/drawing/2014/main" val="1425541457"/>
                    </a:ext>
                  </a:extLst>
                </a:gridCol>
                <a:gridCol w="1502228">
                  <a:extLst>
                    <a:ext uri="{9D8B030D-6E8A-4147-A177-3AD203B41FA5}">
                      <a16:colId xmlns:a16="http://schemas.microsoft.com/office/drawing/2014/main" val="3106811711"/>
                    </a:ext>
                  </a:extLst>
                </a:gridCol>
              </a:tblGrid>
              <a:tr h="370840">
                <a:tc>
                  <a:txBody>
                    <a:bodyPr/>
                    <a:lstStyle/>
                    <a:p>
                      <a:endParaRPr lang="zh-CN" altLang="en-US" dirty="0"/>
                    </a:p>
                  </a:txBody>
                  <a:tcPr/>
                </a:tc>
                <a:tc>
                  <a:txBody>
                    <a:bodyPr/>
                    <a:lstStyle/>
                    <a:p>
                      <a:r>
                        <a:rPr lang="zh-CN" altLang="en-US" dirty="0"/>
                        <a:t>任务</a:t>
                      </a:r>
                    </a:p>
                  </a:txBody>
                  <a:tcPr/>
                </a:tc>
                <a:tc>
                  <a:txBody>
                    <a:bodyPr/>
                    <a:lstStyle/>
                    <a:p>
                      <a:r>
                        <a:rPr lang="zh-CN" altLang="en-US" dirty="0"/>
                        <a:t>评分</a:t>
                      </a:r>
                      <a:r>
                        <a:rPr lang="en-US" altLang="zh-CN" dirty="0"/>
                        <a:t>1</a:t>
                      </a:r>
                      <a:endParaRPr lang="zh-CN" altLang="en-US" dirty="0"/>
                    </a:p>
                  </a:txBody>
                  <a:tcPr/>
                </a:tc>
                <a:tc>
                  <a:txBody>
                    <a:bodyPr/>
                    <a:lstStyle/>
                    <a:p>
                      <a:r>
                        <a:rPr lang="zh-CN" altLang="en-US" dirty="0"/>
                        <a:t>评分</a:t>
                      </a:r>
                      <a:r>
                        <a:rPr lang="en-US" altLang="zh-CN" dirty="0"/>
                        <a:t>2</a:t>
                      </a:r>
                      <a:endParaRPr lang="zh-CN" altLang="en-US" dirty="0"/>
                    </a:p>
                  </a:txBody>
                  <a:tcPr/>
                </a:tc>
                <a:tc>
                  <a:txBody>
                    <a:bodyPr/>
                    <a:lstStyle/>
                    <a:p>
                      <a:r>
                        <a:rPr lang="zh-CN" altLang="en-US" dirty="0"/>
                        <a:t>评分</a:t>
                      </a:r>
                      <a:r>
                        <a:rPr lang="en-US" altLang="zh-CN" dirty="0"/>
                        <a:t>3</a:t>
                      </a:r>
                      <a:endParaRPr lang="zh-CN" altLang="en-US" dirty="0"/>
                    </a:p>
                  </a:txBody>
                  <a:tcPr/>
                </a:tc>
                <a:tc>
                  <a:txBody>
                    <a:bodyPr/>
                    <a:lstStyle/>
                    <a:p>
                      <a:r>
                        <a:rPr lang="zh-CN" altLang="en-US" dirty="0"/>
                        <a:t>评分</a:t>
                      </a:r>
                      <a:r>
                        <a:rPr lang="en-US" altLang="zh-CN" dirty="0"/>
                        <a:t>4</a:t>
                      </a:r>
                      <a:endParaRPr lang="zh-CN" altLang="en-US" dirty="0"/>
                    </a:p>
                  </a:txBody>
                  <a:tcPr/>
                </a:tc>
                <a:tc>
                  <a:txBody>
                    <a:bodyPr/>
                    <a:lstStyle/>
                    <a:p>
                      <a:r>
                        <a:rPr lang="zh-CN" altLang="en-US" dirty="0"/>
                        <a:t>总分</a:t>
                      </a:r>
                    </a:p>
                  </a:txBody>
                  <a:tcPr/>
                </a:tc>
                <a:extLst>
                  <a:ext uri="{0D108BD9-81ED-4DB2-BD59-A6C34878D82A}">
                    <a16:rowId xmlns:a16="http://schemas.microsoft.com/office/drawing/2014/main" val="1987849096"/>
                  </a:ext>
                </a:extLst>
              </a:tr>
              <a:tr h="370840">
                <a:tc>
                  <a:txBody>
                    <a:bodyPr/>
                    <a:lstStyle/>
                    <a:p>
                      <a:r>
                        <a:rPr lang="zh-CN" altLang="en-US" dirty="0"/>
                        <a:t>吴联想</a:t>
                      </a:r>
                    </a:p>
                  </a:txBody>
                  <a:tcPr/>
                </a:tc>
                <a:tc>
                  <a:txBody>
                    <a:bodyPr/>
                    <a:lstStyle/>
                    <a:p>
                      <a:r>
                        <a:rPr lang="zh-CN" altLang="en-US" dirty="0"/>
                        <a:t>整理资料、前景与范围文档</a:t>
                      </a:r>
                    </a:p>
                  </a:txBody>
                  <a:tcPr/>
                </a:tc>
                <a:tc>
                  <a:txBody>
                    <a:bodyPr/>
                    <a:lstStyle/>
                    <a:p>
                      <a:r>
                        <a:rPr lang="en-US" altLang="zh-CN" dirty="0"/>
                        <a:t>84</a:t>
                      </a:r>
                      <a:endParaRPr lang="zh-CN" altLang="en-US" dirty="0"/>
                    </a:p>
                  </a:txBody>
                  <a:tcPr/>
                </a:tc>
                <a:tc>
                  <a:txBody>
                    <a:bodyPr/>
                    <a:lstStyle/>
                    <a:p>
                      <a:r>
                        <a:rPr lang="en-US" altLang="zh-CN" dirty="0"/>
                        <a:t>83</a:t>
                      </a:r>
                      <a:endParaRPr lang="zh-CN" altLang="en-US" dirty="0"/>
                    </a:p>
                  </a:txBody>
                  <a:tcPr/>
                </a:tc>
                <a:tc>
                  <a:txBody>
                    <a:bodyPr/>
                    <a:lstStyle/>
                    <a:p>
                      <a:r>
                        <a:rPr lang="en-US" altLang="zh-CN" dirty="0"/>
                        <a:t>86</a:t>
                      </a:r>
                      <a:endParaRPr lang="zh-CN" altLang="en-US" dirty="0"/>
                    </a:p>
                  </a:txBody>
                  <a:tcPr/>
                </a:tc>
                <a:tc>
                  <a:txBody>
                    <a:bodyPr/>
                    <a:lstStyle/>
                    <a:p>
                      <a:r>
                        <a:rPr lang="en-US" altLang="zh-CN" dirty="0"/>
                        <a:t>85</a:t>
                      </a:r>
                      <a:endParaRPr lang="zh-CN" altLang="en-US" dirty="0"/>
                    </a:p>
                  </a:txBody>
                  <a:tcPr/>
                </a:tc>
                <a:tc>
                  <a:txBody>
                    <a:bodyPr/>
                    <a:lstStyle/>
                    <a:p>
                      <a:r>
                        <a:rPr lang="en-US" altLang="zh-CN" dirty="0"/>
                        <a:t>84.5</a:t>
                      </a:r>
                      <a:endParaRPr lang="zh-CN" altLang="en-US" dirty="0"/>
                    </a:p>
                  </a:txBody>
                  <a:tcPr/>
                </a:tc>
                <a:extLst>
                  <a:ext uri="{0D108BD9-81ED-4DB2-BD59-A6C34878D82A}">
                    <a16:rowId xmlns:a16="http://schemas.microsoft.com/office/drawing/2014/main" val="644012222"/>
                  </a:ext>
                </a:extLst>
              </a:tr>
              <a:tr h="370840">
                <a:tc>
                  <a:txBody>
                    <a:bodyPr/>
                    <a:lstStyle/>
                    <a:p>
                      <a:r>
                        <a:rPr lang="zh-CN" altLang="en-US" dirty="0"/>
                        <a:t>王义博</a:t>
                      </a:r>
                    </a:p>
                  </a:txBody>
                  <a:tcPr/>
                </a:tc>
                <a:tc>
                  <a:txBody>
                    <a:bodyPr/>
                    <a:lstStyle/>
                    <a:p>
                      <a:r>
                        <a:rPr lang="en-US" altLang="zh-CN" dirty="0"/>
                        <a:t>PPT</a:t>
                      </a:r>
                      <a:r>
                        <a:rPr lang="zh-CN" altLang="en-US" dirty="0"/>
                        <a:t>、整理资料</a:t>
                      </a:r>
                    </a:p>
                  </a:txBody>
                  <a:tcPr/>
                </a:tc>
                <a:tc>
                  <a:txBody>
                    <a:bodyPr/>
                    <a:lstStyle/>
                    <a:p>
                      <a:r>
                        <a:rPr lang="en-US" altLang="zh-CN" dirty="0"/>
                        <a:t>88</a:t>
                      </a:r>
                      <a:endParaRPr lang="zh-CN" altLang="en-US" dirty="0"/>
                    </a:p>
                  </a:txBody>
                  <a:tcPr/>
                </a:tc>
                <a:tc>
                  <a:txBody>
                    <a:bodyPr/>
                    <a:lstStyle/>
                    <a:p>
                      <a:r>
                        <a:rPr lang="en-US" altLang="zh-CN" dirty="0"/>
                        <a:t>86</a:t>
                      </a:r>
                      <a:endParaRPr lang="zh-CN" altLang="en-US" dirty="0"/>
                    </a:p>
                  </a:txBody>
                  <a:tcPr/>
                </a:tc>
                <a:tc>
                  <a:txBody>
                    <a:bodyPr/>
                    <a:lstStyle/>
                    <a:p>
                      <a:r>
                        <a:rPr lang="en-US" altLang="zh-CN" dirty="0"/>
                        <a:t>82</a:t>
                      </a:r>
                      <a:endParaRPr lang="zh-CN" altLang="en-US" dirty="0"/>
                    </a:p>
                  </a:txBody>
                  <a:tcPr/>
                </a:tc>
                <a:tc>
                  <a:txBody>
                    <a:bodyPr/>
                    <a:lstStyle/>
                    <a:p>
                      <a:r>
                        <a:rPr lang="en-US" altLang="zh-CN" dirty="0"/>
                        <a:t>84</a:t>
                      </a:r>
                      <a:endParaRPr lang="zh-CN" altLang="en-US" dirty="0"/>
                    </a:p>
                  </a:txBody>
                  <a:tcPr/>
                </a:tc>
                <a:tc>
                  <a:txBody>
                    <a:bodyPr/>
                    <a:lstStyle/>
                    <a:p>
                      <a:r>
                        <a:rPr lang="en-US" altLang="zh-CN" dirty="0"/>
                        <a:t>85</a:t>
                      </a:r>
                      <a:endParaRPr lang="zh-CN" altLang="en-US" dirty="0"/>
                    </a:p>
                  </a:txBody>
                  <a:tcPr/>
                </a:tc>
                <a:extLst>
                  <a:ext uri="{0D108BD9-81ED-4DB2-BD59-A6C34878D82A}">
                    <a16:rowId xmlns:a16="http://schemas.microsoft.com/office/drawing/2014/main" val="4191446277"/>
                  </a:ext>
                </a:extLst>
              </a:tr>
              <a:tr h="370840">
                <a:tc>
                  <a:txBody>
                    <a:bodyPr/>
                    <a:lstStyle/>
                    <a:p>
                      <a:r>
                        <a:rPr lang="zh-CN" altLang="en-US" dirty="0"/>
                        <a:t>郑航舰</a:t>
                      </a:r>
                    </a:p>
                  </a:txBody>
                  <a:tcPr/>
                </a:tc>
                <a:tc>
                  <a:txBody>
                    <a:bodyPr/>
                    <a:lstStyle/>
                    <a:p>
                      <a:r>
                        <a:rPr lang="zh-CN" altLang="en-US" dirty="0"/>
                        <a:t>整理资料、项目计划</a:t>
                      </a:r>
                    </a:p>
                  </a:txBody>
                  <a:tcPr/>
                </a:tc>
                <a:tc>
                  <a:txBody>
                    <a:bodyPr/>
                    <a:lstStyle/>
                    <a:p>
                      <a:r>
                        <a:rPr lang="en-US" altLang="zh-CN" dirty="0"/>
                        <a:t>87</a:t>
                      </a:r>
                      <a:endParaRPr lang="zh-CN" altLang="en-US" dirty="0"/>
                    </a:p>
                  </a:txBody>
                  <a:tcPr/>
                </a:tc>
                <a:tc>
                  <a:txBody>
                    <a:bodyPr/>
                    <a:lstStyle/>
                    <a:p>
                      <a:r>
                        <a:rPr lang="en-US" altLang="zh-CN" dirty="0"/>
                        <a:t>84</a:t>
                      </a:r>
                      <a:endParaRPr lang="zh-CN" altLang="en-US" dirty="0"/>
                    </a:p>
                  </a:txBody>
                  <a:tcPr/>
                </a:tc>
                <a:tc>
                  <a:txBody>
                    <a:bodyPr/>
                    <a:lstStyle/>
                    <a:p>
                      <a:r>
                        <a:rPr lang="en-US" altLang="zh-CN" dirty="0"/>
                        <a:t>86</a:t>
                      </a:r>
                      <a:endParaRPr lang="zh-CN" altLang="en-US" dirty="0"/>
                    </a:p>
                  </a:txBody>
                  <a:tcPr/>
                </a:tc>
                <a:tc>
                  <a:txBody>
                    <a:bodyPr/>
                    <a:lstStyle/>
                    <a:p>
                      <a:r>
                        <a:rPr lang="en-US" altLang="zh-CN" dirty="0"/>
                        <a:t>84</a:t>
                      </a:r>
                      <a:endParaRPr lang="zh-CN" altLang="en-US" dirty="0"/>
                    </a:p>
                  </a:txBody>
                  <a:tcPr/>
                </a:tc>
                <a:tc>
                  <a:txBody>
                    <a:bodyPr/>
                    <a:lstStyle/>
                    <a:p>
                      <a:r>
                        <a:rPr lang="en-US" altLang="zh-CN" dirty="0"/>
                        <a:t>85.25</a:t>
                      </a:r>
                      <a:endParaRPr lang="zh-CN" altLang="en-US" dirty="0"/>
                    </a:p>
                  </a:txBody>
                  <a:tcPr/>
                </a:tc>
                <a:extLst>
                  <a:ext uri="{0D108BD9-81ED-4DB2-BD59-A6C34878D82A}">
                    <a16:rowId xmlns:a16="http://schemas.microsoft.com/office/drawing/2014/main" val="2518195676"/>
                  </a:ext>
                </a:extLst>
              </a:tr>
              <a:tr h="370840">
                <a:tc>
                  <a:txBody>
                    <a:bodyPr/>
                    <a:lstStyle/>
                    <a:p>
                      <a:r>
                        <a:rPr lang="zh-CN" altLang="en-US" dirty="0"/>
                        <a:t>许淇凯</a:t>
                      </a:r>
                    </a:p>
                  </a:txBody>
                  <a:tcPr/>
                </a:tc>
                <a:tc>
                  <a:txBody>
                    <a:bodyPr/>
                    <a:lstStyle/>
                    <a:p>
                      <a:r>
                        <a:rPr lang="zh-CN" altLang="en-US" dirty="0"/>
                        <a:t>整理资料</a:t>
                      </a:r>
                    </a:p>
                  </a:txBody>
                  <a:tcPr/>
                </a:tc>
                <a:tc>
                  <a:txBody>
                    <a:bodyPr/>
                    <a:lstStyle/>
                    <a:p>
                      <a:r>
                        <a:rPr lang="en-US" altLang="zh-CN" dirty="0"/>
                        <a:t>82</a:t>
                      </a:r>
                      <a:endParaRPr lang="zh-CN" altLang="en-US" dirty="0"/>
                    </a:p>
                  </a:txBody>
                  <a:tcPr/>
                </a:tc>
                <a:tc>
                  <a:txBody>
                    <a:bodyPr/>
                    <a:lstStyle/>
                    <a:p>
                      <a:r>
                        <a:rPr lang="en-US" altLang="zh-CN" dirty="0"/>
                        <a:t>80</a:t>
                      </a:r>
                      <a:endParaRPr lang="zh-CN" altLang="en-US" dirty="0"/>
                    </a:p>
                  </a:txBody>
                  <a:tcPr/>
                </a:tc>
                <a:tc>
                  <a:txBody>
                    <a:bodyPr/>
                    <a:lstStyle/>
                    <a:p>
                      <a:r>
                        <a:rPr lang="en-US" altLang="zh-CN" dirty="0"/>
                        <a:t>82</a:t>
                      </a:r>
                      <a:endParaRPr lang="zh-CN" altLang="en-US" dirty="0"/>
                    </a:p>
                  </a:txBody>
                  <a:tcPr/>
                </a:tc>
                <a:tc>
                  <a:txBody>
                    <a:bodyPr/>
                    <a:lstStyle/>
                    <a:p>
                      <a:r>
                        <a:rPr lang="en-US" altLang="zh-CN" dirty="0"/>
                        <a:t>81</a:t>
                      </a:r>
                      <a:endParaRPr lang="zh-CN" altLang="en-US" dirty="0"/>
                    </a:p>
                  </a:txBody>
                  <a:tcPr/>
                </a:tc>
                <a:tc>
                  <a:txBody>
                    <a:bodyPr/>
                    <a:lstStyle/>
                    <a:p>
                      <a:r>
                        <a:rPr lang="en-US" altLang="zh-CN" dirty="0"/>
                        <a:t>81.25</a:t>
                      </a:r>
                      <a:endParaRPr lang="zh-CN" altLang="en-US" dirty="0"/>
                    </a:p>
                  </a:txBody>
                  <a:tcPr/>
                </a:tc>
                <a:extLst>
                  <a:ext uri="{0D108BD9-81ED-4DB2-BD59-A6C34878D82A}">
                    <a16:rowId xmlns:a16="http://schemas.microsoft.com/office/drawing/2014/main" val="354458526"/>
                  </a:ext>
                </a:extLst>
              </a:tr>
              <a:tr h="370840">
                <a:tc>
                  <a:txBody>
                    <a:bodyPr/>
                    <a:lstStyle/>
                    <a:p>
                      <a:r>
                        <a:rPr lang="zh-CN" altLang="en-US" dirty="0"/>
                        <a:t>潘睿琪</a:t>
                      </a:r>
                    </a:p>
                  </a:txBody>
                  <a:tcPr/>
                </a:tc>
                <a:tc>
                  <a:txBody>
                    <a:bodyPr/>
                    <a:lstStyle/>
                    <a:p>
                      <a:r>
                        <a:rPr lang="en-US" altLang="zh-CN" dirty="0"/>
                        <a:t>PPT</a:t>
                      </a:r>
                      <a:r>
                        <a:rPr lang="zh-CN" altLang="en-US" dirty="0"/>
                        <a:t>补充、前景与范围模板</a:t>
                      </a:r>
                    </a:p>
                  </a:txBody>
                  <a:tcPr/>
                </a:tc>
                <a:tc>
                  <a:txBody>
                    <a:bodyPr/>
                    <a:lstStyle/>
                    <a:p>
                      <a:r>
                        <a:rPr lang="en-US" altLang="zh-CN" dirty="0"/>
                        <a:t>82</a:t>
                      </a:r>
                      <a:endParaRPr lang="zh-CN" altLang="en-US" dirty="0"/>
                    </a:p>
                  </a:txBody>
                  <a:tcPr/>
                </a:tc>
                <a:tc>
                  <a:txBody>
                    <a:bodyPr/>
                    <a:lstStyle/>
                    <a:p>
                      <a:r>
                        <a:rPr lang="en-US" altLang="zh-CN" dirty="0"/>
                        <a:t>84</a:t>
                      </a:r>
                      <a:endParaRPr lang="zh-CN" altLang="en-US" dirty="0"/>
                    </a:p>
                  </a:txBody>
                  <a:tcPr/>
                </a:tc>
                <a:tc>
                  <a:txBody>
                    <a:bodyPr/>
                    <a:lstStyle/>
                    <a:p>
                      <a:r>
                        <a:rPr lang="en-US" altLang="zh-CN" dirty="0"/>
                        <a:t>83</a:t>
                      </a:r>
                      <a:endParaRPr lang="zh-CN" altLang="en-US" dirty="0"/>
                    </a:p>
                  </a:txBody>
                  <a:tcPr/>
                </a:tc>
                <a:tc>
                  <a:txBody>
                    <a:bodyPr/>
                    <a:lstStyle/>
                    <a:p>
                      <a:r>
                        <a:rPr lang="en-US" altLang="zh-CN" dirty="0"/>
                        <a:t>82</a:t>
                      </a:r>
                      <a:endParaRPr lang="zh-CN" altLang="en-US" dirty="0"/>
                    </a:p>
                  </a:txBody>
                  <a:tcPr/>
                </a:tc>
                <a:tc>
                  <a:txBody>
                    <a:bodyPr/>
                    <a:lstStyle/>
                    <a:p>
                      <a:r>
                        <a:rPr lang="en-US" altLang="zh-CN" dirty="0"/>
                        <a:t>82.75</a:t>
                      </a:r>
                      <a:endParaRPr lang="zh-CN" altLang="en-US" dirty="0"/>
                    </a:p>
                  </a:txBody>
                  <a:tcPr/>
                </a:tc>
                <a:extLst>
                  <a:ext uri="{0D108BD9-81ED-4DB2-BD59-A6C34878D82A}">
                    <a16:rowId xmlns:a16="http://schemas.microsoft.com/office/drawing/2014/main" val="91145613"/>
                  </a:ext>
                </a:extLst>
              </a:tr>
              <a:tr h="370840">
                <a:tc>
                  <a:txBody>
                    <a:bodyPr/>
                    <a:lstStyle/>
                    <a:p>
                      <a:endParaRPr lang="zh-CN" altLang="en-US" dirty="0"/>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dirty="0"/>
                    </a:p>
                  </a:txBody>
                  <a:tcPr/>
                </a:tc>
                <a:extLst>
                  <a:ext uri="{0D108BD9-81ED-4DB2-BD59-A6C34878D82A}">
                    <a16:rowId xmlns:a16="http://schemas.microsoft.com/office/drawing/2014/main" val="2527561850"/>
                  </a:ext>
                </a:extLst>
              </a:tr>
            </a:tbl>
          </a:graphicData>
        </a:graphic>
      </p:graphicFrame>
    </p:spTree>
    <p:extLst>
      <p:ext uri="{BB962C8B-B14F-4D97-AF65-F5344CB8AC3E}">
        <p14:creationId xmlns:p14="http://schemas.microsoft.com/office/powerpoint/2010/main" val="1747405765"/>
      </p:ext>
    </p:extLst>
  </p:cSld>
  <p:clrMapOvr>
    <a:masterClrMapping/>
  </p:clrMapOvr>
  <mc:AlternateContent xmlns:mc="http://schemas.openxmlformats.org/markup-compatibility/2006" xmlns:p14="http://schemas.microsoft.com/office/powerpoint/2010/main">
    <mc:Choice Requires="p14">
      <p:transition spd="slow" p14:dur="1500" advClick="0" advTm="0">
        <p:random/>
      </p:transition>
    </mc:Choice>
    <mc:Fallback xmlns="">
      <p:transition spd="slow" advClick="0" advTm="0">
        <p:random/>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B730068C-8862-4C9F-94B3-A43DC92350F5}"/>
              </a:ext>
            </a:extLst>
          </p:cNvPr>
          <p:cNvSpPr/>
          <p:nvPr/>
        </p:nvSpPr>
        <p:spPr>
          <a:xfrm>
            <a:off x="2479963" y="2828835"/>
            <a:ext cx="7232073" cy="1200329"/>
          </a:xfrm>
          <a:prstGeom prst="rect">
            <a:avLst/>
          </a:prstGeom>
          <a:solidFill>
            <a:srgbClr val="EB8FA6">
              <a:alpha val="30196"/>
            </a:srgbClr>
          </a:solidFill>
        </p:spPr>
        <p:txBody>
          <a:bodyPr wrap="square">
            <a:spAutoFit/>
          </a:bodyPr>
          <a:lstStyle/>
          <a:p>
            <a:pPr algn="ctr"/>
            <a:r>
              <a:rPr lang="zh-CN" altLang="en-US" sz="7200" b="1" dirty="0">
                <a:solidFill>
                  <a:schemeClr val="tx1">
                    <a:lumMod val="75000"/>
                    <a:lumOff val="25000"/>
                  </a:schemeClr>
                </a:solidFill>
                <a:cs typeface="+mn-ea"/>
                <a:sym typeface="+mn-lt"/>
              </a:rPr>
              <a:t>谢谢观看</a:t>
            </a:r>
            <a:endParaRPr lang="en-US" altLang="zh-CN" sz="7200" b="1" dirty="0">
              <a:solidFill>
                <a:schemeClr val="tx1">
                  <a:lumMod val="75000"/>
                  <a:lumOff val="25000"/>
                </a:schemeClr>
              </a:solidFill>
              <a:cs typeface="+mn-ea"/>
              <a:sym typeface="+mn-lt"/>
            </a:endParaRPr>
          </a:p>
        </p:txBody>
      </p:sp>
      <p:sp>
        <p:nvSpPr>
          <p:cNvPr id="7" name="clipboard-with-list_73902">
            <a:extLst>
              <a:ext uri="{FF2B5EF4-FFF2-40B4-BE49-F238E27FC236}">
                <a16:creationId xmlns:a16="http://schemas.microsoft.com/office/drawing/2014/main" id="{46D0E78A-2E92-467E-A3C2-F50604ABC8AB}"/>
              </a:ext>
            </a:extLst>
          </p:cNvPr>
          <p:cNvSpPr>
            <a:spLocks noChangeAspect="1"/>
          </p:cNvSpPr>
          <p:nvPr/>
        </p:nvSpPr>
        <p:spPr bwMode="auto">
          <a:xfrm>
            <a:off x="7446640" y="5222019"/>
            <a:ext cx="211127" cy="304842"/>
          </a:xfrm>
          <a:custGeom>
            <a:avLst/>
            <a:gdLst>
              <a:gd name="T0" fmla="*/ 600116 w 606244"/>
              <a:gd name="T1" fmla="*/ 600116 w 606244"/>
              <a:gd name="T2" fmla="*/ 600116 w 606244"/>
              <a:gd name="T3" fmla="*/ 600116 w 606244"/>
              <a:gd name="T4" fmla="*/ 600116 w 606244"/>
              <a:gd name="T5" fmla="*/ 600116 w 606244"/>
              <a:gd name="T6" fmla="*/ 600116 w 606244"/>
              <a:gd name="T7" fmla="*/ 600116 w 606244"/>
              <a:gd name="T8" fmla="*/ 600116 w 606244"/>
              <a:gd name="T9" fmla="*/ 600116 w 606244"/>
              <a:gd name="T10" fmla="*/ 600116 w 606244"/>
              <a:gd name="T11" fmla="*/ 600116 w 606244"/>
              <a:gd name="T12" fmla="*/ 600116 w 606244"/>
              <a:gd name="T13" fmla="*/ 600116 w 606244"/>
              <a:gd name="T14" fmla="*/ 600116 w 606244"/>
              <a:gd name="T15" fmla="*/ 600116 w 606244"/>
              <a:gd name="T16" fmla="*/ 600116 w 606244"/>
              <a:gd name="T17" fmla="*/ 600116 w 606244"/>
              <a:gd name="T18" fmla="*/ 455839 w 606244"/>
              <a:gd name="T19" fmla="*/ 455839 w 606244"/>
              <a:gd name="T20" fmla="*/ 600116 w 606244"/>
              <a:gd name="T21" fmla="*/ 600116 w 606244"/>
              <a:gd name="T22" fmla="*/ 600116 w 606244"/>
              <a:gd name="T23" fmla="*/ 600116 w 606244"/>
              <a:gd name="T24" fmla="*/ 600116 w 606244"/>
              <a:gd name="T25" fmla="*/ 600116 w 606244"/>
              <a:gd name="T26" fmla="*/ 600116 w 606244"/>
              <a:gd name="T27" fmla="*/ 600116 w 606244"/>
              <a:gd name="T28" fmla="*/ 600116 w 606244"/>
              <a:gd name="T29" fmla="*/ 600116 w 606244"/>
              <a:gd name="T30" fmla="*/ 600116 w 606244"/>
              <a:gd name="T31" fmla="*/ 600116 w 606244"/>
              <a:gd name="T32" fmla="*/ 600116 w 606244"/>
              <a:gd name="T33" fmla="*/ 600116 w 606244"/>
              <a:gd name="T34" fmla="*/ 600116 w 606244"/>
              <a:gd name="T35" fmla="*/ 600116 w 606244"/>
              <a:gd name="T36" fmla="*/ 455839 w 606244"/>
              <a:gd name="T37" fmla="*/ 455839 w 606244"/>
              <a:gd name="T38" fmla="*/ 600116 w 606244"/>
              <a:gd name="T39" fmla="*/ 600116 w 606244"/>
              <a:gd name="T40" fmla="*/ 600116 w 606244"/>
              <a:gd name="T41" fmla="*/ 600116 w 606244"/>
              <a:gd name="T42" fmla="*/ 600116 w 606244"/>
              <a:gd name="T43" fmla="*/ 600116 w 606244"/>
              <a:gd name="T44" fmla="*/ 600116 w 606244"/>
              <a:gd name="T45" fmla="*/ 600116 w 606244"/>
              <a:gd name="T46" fmla="*/ 600116 w 606244"/>
              <a:gd name="T47" fmla="*/ 600116 w 606244"/>
              <a:gd name="T48" fmla="*/ 600116 w 606244"/>
              <a:gd name="T49" fmla="*/ 600116 w 606244"/>
              <a:gd name="T50" fmla="*/ 455839 w 606244"/>
              <a:gd name="T51" fmla="*/ 455839 w 606244"/>
              <a:gd name="T52" fmla="*/ 600116 w 606244"/>
              <a:gd name="T53" fmla="*/ 600116 w 606244"/>
              <a:gd name="T54" fmla="*/ 600116 w 606244"/>
              <a:gd name="T55" fmla="*/ 600116 w 606244"/>
              <a:gd name="T56" fmla="*/ 600116 w 606244"/>
              <a:gd name="T57" fmla="*/ 600116 w 606244"/>
              <a:gd name="T58" fmla="*/ 600116 w 606244"/>
              <a:gd name="T59" fmla="*/ 600116 w 606244"/>
              <a:gd name="T60" fmla="*/ 600116 w 606244"/>
              <a:gd name="T61" fmla="*/ 600116 w 606244"/>
              <a:gd name="T62" fmla="*/ 600116 w 606244"/>
              <a:gd name="T63" fmla="*/ 600116 w 606244"/>
              <a:gd name="T64" fmla="*/ 600116 w 606244"/>
              <a:gd name="T65" fmla="*/ 600116 w 606244"/>
              <a:gd name="T66" fmla="*/ 600116 w 606244"/>
              <a:gd name="T67" fmla="*/ 600116 w 606244"/>
              <a:gd name="T68" fmla="*/ 455839 w 606244"/>
              <a:gd name="T69" fmla="*/ 455839 w 606244"/>
              <a:gd name="T70" fmla="*/ 600116 w 606244"/>
              <a:gd name="T71" fmla="*/ 600116 w 606244"/>
              <a:gd name="T72" fmla="*/ 600116 w 606244"/>
              <a:gd name="T73" fmla="*/ 600116 w 606244"/>
              <a:gd name="T74" fmla="*/ 600116 w 606244"/>
              <a:gd name="T75" fmla="*/ 600116 w 606244"/>
              <a:gd name="T76" fmla="*/ 600116 w 606244"/>
              <a:gd name="T77" fmla="*/ 600116 w 606244"/>
              <a:gd name="T78" fmla="*/ 600116 w 606244"/>
              <a:gd name="T79" fmla="*/ 600116 w 606244"/>
              <a:gd name="T80" fmla="*/ 600116 w 606244"/>
              <a:gd name="T81" fmla="*/ 600116 w 606244"/>
              <a:gd name="T82" fmla="*/ 600116 w 606244"/>
              <a:gd name="T83" fmla="*/ 600116 w 606244"/>
              <a:gd name="T84" fmla="*/ 455839 w 606244"/>
              <a:gd name="T85" fmla="*/ 455839 w 606244"/>
              <a:gd name="T86" fmla="*/ 600116 w 606244"/>
              <a:gd name="T87" fmla="*/ 600116 w 606244"/>
              <a:gd name="T88" fmla="*/ 600116 w 606244"/>
              <a:gd name="T89" fmla="*/ 600116 w 606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29" h="2789">
                <a:moveTo>
                  <a:pt x="548" y="349"/>
                </a:moveTo>
                <a:lnTo>
                  <a:pt x="548" y="245"/>
                </a:lnTo>
                <a:cubicBezTo>
                  <a:pt x="548" y="223"/>
                  <a:pt x="566" y="204"/>
                  <a:pt x="589" y="204"/>
                </a:cubicBezTo>
                <a:lnTo>
                  <a:pt x="655" y="204"/>
                </a:lnTo>
                <a:cubicBezTo>
                  <a:pt x="724" y="204"/>
                  <a:pt x="787" y="162"/>
                  <a:pt x="816" y="97"/>
                </a:cubicBezTo>
                <a:cubicBezTo>
                  <a:pt x="842" y="38"/>
                  <a:pt x="900" y="0"/>
                  <a:pt x="964" y="0"/>
                </a:cubicBezTo>
                <a:cubicBezTo>
                  <a:pt x="1029" y="0"/>
                  <a:pt x="1087" y="38"/>
                  <a:pt x="1113" y="97"/>
                </a:cubicBezTo>
                <a:cubicBezTo>
                  <a:pt x="1142" y="162"/>
                  <a:pt x="1205" y="204"/>
                  <a:pt x="1274" y="204"/>
                </a:cubicBezTo>
                <a:lnTo>
                  <a:pt x="1340" y="204"/>
                </a:lnTo>
                <a:cubicBezTo>
                  <a:pt x="1363" y="204"/>
                  <a:pt x="1381" y="223"/>
                  <a:pt x="1381" y="245"/>
                </a:cubicBezTo>
                <a:lnTo>
                  <a:pt x="1381" y="349"/>
                </a:lnTo>
                <a:cubicBezTo>
                  <a:pt x="1381" y="372"/>
                  <a:pt x="1363" y="390"/>
                  <a:pt x="1340" y="390"/>
                </a:cubicBezTo>
                <a:lnTo>
                  <a:pt x="589" y="390"/>
                </a:lnTo>
                <a:cubicBezTo>
                  <a:pt x="566" y="390"/>
                  <a:pt x="548" y="372"/>
                  <a:pt x="548" y="349"/>
                </a:cubicBezTo>
                <a:close/>
                <a:moveTo>
                  <a:pt x="404" y="2285"/>
                </a:moveTo>
                <a:lnTo>
                  <a:pt x="596" y="2285"/>
                </a:lnTo>
                <a:lnTo>
                  <a:pt x="596" y="2093"/>
                </a:lnTo>
                <a:lnTo>
                  <a:pt x="404" y="2093"/>
                </a:lnTo>
                <a:lnTo>
                  <a:pt x="404" y="2285"/>
                </a:lnTo>
                <a:close/>
                <a:moveTo>
                  <a:pt x="404" y="1129"/>
                </a:moveTo>
                <a:lnTo>
                  <a:pt x="596" y="1129"/>
                </a:lnTo>
                <a:lnTo>
                  <a:pt x="596" y="937"/>
                </a:lnTo>
                <a:lnTo>
                  <a:pt x="404" y="937"/>
                </a:lnTo>
                <a:lnTo>
                  <a:pt x="404" y="1129"/>
                </a:lnTo>
                <a:close/>
                <a:moveTo>
                  <a:pt x="1929" y="621"/>
                </a:moveTo>
                <a:lnTo>
                  <a:pt x="1929" y="2522"/>
                </a:lnTo>
                <a:cubicBezTo>
                  <a:pt x="1929" y="2669"/>
                  <a:pt x="1809" y="2789"/>
                  <a:pt x="1662" y="2789"/>
                </a:cubicBezTo>
                <a:lnTo>
                  <a:pt x="267" y="2789"/>
                </a:lnTo>
                <a:cubicBezTo>
                  <a:pt x="120" y="2789"/>
                  <a:pt x="0" y="2669"/>
                  <a:pt x="0" y="2522"/>
                </a:cubicBezTo>
                <a:lnTo>
                  <a:pt x="0" y="621"/>
                </a:lnTo>
                <a:cubicBezTo>
                  <a:pt x="0" y="474"/>
                  <a:pt x="120" y="354"/>
                  <a:pt x="267" y="354"/>
                </a:cubicBezTo>
                <a:lnTo>
                  <a:pt x="415" y="354"/>
                </a:lnTo>
                <a:cubicBezTo>
                  <a:pt x="417" y="448"/>
                  <a:pt x="494" y="523"/>
                  <a:pt x="589" y="523"/>
                </a:cubicBezTo>
                <a:lnTo>
                  <a:pt x="1340" y="523"/>
                </a:lnTo>
                <a:cubicBezTo>
                  <a:pt x="1435" y="523"/>
                  <a:pt x="1512" y="448"/>
                  <a:pt x="1514" y="354"/>
                </a:cubicBezTo>
                <a:lnTo>
                  <a:pt x="1662" y="354"/>
                </a:lnTo>
                <a:cubicBezTo>
                  <a:pt x="1809" y="354"/>
                  <a:pt x="1929" y="474"/>
                  <a:pt x="1929" y="621"/>
                </a:cubicBezTo>
                <a:close/>
                <a:moveTo>
                  <a:pt x="835" y="1032"/>
                </a:moveTo>
                <a:cubicBezTo>
                  <a:pt x="835" y="1069"/>
                  <a:pt x="865" y="1099"/>
                  <a:pt x="902" y="1099"/>
                </a:cubicBezTo>
                <a:lnTo>
                  <a:pt x="1503" y="1099"/>
                </a:lnTo>
                <a:cubicBezTo>
                  <a:pt x="1540" y="1099"/>
                  <a:pt x="1570" y="1069"/>
                  <a:pt x="1570" y="1032"/>
                </a:cubicBezTo>
                <a:cubicBezTo>
                  <a:pt x="1570" y="995"/>
                  <a:pt x="1540" y="965"/>
                  <a:pt x="1503" y="965"/>
                </a:cubicBezTo>
                <a:lnTo>
                  <a:pt x="902" y="965"/>
                </a:lnTo>
                <a:cubicBezTo>
                  <a:pt x="865" y="965"/>
                  <a:pt x="835" y="995"/>
                  <a:pt x="835" y="1032"/>
                </a:cubicBezTo>
                <a:close/>
                <a:moveTo>
                  <a:pt x="835" y="1617"/>
                </a:moveTo>
                <a:cubicBezTo>
                  <a:pt x="835" y="1653"/>
                  <a:pt x="865" y="1683"/>
                  <a:pt x="902" y="1683"/>
                </a:cubicBezTo>
                <a:lnTo>
                  <a:pt x="1436" y="1683"/>
                </a:lnTo>
                <a:cubicBezTo>
                  <a:pt x="1473" y="1683"/>
                  <a:pt x="1503" y="1653"/>
                  <a:pt x="1503" y="1617"/>
                </a:cubicBezTo>
                <a:cubicBezTo>
                  <a:pt x="1503" y="1580"/>
                  <a:pt x="1473" y="1550"/>
                  <a:pt x="1436" y="1550"/>
                </a:cubicBezTo>
                <a:lnTo>
                  <a:pt x="902" y="1550"/>
                </a:lnTo>
                <a:cubicBezTo>
                  <a:pt x="865" y="1550"/>
                  <a:pt x="835" y="1580"/>
                  <a:pt x="835" y="1617"/>
                </a:cubicBezTo>
                <a:close/>
                <a:moveTo>
                  <a:pt x="729" y="2026"/>
                </a:moveTo>
                <a:cubicBezTo>
                  <a:pt x="729" y="1990"/>
                  <a:pt x="700" y="1960"/>
                  <a:pt x="663" y="1960"/>
                </a:cubicBezTo>
                <a:lnTo>
                  <a:pt x="337" y="1960"/>
                </a:lnTo>
                <a:cubicBezTo>
                  <a:pt x="300" y="1960"/>
                  <a:pt x="271" y="1990"/>
                  <a:pt x="271" y="2026"/>
                </a:cubicBezTo>
                <a:lnTo>
                  <a:pt x="271" y="2352"/>
                </a:lnTo>
                <a:cubicBezTo>
                  <a:pt x="271" y="2389"/>
                  <a:pt x="300" y="2419"/>
                  <a:pt x="337" y="2419"/>
                </a:cubicBezTo>
                <a:lnTo>
                  <a:pt x="663" y="2419"/>
                </a:lnTo>
                <a:cubicBezTo>
                  <a:pt x="700" y="2419"/>
                  <a:pt x="729" y="2389"/>
                  <a:pt x="729" y="2352"/>
                </a:cubicBezTo>
                <a:lnTo>
                  <a:pt x="729" y="2026"/>
                </a:lnTo>
                <a:close/>
                <a:moveTo>
                  <a:pt x="729" y="1448"/>
                </a:moveTo>
                <a:cubicBezTo>
                  <a:pt x="729" y="1412"/>
                  <a:pt x="700" y="1382"/>
                  <a:pt x="663" y="1382"/>
                </a:cubicBezTo>
                <a:lnTo>
                  <a:pt x="337" y="1382"/>
                </a:lnTo>
                <a:cubicBezTo>
                  <a:pt x="300" y="1382"/>
                  <a:pt x="271" y="1412"/>
                  <a:pt x="271" y="1448"/>
                </a:cubicBezTo>
                <a:lnTo>
                  <a:pt x="271" y="1774"/>
                </a:lnTo>
                <a:cubicBezTo>
                  <a:pt x="271" y="1811"/>
                  <a:pt x="300" y="1841"/>
                  <a:pt x="337" y="1841"/>
                </a:cubicBezTo>
                <a:lnTo>
                  <a:pt x="663" y="1841"/>
                </a:lnTo>
                <a:cubicBezTo>
                  <a:pt x="700" y="1841"/>
                  <a:pt x="729" y="1811"/>
                  <a:pt x="729" y="1774"/>
                </a:cubicBezTo>
                <a:lnTo>
                  <a:pt x="729" y="1448"/>
                </a:lnTo>
                <a:close/>
                <a:moveTo>
                  <a:pt x="729" y="870"/>
                </a:moveTo>
                <a:cubicBezTo>
                  <a:pt x="729" y="834"/>
                  <a:pt x="700" y="804"/>
                  <a:pt x="663" y="804"/>
                </a:cubicBezTo>
                <a:lnTo>
                  <a:pt x="337" y="804"/>
                </a:lnTo>
                <a:cubicBezTo>
                  <a:pt x="300" y="804"/>
                  <a:pt x="271" y="834"/>
                  <a:pt x="271" y="870"/>
                </a:cubicBezTo>
                <a:lnTo>
                  <a:pt x="271" y="1196"/>
                </a:lnTo>
                <a:cubicBezTo>
                  <a:pt x="271" y="1233"/>
                  <a:pt x="300" y="1263"/>
                  <a:pt x="337" y="1263"/>
                </a:cubicBezTo>
                <a:lnTo>
                  <a:pt x="663" y="1263"/>
                </a:lnTo>
                <a:cubicBezTo>
                  <a:pt x="700" y="1263"/>
                  <a:pt x="729" y="1233"/>
                  <a:pt x="729" y="1196"/>
                </a:cubicBezTo>
                <a:lnTo>
                  <a:pt x="729" y="870"/>
                </a:lnTo>
                <a:close/>
                <a:moveTo>
                  <a:pt x="1603" y="2201"/>
                </a:moveTo>
                <a:cubicBezTo>
                  <a:pt x="1603" y="2165"/>
                  <a:pt x="1574" y="2135"/>
                  <a:pt x="1537" y="2135"/>
                </a:cubicBezTo>
                <a:lnTo>
                  <a:pt x="902" y="2135"/>
                </a:lnTo>
                <a:cubicBezTo>
                  <a:pt x="865" y="2135"/>
                  <a:pt x="835" y="2165"/>
                  <a:pt x="835" y="2201"/>
                </a:cubicBezTo>
                <a:cubicBezTo>
                  <a:pt x="835" y="2238"/>
                  <a:pt x="865" y="2268"/>
                  <a:pt x="902" y="2268"/>
                </a:cubicBezTo>
                <a:lnTo>
                  <a:pt x="1537" y="2268"/>
                </a:lnTo>
                <a:cubicBezTo>
                  <a:pt x="1574" y="2268"/>
                  <a:pt x="1603" y="2238"/>
                  <a:pt x="1603" y="2201"/>
                </a:cubicBezTo>
                <a:close/>
                <a:moveTo>
                  <a:pt x="404" y="1707"/>
                </a:moveTo>
                <a:lnTo>
                  <a:pt x="596" y="1707"/>
                </a:lnTo>
                <a:lnTo>
                  <a:pt x="596" y="1515"/>
                </a:lnTo>
                <a:lnTo>
                  <a:pt x="404" y="1515"/>
                </a:lnTo>
                <a:lnTo>
                  <a:pt x="404" y="1707"/>
                </a:lnTo>
                <a:close/>
              </a:path>
            </a:pathLst>
          </a:custGeom>
          <a:solidFill>
            <a:srgbClr val="41B4AD"/>
          </a:solidFill>
          <a:ln>
            <a:noFill/>
          </a:ln>
        </p:spPr>
        <p:txBody>
          <a:bodyPr/>
          <a:lstStyle/>
          <a:p>
            <a:endParaRPr lang="zh-CN" altLang="en-US">
              <a:cs typeface="+mn-ea"/>
              <a:sym typeface="+mn-lt"/>
            </a:endParaRPr>
          </a:p>
        </p:txBody>
      </p:sp>
      <p:sp>
        <p:nvSpPr>
          <p:cNvPr id="8" name="blackboard_161332">
            <a:extLst>
              <a:ext uri="{FF2B5EF4-FFF2-40B4-BE49-F238E27FC236}">
                <a16:creationId xmlns:a16="http://schemas.microsoft.com/office/drawing/2014/main" id="{0FE2F4BE-7D01-4B8E-B205-796953FFDDDC}"/>
              </a:ext>
            </a:extLst>
          </p:cNvPr>
          <p:cNvSpPr>
            <a:spLocks noChangeAspect="1"/>
          </p:cNvSpPr>
          <p:nvPr/>
        </p:nvSpPr>
        <p:spPr bwMode="auto">
          <a:xfrm>
            <a:off x="4534236" y="5222019"/>
            <a:ext cx="299160" cy="304842"/>
          </a:xfrm>
          <a:custGeom>
            <a:avLst/>
            <a:gdLst>
              <a:gd name="connsiteX0" fmla="*/ 363597 w 594513"/>
              <a:gd name="connsiteY0" fmla="*/ 208671 h 605804"/>
              <a:gd name="connsiteX1" fmla="*/ 356634 w 594513"/>
              <a:gd name="connsiteY1" fmla="*/ 215531 h 605804"/>
              <a:gd name="connsiteX2" fmla="*/ 363597 w 594513"/>
              <a:gd name="connsiteY2" fmla="*/ 222484 h 605804"/>
              <a:gd name="connsiteX3" fmla="*/ 425528 w 594513"/>
              <a:gd name="connsiteY3" fmla="*/ 222484 h 605804"/>
              <a:gd name="connsiteX4" fmla="*/ 432398 w 594513"/>
              <a:gd name="connsiteY4" fmla="*/ 215531 h 605804"/>
              <a:gd name="connsiteX5" fmla="*/ 425528 w 594513"/>
              <a:gd name="connsiteY5" fmla="*/ 208671 h 605804"/>
              <a:gd name="connsiteX6" fmla="*/ 497768 w 594513"/>
              <a:gd name="connsiteY6" fmla="*/ 190950 h 605804"/>
              <a:gd name="connsiteX7" fmla="*/ 497768 w 594513"/>
              <a:gd name="connsiteY7" fmla="*/ 212402 h 605804"/>
              <a:gd name="connsiteX8" fmla="*/ 482879 w 594513"/>
              <a:gd name="connsiteY8" fmla="*/ 212402 h 605804"/>
              <a:gd name="connsiteX9" fmla="*/ 363597 w 594513"/>
              <a:gd name="connsiteY9" fmla="*/ 180953 h 605804"/>
              <a:gd name="connsiteX10" fmla="*/ 356634 w 594513"/>
              <a:gd name="connsiteY10" fmla="*/ 187906 h 605804"/>
              <a:gd name="connsiteX11" fmla="*/ 363597 w 594513"/>
              <a:gd name="connsiteY11" fmla="*/ 194766 h 605804"/>
              <a:gd name="connsiteX12" fmla="*/ 425528 w 594513"/>
              <a:gd name="connsiteY12" fmla="*/ 194766 h 605804"/>
              <a:gd name="connsiteX13" fmla="*/ 432398 w 594513"/>
              <a:gd name="connsiteY13" fmla="*/ 187906 h 605804"/>
              <a:gd name="connsiteX14" fmla="*/ 425528 w 594513"/>
              <a:gd name="connsiteY14" fmla="*/ 180953 h 605804"/>
              <a:gd name="connsiteX15" fmla="*/ 194612 w 594513"/>
              <a:gd name="connsiteY15" fmla="*/ 163896 h 605804"/>
              <a:gd name="connsiteX16" fmla="*/ 187648 w 594513"/>
              <a:gd name="connsiteY16" fmla="*/ 170849 h 605804"/>
              <a:gd name="connsiteX17" fmla="*/ 187648 w 594513"/>
              <a:gd name="connsiteY17" fmla="*/ 194766 h 605804"/>
              <a:gd name="connsiteX18" fmla="*/ 163693 w 594513"/>
              <a:gd name="connsiteY18" fmla="*/ 194766 h 605804"/>
              <a:gd name="connsiteX19" fmla="*/ 156729 w 594513"/>
              <a:gd name="connsiteY19" fmla="*/ 201719 h 605804"/>
              <a:gd name="connsiteX20" fmla="*/ 163693 w 594513"/>
              <a:gd name="connsiteY20" fmla="*/ 208671 h 605804"/>
              <a:gd name="connsiteX21" fmla="*/ 187648 w 594513"/>
              <a:gd name="connsiteY21" fmla="*/ 208671 h 605804"/>
              <a:gd name="connsiteX22" fmla="*/ 187648 w 594513"/>
              <a:gd name="connsiteY22" fmla="*/ 232588 h 605804"/>
              <a:gd name="connsiteX23" fmla="*/ 194612 w 594513"/>
              <a:gd name="connsiteY23" fmla="*/ 239541 h 605804"/>
              <a:gd name="connsiteX24" fmla="*/ 201576 w 594513"/>
              <a:gd name="connsiteY24" fmla="*/ 232588 h 605804"/>
              <a:gd name="connsiteX25" fmla="*/ 201576 w 594513"/>
              <a:gd name="connsiteY25" fmla="*/ 208671 h 605804"/>
              <a:gd name="connsiteX26" fmla="*/ 225531 w 594513"/>
              <a:gd name="connsiteY26" fmla="*/ 208671 h 605804"/>
              <a:gd name="connsiteX27" fmla="*/ 232494 w 594513"/>
              <a:gd name="connsiteY27" fmla="*/ 201719 h 605804"/>
              <a:gd name="connsiteX28" fmla="*/ 225531 w 594513"/>
              <a:gd name="connsiteY28" fmla="*/ 194766 h 605804"/>
              <a:gd name="connsiteX29" fmla="*/ 201576 w 594513"/>
              <a:gd name="connsiteY29" fmla="*/ 194766 h 605804"/>
              <a:gd name="connsiteX30" fmla="*/ 201576 w 594513"/>
              <a:gd name="connsiteY30" fmla="*/ 170849 h 605804"/>
              <a:gd name="connsiteX31" fmla="*/ 194612 w 594513"/>
              <a:gd name="connsiteY31" fmla="*/ 163896 h 605804"/>
              <a:gd name="connsiteX32" fmla="*/ 294518 w 594513"/>
              <a:gd name="connsiteY32" fmla="*/ 162135 h 605804"/>
              <a:gd name="connsiteX33" fmla="*/ 269727 w 594513"/>
              <a:gd name="connsiteY33" fmla="*/ 186886 h 605804"/>
              <a:gd name="connsiteX34" fmla="*/ 276690 w 594513"/>
              <a:gd name="connsiteY34" fmla="*/ 193839 h 605804"/>
              <a:gd name="connsiteX35" fmla="*/ 283654 w 594513"/>
              <a:gd name="connsiteY35" fmla="*/ 186886 h 605804"/>
              <a:gd name="connsiteX36" fmla="*/ 294425 w 594513"/>
              <a:gd name="connsiteY36" fmla="*/ 176133 h 605804"/>
              <a:gd name="connsiteX37" fmla="*/ 305195 w 594513"/>
              <a:gd name="connsiteY37" fmla="*/ 186886 h 605804"/>
              <a:gd name="connsiteX38" fmla="*/ 302595 w 594513"/>
              <a:gd name="connsiteY38" fmla="*/ 193932 h 605804"/>
              <a:gd name="connsiteX39" fmla="*/ 286440 w 594513"/>
              <a:gd name="connsiteY39" fmla="*/ 208300 h 605804"/>
              <a:gd name="connsiteX40" fmla="*/ 268241 w 594513"/>
              <a:gd name="connsiteY40" fmla="*/ 234350 h 605804"/>
              <a:gd name="connsiteX41" fmla="*/ 275205 w 594513"/>
              <a:gd name="connsiteY41" fmla="*/ 241302 h 605804"/>
              <a:gd name="connsiteX42" fmla="*/ 314109 w 594513"/>
              <a:gd name="connsiteY42" fmla="*/ 241302 h 605804"/>
              <a:gd name="connsiteX43" fmla="*/ 321258 w 594513"/>
              <a:gd name="connsiteY43" fmla="*/ 234257 h 605804"/>
              <a:gd name="connsiteX44" fmla="*/ 314294 w 594513"/>
              <a:gd name="connsiteY44" fmla="*/ 227304 h 605804"/>
              <a:gd name="connsiteX45" fmla="*/ 287461 w 594513"/>
              <a:gd name="connsiteY45" fmla="*/ 227304 h 605804"/>
              <a:gd name="connsiteX46" fmla="*/ 297210 w 594513"/>
              <a:gd name="connsiteY46" fmla="*/ 217292 h 605804"/>
              <a:gd name="connsiteX47" fmla="*/ 311973 w 594513"/>
              <a:gd name="connsiteY47" fmla="*/ 204314 h 605804"/>
              <a:gd name="connsiteX48" fmla="*/ 319308 w 594513"/>
              <a:gd name="connsiteY48" fmla="*/ 186886 h 605804"/>
              <a:gd name="connsiteX49" fmla="*/ 294518 w 594513"/>
              <a:gd name="connsiteY49" fmla="*/ 162135 h 605804"/>
              <a:gd name="connsiteX50" fmla="*/ 94428 w 594513"/>
              <a:gd name="connsiteY50" fmla="*/ 162135 h 605804"/>
              <a:gd name="connsiteX51" fmla="*/ 69730 w 594513"/>
              <a:gd name="connsiteY51" fmla="*/ 186886 h 605804"/>
              <a:gd name="connsiteX52" fmla="*/ 76601 w 594513"/>
              <a:gd name="connsiteY52" fmla="*/ 193839 h 605804"/>
              <a:gd name="connsiteX53" fmla="*/ 83564 w 594513"/>
              <a:gd name="connsiteY53" fmla="*/ 186886 h 605804"/>
              <a:gd name="connsiteX54" fmla="*/ 94335 w 594513"/>
              <a:gd name="connsiteY54" fmla="*/ 176133 h 605804"/>
              <a:gd name="connsiteX55" fmla="*/ 105105 w 594513"/>
              <a:gd name="connsiteY55" fmla="*/ 186886 h 605804"/>
              <a:gd name="connsiteX56" fmla="*/ 102506 w 594513"/>
              <a:gd name="connsiteY56" fmla="*/ 193932 h 605804"/>
              <a:gd name="connsiteX57" fmla="*/ 86443 w 594513"/>
              <a:gd name="connsiteY57" fmla="*/ 208300 h 605804"/>
              <a:gd name="connsiteX58" fmla="*/ 68244 w 594513"/>
              <a:gd name="connsiteY58" fmla="*/ 234350 h 605804"/>
              <a:gd name="connsiteX59" fmla="*/ 75115 w 594513"/>
              <a:gd name="connsiteY59" fmla="*/ 241302 h 605804"/>
              <a:gd name="connsiteX60" fmla="*/ 114112 w 594513"/>
              <a:gd name="connsiteY60" fmla="*/ 241302 h 605804"/>
              <a:gd name="connsiteX61" fmla="*/ 121168 w 594513"/>
              <a:gd name="connsiteY61" fmla="*/ 234257 h 605804"/>
              <a:gd name="connsiteX62" fmla="*/ 114297 w 594513"/>
              <a:gd name="connsiteY62" fmla="*/ 227304 h 605804"/>
              <a:gd name="connsiteX63" fmla="*/ 87371 w 594513"/>
              <a:gd name="connsiteY63" fmla="*/ 227304 h 605804"/>
              <a:gd name="connsiteX64" fmla="*/ 97213 w 594513"/>
              <a:gd name="connsiteY64" fmla="*/ 217292 h 605804"/>
              <a:gd name="connsiteX65" fmla="*/ 111883 w 594513"/>
              <a:gd name="connsiteY65" fmla="*/ 204314 h 605804"/>
              <a:gd name="connsiteX66" fmla="*/ 119218 w 594513"/>
              <a:gd name="connsiteY66" fmla="*/ 186886 h 605804"/>
              <a:gd name="connsiteX67" fmla="*/ 94428 w 594513"/>
              <a:gd name="connsiteY67" fmla="*/ 162135 h 605804"/>
              <a:gd name="connsiteX68" fmla="*/ 506956 w 594513"/>
              <a:gd name="connsiteY68" fmla="*/ 162042 h 605804"/>
              <a:gd name="connsiteX69" fmla="*/ 499157 w 594513"/>
              <a:gd name="connsiteY69" fmla="*/ 164731 h 605804"/>
              <a:gd name="connsiteX70" fmla="*/ 464153 w 594513"/>
              <a:gd name="connsiteY70" fmla="*/ 215346 h 605804"/>
              <a:gd name="connsiteX71" fmla="*/ 463596 w 594513"/>
              <a:gd name="connsiteY71" fmla="*/ 222484 h 605804"/>
              <a:gd name="connsiteX72" fmla="*/ 469817 w 594513"/>
              <a:gd name="connsiteY72" fmla="*/ 226192 h 605804"/>
              <a:gd name="connsiteX73" fmla="*/ 497950 w 594513"/>
              <a:gd name="connsiteY73" fmla="*/ 226192 h 605804"/>
              <a:gd name="connsiteX74" fmla="*/ 497950 w 594513"/>
              <a:gd name="connsiteY74" fmla="*/ 234720 h 605804"/>
              <a:gd name="connsiteX75" fmla="*/ 504821 w 594513"/>
              <a:gd name="connsiteY75" fmla="*/ 241673 h 605804"/>
              <a:gd name="connsiteX76" fmla="*/ 511785 w 594513"/>
              <a:gd name="connsiteY76" fmla="*/ 234720 h 605804"/>
              <a:gd name="connsiteX77" fmla="*/ 511785 w 594513"/>
              <a:gd name="connsiteY77" fmla="*/ 226192 h 605804"/>
              <a:gd name="connsiteX78" fmla="*/ 519305 w 594513"/>
              <a:gd name="connsiteY78" fmla="*/ 226192 h 605804"/>
              <a:gd name="connsiteX79" fmla="*/ 526269 w 594513"/>
              <a:gd name="connsiteY79" fmla="*/ 219239 h 605804"/>
              <a:gd name="connsiteX80" fmla="*/ 519305 w 594513"/>
              <a:gd name="connsiteY80" fmla="*/ 212379 h 605804"/>
              <a:gd name="connsiteX81" fmla="*/ 511785 w 594513"/>
              <a:gd name="connsiteY81" fmla="*/ 212379 h 605804"/>
              <a:gd name="connsiteX82" fmla="*/ 511785 w 594513"/>
              <a:gd name="connsiteY82" fmla="*/ 168717 h 605804"/>
              <a:gd name="connsiteX83" fmla="*/ 506956 w 594513"/>
              <a:gd name="connsiteY83" fmla="*/ 162042 h 605804"/>
              <a:gd name="connsiteX84" fmla="*/ 0 w 594513"/>
              <a:gd name="connsiteY84" fmla="*/ 0 h 605804"/>
              <a:gd name="connsiteX85" fmla="*/ 593956 w 594513"/>
              <a:gd name="connsiteY85" fmla="*/ 0 h 605804"/>
              <a:gd name="connsiteX86" fmla="*/ 594513 w 594513"/>
              <a:gd name="connsiteY86" fmla="*/ 0 h 605804"/>
              <a:gd name="connsiteX87" fmla="*/ 594513 w 594513"/>
              <a:gd name="connsiteY87" fmla="*/ 403437 h 605804"/>
              <a:gd name="connsiteX88" fmla="*/ 451525 w 594513"/>
              <a:gd name="connsiteY88" fmla="*/ 403437 h 605804"/>
              <a:gd name="connsiteX89" fmla="*/ 548831 w 594513"/>
              <a:gd name="connsiteY89" fmla="*/ 588006 h 605804"/>
              <a:gd name="connsiteX90" fmla="*/ 543446 w 594513"/>
              <a:gd name="connsiteY90" fmla="*/ 604321 h 605804"/>
              <a:gd name="connsiteX91" fmla="*/ 537689 w 594513"/>
              <a:gd name="connsiteY91" fmla="*/ 605804 h 605804"/>
              <a:gd name="connsiteX92" fmla="*/ 527012 w 594513"/>
              <a:gd name="connsiteY92" fmla="*/ 599501 h 605804"/>
              <a:gd name="connsiteX93" fmla="*/ 424506 w 594513"/>
              <a:gd name="connsiteY93" fmla="*/ 403344 h 605804"/>
              <a:gd name="connsiteX94" fmla="*/ 309466 w 594513"/>
              <a:gd name="connsiteY94" fmla="*/ 403344 h 605804"/>
              <a:gd name="connsiteX95" fmla="*/ 309466 w 594513"/>
              <a:gd name="connsiteY95" fmla="*/ 557414 h 605804"/>
              <a:gd name="connsiteX96" fmla="*/ 297489 w 594513"/>
              <a:gd name="connsiteY96" fmla="*/ 569465 h 605804"/>
              <a:gd name="connsiteX97" fmla="*/ 285511 w 594513"/>
              <a:gd name="connsiteY97" fmla="*/ 557414 h 605804"/>
              <a:gd name="connsiteX98" fmla="*/ 285511 w 594513"/>
              <a:gd name="connsiteY98" fmla="*/ 403159 h 605804"/>
              <a:gd name="connsiteX99" fmla="*/ 170471 w 594513"/>
              <a:gd name="connsiteY99" fmla="*/ 403159 h 605804"/>
              <a:gd name="connsiteX100" fmla="*/ 67966 w 594513"/>
              <a:gd name="connsiteY100" fmla="*/ 599315 h 605804"/>
              <a:gd name="connsiteX101" fmla="*/ 57288 w 594513"/>
              <a:gd name="connsiteY101" fmla="*/ 605619 h 605804"/>
              <a:gd name="connsiteX102" fmla="*/ 51531 w 594513"/>
              <a:gd name="connsiteY102" fmla="*/ 604136 h 605804"/>
              <a:gd name="connsiteX103" fmla="*/ 46146 w 594513"/>
              <a:gd name="connsiteY103" fmla="*/ 587820 h 605804"/>
              <a:gd name="connsiteX104" fmla="*/ 142988 w 594513"/>
              <a:gd name="connsiteY104" fmla="*/ 403344 h 605804"/>
              <a:gd name="connsiteX105" fmla="*/ 0 w 594513"/>
              <a:gd name="connsiteY105" fmla="*/ 403344 h 605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Lst>
            <a:rect l="l" t="t" r="r" b="b"/>
            <a:pathLst>
              <a:path w="594513" h="605804">
                <a:moveTo>
                  <a:pt x="363597" y="208671"/>
                </a:moveTo>
                <a:cubicBezTo>
                  <a:pt x="359790" y="208671"/>
                  <a:pt x="356634" y="211730"/>
                  <a:pt x="356634" y="215531"/>
                </a:cubicBezTo>
                <a:cubicBezTo>
                  <a:pt x="356634" y="219425"/>
                  <a:pt x="359790" y="222484"/>
                  <a:pt x="363597" y="222484"/>
                </a:cubicBezTo>
                <a:lnTo>
                  <a:pt x="425528" y="222484"/>
                </a:lnTo>
                <a:cubicBezTo>
                  <a:pt x="429334" y="222484"/>
                  <a:pt x="432398" y="219425"/>
                  <a:pt x="432398" y="215531"/>
                </a:cubicBezTo>
                <a:cubicBezTo>
                  <a:pt x="432398" y="211730"/>
                  <a:pt x="429334" y="208671"/>
                  <a:pt x="425528" y="208671"/>
                </a:cubicBezTo>
                <a:close/>
                <a:moveTo>
                  <a:pt x="497768" y="190950"/>
                </a:moveTo>
                <a:lnTo>
                  <a:pt x="497768" y="212402"/>
                </a:lnTo>
                <a:lnTo>
                  <a:pt x="482879" y="212402"/>
                </a:lnTo>
                <a:close/>
                <a:moveTo>
                  <a:pt x="363597" y="180953"/>
                </a:moveTo>
                <a:cubicBezTo>
                  <a:pt x="359790" y="180953"/>
                  <a:pt x="356634" y="184013"/>
                  <a:pt x="356634" y="187906"/>
                </a:cubicBezTo>
                <a:cubicBezTo>
                  <a:pt x="356634" y="191707"/>
                  <a:pt x="359790" y="194766"/>
                  <a:pt x="363597" y="194766"/>
                </a:cubicBezTo>
                <a:lnTo>
                  <a:pt x="425528" y="194766"/>
                </a:lnTo>
                <a:cubicBezTo>
                  <a:pt x="429334" y="194766"/>
                  <a:pt x="432398" y="191707"/>
                  <a:pt x="432398" y="187906"/>
                </a:cubicBezTo>
                <a:cubicBezTo>
                  <a:pt x="432398" y="184013"/>
                  <a:pt x="429334" y="180953"/>
                  <a:pt x="425528" y="180953"/>
                </a:cubicBezTo>
                <a:close/>
                <a:moveTo>
                  <a:pt x="194612" y="163896"/>
                </a:moveTo>
                <a:cubicBezTo>
                  <a:pt x="190805" y="163896"/>
                  <a:pt x="187648" y="166956"/>
                  <a:pt x="187648" y="170849"/>
                </a:cubicBezTo>
                <a:lnTo>
                  <a:pt x="187648" y="194766"/>
                </a:lnTo>
                <a:lnTo>
                  <a:pt x="163693" y="194766"/>
                </a:lnTo>
                <a:cubicBezTo>
                  <a:pt x="159793" y="194766"/>
                  <a:pt x="156729" y="197918"/>
                  <a:pt x="156729" y="201719"/>
                </a:cubicBezTo>
                <a:cubicBezTo>
                  <a:pt x="156729" y="205519"/>
                  <a:pt x="159793" y="208671"/>
                  <a:pt x="163693" y="208671"/>
                </a:cubicBezTo>
                <a:lnTo>
                  <a:pt x="187648" y="208671"/>
                </a:lnTo>
                <a:lnTo>
                  <a:pt x="187648" y="232588"/>
                </a:lnTo>
                <a:cubicBezTo>
                  <a:pt x="187648" y="236482"/>
                  <a:pt x="190805" y="239541"/>
                  <a:pt x="194612" y="239541"/>
                </a:cubicBezTo>
                <a:cubicBezTo>
                  <a:pt x="198419" y="239541"/>
                  <a:pt x="201576" y="236482"/>
                  <a:pt x="201576" y="232588"/>
                </a:cubicBezTo>
                <a:lnTo>
                  <a:pt x="201576" y="208671"/>
                </a:lnTo>
                <a:lnTo>
                  <a:pt x="225531" y="208671"/>
                </a:lnTo>
                <a:cubicBezTo>
                  <a:pt x="229430" y="208671"/>
                  <a:pt x="232494" y="205519"/>
                  <a:pt x="232494" y="201719"/>
                </a:cubicBezTo>
                <a:cubicBezTo>
                  <a:pt x="232494" y="197918"/>
                  <a:pt x="229430" y="194766"/>
                  <a:pt x="225531" y="194766"/>
                </a:cubicBezTo>
                <a:lnTo>
                  <a:pt x="201576" y="194766"/>
                </a:lnTo>
                <a:lnTo>
                  <a:pt x="201576" y="170849"/>
                </a:lnTo>
                <a:cubicBezTo>
                  <a:pt x="201576" y="166956"/>
                  <a:pt x="198419" y="163896"/>
                  <a:pt x="194612" y="163896"/>
                </a:cubicBezTo>
                <a:close/>
                <a:moveTo>
                  <a:pt x="294518" y="162135"/>
                </a:moveTo>
                <a:cubicBezTo>
                  <a:pt x="280869" y="162135"/>
                  <a:pt x="269727" y="173259"/>
                  <a:pt x="269727" y="186886"/>
                </a:cubicBezTo>
                <a:cubicBezTo>
                  <a:pt x="269727" y="190687"/>
                  <a:pt x="272884" y="193839"/>
                  <a:pt x="276690" y="193839"/>
                </a:cubicBezTo>
                <a:cubicBezTo>
                  <a:pt x="280497" y="193839"/>
                  <a:pt x="283654" y="190687"/>
                  <a:pt x="283654" y="186886"/>
                </a:cubicBezTo>
                <a:cubicBezTo>
                  <a:pt x="283654" y="180953"/>
                  <a:pt x="288482" y="176133"/>
                  <a:pt x="294425" y="176133"/>
                </a:cubicBezTo>
                <a:cubicBezTo>
                  <a:pt x="300367" y="176133"/>
                  <a:pt x="305195" y="180953"/>
                  <a:pt x="305195" y="186886"/>
                </a:cubicBezTo>
                <a:cubicBezTo>
                  <a:pt x="305195" y="189482"/>
                  <a:pt x="304267" y="191985"/>
                  <a:pt x="302595" y="193932"/>
                </a:cubicBezTo>
                <a:cubicBezTo>
                  <a:pt x="300738" y="195415"/>
                  <a:pt x="293682" y="201348"/>
                  <a:pt x="286440" y="208300"/>
                </a:cubicBezTo>
                <a:cubicBezTo>
                  <a:pt x="270377" y="223689"/>
                  <a:pt x="268241" y="230178"/>
                  <a:pt x="268241" y="234350"/>
                </a:cubicBezTo>
                <a:cubicBezTo>
                  <a:pt x="268241" y="238150"/>
                  <a:pt x="271398" y="241302"/>
                  <a:pt x="275205" y="241302"/>
                </a:cubicBezTo>
                <a:lnTo>
                  <a:pt x="314109" y="241302"/>
                </a:lnTo>
                <a:cubicBezTo>
                  <a:pt x="317916" y="241302"/>
                  <a:pt x="320980" y="238150"/>
                  <a:pt x="321258" y="234257"/>
                </a:cubicBezTo>
                <a:cubicBezTo>
                  <a:pt x="321258" y="230363"/>
                  <a:pt x="318194" y="227304"/>
                  <a:pt x="314294" y="227304"/>
                </a:cubicBezTo>
                <a:lnTo>
                  <a:pt x="287461" y="227304"/>
                </a:lnTo>
                <a:cubicBezTo>
                  <a:pt x="289689" y="224709"/>
                  <a:pt x="292753" y="221464"/>
                  <a:pt x="297210" y="217292"/>
                </a:cubicBezTo>
                <a:cubicBezTo>
                  <a:pt x="304638" y="210340"/>
                  <a:pt x="311880" y="204314"/>
                  <a:pt x="311973" y="204314"/>
                </a:cubicBezTo>
                <a:cubicBezTo>
                  <a:pt x="312252" y="204222"/>
                  <a:pt x="319308" y="198381"/>
                  <a:pt x="319308" y="186886"/>
                </a:cubicBezTo>
                <a:cubicBezTo>
                  <a:pt x="319308" y="173259"/>
                  <a:pt x="308166" y="162135"/>
                  <a:pt x="294518" y="162135"/>
                </a:cubicBezTo>
                <a:close/>
                <a:moveTo>
                  <a:pt x="94428" y="162135"/>
                </a:moveTo>
                <a:cubicBezTo>
                  <a:pt x="80872" y="162135"/>
                  <a:pt x="69730" y="173259"/>
                  <a:pt x="69730" y="186886"/>
                </a:cubicBezTo>
                <a:cubicBezTo>
                  <a:pt x="69730" y="190687"/>
                  <a:pt x="72794" y="193839"/>
                  <a:pt x="76601" y="193839"/>
                </a:cubicBezTo>
                <a:cubicBezTo>
                  <a:pt x="80500" y="193839"/>
                  <a:pt x="83564" y="190687"/>
                  <a:pt x="83564" y="186886"/>
                </a:cubicBezTo>
                <a:cubicBezTo>
                  <a:pt x="83564" y="180953"/>
                  <a:pt x="88392" y="176133"/>
                  <a:pt x="94335" y="176133"/>
                </a:cubicBezTo>
                <a:cubicBezTo>
                  <a:pt x="100277" y="176133"/>
                  <a:pt x="105105" y="180953"/>
                  <a:pt x="105105" y="186886"/>
                </a:cubicBezTo>
                <a:cubicBezTo>
                  <a:pt x="105105" y="189482"/>
                  <a:pt x="104270" y="191985"/>
                  <a:pt x="102506" y="193932"/>
                </a:cubicBezTo>
                <a:cubicBezTo>
                  <a:pt x="100649" y="195415"/>
                  <a:pt x="93592" y="201348"/>
                  <a:pt x="86443" y="208300"/>
                </a:cubicBezTo>
                <a:cubicBezTo>
                  <a:pt x="70287" y="223689"/>
                  <a:pt x="68244" y="230178"/>
                  <a:pt x="68244" y="234350"/>
                </a:cubicBezTo>
                <a:cubicBezTo>
                  <a:pt x="68244" y="238150"/>
                  <a:pt x="71308" y="241302"/>
                  <a:pt x="75115" y="241302"/>
                </a:cubicBezTo>
                <a:lnTo>
                  <a:pt x="114112" y="241302"/>
                </a:lnTo>
                <a:cubicBezTo>
                  <a:pt x="118011" y="241302"/>
                  <a:pt x="121075" y="238150"/>
                  <a:pt x="121168" y="234257"/>
                </a:cubicBezTo>
                <a:cubicBezTo>
                  <a:pt x="121168" y="230363"/>
                  <a:pt x="118104" y="227304"/>
                  <a:pt x="114297" y="227304"/>
                </a:cubicBezTo>
                <a:lnTo>
                  <a:pt x="87371" y="227304"/>
                </a:lnTo>
                <a:cubicBezTo>
                  <a:pt x="89599" y="224709"/>
                  <a:pt x="92756" y="221464"/>
                  <a:pt x="97213" y="217292"/>
                </a:cubicBezTo>
                <a:cubicBezTo>
                  <a:pt x="104641" y="210340"/>
                  <a:pt x="111790" y="204314"/>
                  <a:pt x="111883" y="204314"/>
                </a:cubicBezTo>
                <a:cubicBezTo>
                  <a:pt x="112162" y="204222"/>
                  <a:pt x="119218" y="197547"/>
                  <a:pt x="119218" y="186886"/>
                </a:cubicBezTo>
                <a:cubicBezTo>
                  <a:pt x="119218" y="173259"/>
                  <a:pt x="108076" y="162135"/>
                  <a:pt x="94428" y="162135"/>
                </a:cubicBezTo>
                <a:close/>
                <a:moveTo>
                  <a:pt x="506956" y="162042"/>
                </a:moveTo>
                <a:cubicBezTo>
                  <a:pt x="503985" y="161208"/>
                  <a:pt x="500921" y="162320"/>
                  <a:pt x="499157" y="164731"/>
                </a:cubicBezTo>
                <a:lnTo>
                  <a:pt x="464153" y="215346"/>
                </a:lnTo>
                <a:cubicBezTo>
                  <a:pt x="462667" y="217385"/>
                  <a:pt x="462389" y="220259"/>
                  <a:pt x="463596" y="222484"/>
                </a:cubicBezTo>
                <a:cubicBezTo>
                  <a:pt x="464896" y="224709"/>
                  <a:pt x="467217" y="226192"/>
                  <a:pt x="469817" y="226192"/>
                </a:cubicBezTo>
                <a:lnTo>
                  <a:pt x="497950" y="226192"/>
                </a:lnTo>
                <a:lnTo>
                  <a:pt x="497950" y="234720"/>
                </a:lnTo>
                <a:cubicBezTo>
                  <a:pt x="497950" y="238521"/>
                  <a:pt x="501014" y="241673"/>
                  <a:pt x="504821" y="241673"/>
                </a:cubicBezTo>
                <a:cubicBezTo>
                  <a:pt x="508720" y="241673"/>
                  <a:pt x="511785" y="238521"/>
                  <a:pt x="511785" y="234720"/>
                </a:cubicBezTo>
                <a:lnTo>
                  <a:pt x="511785" y="226192"/>
                </a:lnTo>
                <a:lnTo>
                  <a:pt x="519305" y="226192"/>
                </a:lnTo>
                <a:cubicBezTo>
                  <a:pt x="523205" y="226192"/>
                  <a:pt x="526269" y="223133"/>
                  <a:pt x="526269" y="219239"/>
                </a:cubicBezTo>
                <a:cubicBezTo>
                  <a:pt x="526269" y="215438"/>
                  <a:pt x="523205" y="212379"/>
                  <a:pt x="519305" y="212379"/>
                </a:cubicBezTo>
                <a:lnTo>
                  <a:pt x="511785" y="212379"/>
                </a:lnTo>
                <a:lnTo>
                  <a:pt x="511785" y="168717"/>
                </a:lnTo>
                <a:cubicBezTo>
                  <a:pt x="511785" y="165658"/>
                  <a:pt x="509835" y="162877"/>
                  <a:pt x="506956" y="162042"/>
                </a:cubicBezTo>
                <a:close/>
                <a:moveTo>
                  <a:pt x="0" y="0"/>
                </a:moveTo>
                <a:lnTo>
                  <a:pt x="593956" y="0"/>
                </a:lnTo>
                <a:lnTo>
                  <a:pt x="594513" y="0"/>
                </a:lnTo>
                <a:lnTo>
                  <a:pt x="594513" y="403437"/>
                </a:lnTo>
                <a:lnTo>
                  <a:pt x="451525" y="403437"/>
                </a:lnTo>
                <a:lnTo>
                  <a:pt x="548831" y="588006"/>
                </a:lnTo>
                <a:cubicBezTo>
                  <a:pt x="551617" y="593660"/>
                  <a:pt x="549296" y="601447"/>
                  <a:pt x="543446" y="604321"/>
                </a:cubicBezTo>
                <a:cubicBezTo>
                  <a:pt x="541496" y="605248"/>
                  <a:pt x="539639" y="605804"/>
                  <a:pt x="537689" y="605804"/>
                </a:cubicBezTo>
                <a:cubicBezTo>
                  <a:pt x="533326" y="605804"/>
                  <a:pt x="528962" y="603765"/>
                  <a:pt x="527012" y="599501"/>
                </a:cubicBezTo>
                <a:lnTo>
                  <a:pt x="424506" y="403344"/>
                </a:lnTo>
                <a:lnTo>
                  <a:pt x="309466" y="403344"/>
                </a:lnTo>
                <a:lnTo>
                  <a:pt x="309466" y="557414"/>
                </a:lnTo>
                <a:cubicBezTo>
                  <a:pt x="309466" y="564089"/>
                  <a:pt x="304174" y="569465"/>
                  <a:pt x="297489" y="569465"/>
                </a:cubicBezTo>
                <a:cubicBezTo>
                  <a:pt x="290804" y="569465"/>
                  <a:pt x="285511" y="564089"/>
                  <a:pt x="285511" y="557414"/>
                </a:cubicBezTo>
                <a:lnTo>
                  <a:pt x="285511" y="403159"/>
                </a:lnTo>
                <a:lnTo>
                  <a:pt x="170471" y="403159"/>
                </a:lnTo>
                <a:lnTo>
                  <a:pt x="67966" y="599315"/>
                </a:lnTo>
                <a:cubicBezTo>
                  <a:pt x="66016" y="603301"/>
                  <a:pt x="61652" y="605619"/>
                  <a:pt x="57288" y="605619"/>
                </a:cubicBezTo>
                <a:cubicBezTo>
                  <a:pt x="55338" y="605619"/>
                  <a:pt x="53481" y="605155"/>
                  <a:pt x="51531" y="604136"/>
                </a:cubicBezTo>
                <a:cubicBezTo>
                  <a:pt x="45218" y="600798"/>
                  <a:pt x="43361" y="593660"/>
                  <a:pt x="46146" y="587820"/>
                </a:cubicBezTo>
                <a:lnTo>
                  <a:pt x="142988" y="403344"/>
                </a:lnTo>
                <a:lnTo>
                  <a:pt x="0" y="403344"/>
                </a:lnTo>
                <a:close/>
              </a:path>
            </a:pathLst>
          </a:custGeom>
          <a:solidFill>
            <a:srgbClr val="41B4AD"/>
          </a:solidFill>
          <a:ln>
            <a:noFill/>
          </a:ln>
        </p:spPr>
        <p:txBody>
          <a:bodyPr/>
          <a:lstStyle/>
          <a:p>
            <a:endParaRPr lang="zh-CN" altLang="en-US">
              <a:cs typeface="+mn-ea"/>
              <a:sym typeface="+mn-lt"/>
            </a:endParaRPr>
          </a:p>
        </p:txBody>
      </p:sp>
      <p:sp>
        <p:nvSpPr>
          <p:cNvPr id="9" name="setting-flow-interface-symbol_38876">
            <a:extLst>
              <a:ext uri="{FF2B5EF4-FFF2-40B4-BE49-F238E27FC236}">
                <a16:creationId xmlns:a16="http://schemas.microsoft.com/office/drawing/2014/main" id="{052E9BB6-0728-43BB-AE75-F9F269B369FA}"/>
              </a:ext>
            </a:extLst>
          </p:cNvPr>
          <p:cNvSpPr>
            <a:spLocks noChangeAspect="1"/>
          </p:cNvSpPr>
          <p:nvPr/>
        </p:nvSpPr>
        <p:spPr bwMode="auto">
          <a:xfrm>
            <a:off x="5996358" y="5222019"/>
            <a:ext cx="287320" cy="304842"/>
          </a:xfrm>
          <a:custGeom>
            <a:avLst/>
            <a:gdLst>
              <a:gd name="connsiteX0" fmla="*/ 433318 w 564932"/>
              <a:gd name="connsiteY0" fmla="*/ 449451 h 599383"/>
              <a:gd name="connsiteX1" fmla="*/ 429445 w 564932"/>
              <a:gd name="connsiteY1" fmla="*/ 452888 h 599383"/>
              <a:gd name="connsiteX2" fmla="*/ 430736 w 564932"/>
              <a:gd name="connsiteY2" fmla="*/ 452459 h 599383"/>
              <a:gd name="connsiteX3" fmla="*/ 433318 w 564932"/>
              <a:gd name="connsiteY3" fmla="*/ 449881 h 599383"/>
              <a:gd name="connsiteX4" fmla="*/ 433318 w 564932"/>
              <a:gd name="connsiteY4" fmla="*/ 449451 h 599383"/>
              <a:gd name="connsiteX5" fmla="*/ 120921 w 564932"/>
              <a:gd name="connsiteY5" fmla="*/ 408606 h 599383"/>
              <a:gd name="connsiteX6" fmla="*/ 168257 w 564932"/>
              <a:gd name="connsiteY6" fmla="*/ 442550 h 599383"/>
              <a:gd name="connsiteX7" fmla="*/ 170408 w 564932"/>
              <a:gd name="connsiteY7" fmla="*/ 446847 h 599383"/>
              <a:gd name="connsiteX8" fmla="*/ 168687 w 564932"/>
              <a:gd name="connsiteY8" fmla="*/ 451573 h 599383"/>
              <a:gd name="connsiteX9" fmla="*/ 125655 w 564932"/>
              <a:gd name="connsiteY9" fmla="*/ 487667 h 599383"/>
              <a:gd name="connsiteX10" fmla="*/ 121782 w 564932"/>
              <a:gd name="connsiteY10" fmla="*/ 488956 h 599383"/>
              <a:gd name="connsiteX11" fmla="*/ 117478 w 564932"/>
              <a:gd name="connsiteY11" fmla="*/ 486807 h 599383"/>
              <a:gd name="connsiteX12" fmla="*/ 117909 w 564932"/>
              <a:gd name="connsiteY12" fmla="*/ 479073 h 599383"/>
              <a:gd name="connsiteX13" fmla="*/ 149323 w 564932"/>
              <a:gd name="connsiteY13" fmla="*/ 452862 h 599383"/>
              <a:gd name="connsiteX14" fmla="*/ 57663 w 564932"/>
              <a:gd name="connsiteY14" fmla="*/ 452862 h 599383"/>
              <a:gd name="connsiteX15" fmla="*/ 11619 w 564932"/>
              <a:gd name="connsiteY15" fmla="*/ 498408 h 599383"/>
              <a:gd name="connsiteX16" fmla="*/ 11619 w 564932"/>
              <a:gd name="connsiteY16" fmla="*/ 593797 h 599383"/>
              <a:gd name="connsiteX17" fmla="*/ 6024 w 564932"/>
              <a:gd name="connsiteY17" fmla="*/ 599383 h 599383"/>
              <a:gd name="connsiteX18" fmla="*/ 0 w 564932"/>
              <a:gd name="connsiteY18" fmla="*/ 593797 h 599383"/>
              <a:gd name="connsiteX19" fmla="*/ 0 w 564932"/>
              <a:gd name="connsiteY19" fmla="*/ 498408 h 599383"/>
              <a:gd name="connsiteX20" fmla="*/ 57663 w 564932"/>
              <a:gd name="connsiteY20" fmla="*/ 441261 h 599383"/>
              <a:gd name="connsiteX21" fmla="*/ 147171 w 564932"/>
              <a:gd name="connsiteY21" fmla="*/ 441261 h 599383"/>
              <a:gd name="connsiteX22" fmla="*/ 114036 w 564932"/>
              <a:gd name="connsiteY22" fmla="*/ 417629 h 599383"/>
              <a:gd name="connsiteX23" fmla="*/ 112745 w 564932"/>
              <a:gd name="connsiteY23" fmla="*/ 409895 h 599383"/>
              <a:gd name="connsiteX24" fmla="*/ 120921 w 564932"/>
              <a:gd name="connsiteY24" fmla="*/ 408606 h 599383"/>
              <a:gd name="connsiteX25" fmla="*/ 391150 w 564932"/>
              <a:gd name="connsiteY25" fmla="*/ 350199 h 599383"/>
              <a:gd name="connsiteX26" fmla="*/ 378242 w 564932"/>
              <a:gd name="connsiteY26" fmla="*/ 353206 h 599383"/>
              <a:gd name="connsiteX27" fmla="*/ 362751 w 564932"/>
              <a:gd name="connsiteY27" fmla="*/ 394454 h 599383"/>
              <a:gd name="connsiteX28" fmla="*/ 373939 w 564932"/>
              <a:gd name="connsiteY28" fmla="*/ 407774 h 599383"/>
              <a:gd name="connsiteX29" fmla="*/ 411804 w 564932"/>
              <a:gd name="connsiteY29" fmla="*/ 357933 h 599383"/>
              <a:gd name="connsiteX30" fmla="*/ 391150 w 564932"/>
              <a:gd name="connsiteY30" fmla="*/ 350199 h 599383"/>
              <a:gd name="connsiteX31" fmla="*/ 413525 w 564932"/>
              <a:gd name="connsiteY31" fmla="*/ 303365 h 599383"/>
              <a:gd name="connsiteX32" fmla="*/ 407071 w 564932"/>
              <a:gd name="connsiteY32" fmla="*/ 306373 h 599383"/>
              <a:gd name="connsiteX33" fmla="*/ 402337 w 564932"/>
              <a:gd name="connsiteY33" fmla="*/ 319692 h 599383"/>
              <a:gd name="connsiteX34" fmla="*/ 397604 w 564932"/>
              <a:gd name="connsiteY34" fmla="*/ 319263 h 599383"/>
              <a:gd name="connsiteX35" fmla="*/ 379533 w 564932"/>
              <a:gd name="connsiteY35" fmla="*/ 319692 h 599383"/>
              <a:gd name="connsiteX36" fmla="*/ 375230 w 564932"/>
              <a:gd name="connsiteY36" fmla="*/ 320552 h 599383"/>
              <a:gd name="connsiteX37" fmla="*/ 369636 w 564932"/>
              <a:gd name="connsiteY37" fmla="*/ 308092 h 599383"/>
              <a:gd name="connsiteX38" fmla="*/ 362751 w 564932"/>
              <a:gd name="connsiteY38" fmla="*/ 305514 h 599383"/>
              <a:gd name="connsiteX39" fmla="*/ 351564 w 564932"/>
              <a:gd name="connsiteY39" fmla="*/ 310670 h 599383"/>
              <a:gd name="connsiteX40" fmla="*/ 349413 w 564932"/>
              <a:gd name="connsiteY40" fmla="*/ 317114 h 599383"/>
              <a:gd name="connsiteX41" fmla="*/ 355006 w 564932"/>
              <a:gd name="connsiteY41" fmla="*/ 330004 h 599383"/>
              <a:gd name="connsiteX42" fmla="*/ 351564 w 564932"/>
              <a:gd name="connsiteY42" fmla="*/ 332582 h 599383"/>
              <a:gd name="connsiteX43" fmla="*/ 339516 w 564932"/>
              <a:gd name="connsiteY43" fmla="*/ 345902 h 599383"/>
              <a:gd name="connsiteX44" fmla="*/ 336934 w 564932"/>
              <a:gd name="connsiteY44" fmla="*/ 349769 h 599383"/>
              <a:gd name="connsiteX45" fmla="*/ 323596 w 564932"/>
              <a:gd name="connsiteY45" fmla="*/ 345043 h 599383"/>
              <a:gd name="connsiteX46" fmla="*/ 317142 w 564932"/>
              <a:gd name="connsiteY46" fmla="*/ 347621 h 599383"/>
              <a:gd name="connsiteX47" fmla="*/ 312839 w 564932"/>
              <a:gd name="connsiteY47" fmla="*/ 359222 h 599383"/>
              <a:gd name="connsiteX48" fmla="*/ 313269 w 564932"/>
              <a:gd name="connsiteY48" fmla="*/ 363089 h 599383"/>
              <a:gd name="connsiteX49" fmla="*/ 315851 w 564932"/>
              <a:gd name="connsiteY49" fmla="*/ 365666 h 599383"/>
              <a:gd name="connsiteX50" fmla="*/ 329189 w 564932"/>
              <a:gd name="connsiteY50" fmla="*/ 370393 h 599383"/>
              <a:gd name="connsiteX51" fmla="*/ 328759 w 564932"/>
              <a:gd name="connsiteY51" fmla="*/ 374689 h 599383"/>
              <a:gd name="connsiteX52" fmla="*/ 329189 w 564932"/>
              <a:gd name="connsiteY52" fmla="*/ 393165 h 599383"/>
              <a:gd name="connsiteX53" fmla="*/ 330050 w 564932"/>
              <a:gd name="connsiteY53" fmla="*/ 397462 h 599383"/>
              <a:gd name="connsiteX54" fmla="*/ 317572 w 564932"/>
              <a:gd name="connsiteY54" fmla="*/ 403047 h 599383"/>
              <a:gd name="connsiteX55" fmla="*/ 314990 w 564932"/>
              <a:gd name="connsiteY55" fmla="*/ 406055 h 599383"/>
              <a:gd name="connsiteX56" fmla="*/ 314990 w 564932"/>
              <a:gd name="connsiteY56" fmla="*/ 409922 h 599383"/>
              <a:gd name="connsiteX57" fmla="*/ 320154 w 564932"/>
              <a:gd name="connsiteY57" fmla="*/ 420663 h 599383"/>
              <a:gd name="connsiteX58" fmla="*/ 326608 w 564932"/>
              <a:gd name="connsiteY58" fmla="*/ 423241 h 599383"/>
              <a:gd name="connsiteX59" fmla="*/ 339516 w 564932"/>
              <a:gd name="connsiteY59" fmla="*/ 417656 h 599383"/>
              <a:gd name="connsiteX60" fmla="*/ 342098 w 564932"/>
              <a:gd name="connsiteY60" fmla="*/ 421093 h 599383"/>
              <a:gd name="connsiteX61" fmla="*/ 347261 w 564932"/>
              <a:gd name="connsiteY61" fmla="*/ 426249 h 599383"/>
              <a:gd name="connsiteX62" fmla="*/ 364903 w 564932"/>
              <a:gd name="connsiteY62" fmla="*/ 415078 h 599383"/>
              <a:gd name="connsiteX63" fmla="*/ 352425 w 564932"/>
              <a:gd name="connsiteY63" fmla="*/ 399610 h 599383"/>
              <a:gd name="connsiteX64" fmla="*/ 373078 w 564932"/>
              <a:gd name="connsiteY64" fmla="*/ 342465 h 599383"/>
              <a:gd name="connsiteX65" fmla="*/ 391150 w 564932"/>
              <a:gd name="connsiteY65" fmla="*/ 338598 h 599383"/>
              <a:gd name="connsiteX66" fmla="*/ 416106 w 564932"/>
              <a:gd name="connsiteY66" fmla="*/ 346761 h 599383"/>
              <a:gd name="connsiteX67" fmla="*/ 424282 w 564932"/>
              <a:gd name="connsiteY67" fmla="*/ 307662 h 599383"/>
              <a:gd name="connsiteX68" fmla="*/ 355867 w 564932"/>
              <a:gd name="connsiteY68" fmla="*/ 33536 h 599383"/>
              <a:gd name="connsiteX69" fmla="*/ 391580 w 564932"/>
              <a:gd name="connsiteY69" fmla="*/ 46856 h 599383"/>
              <a:gd name="connsiteX70" fmla="*/ 411804 w 564932"/>
              <a:gd name="connsiteY70" fmla="*/ 90682 h 599383"/>
              <a:gd name="connsiteX71" fmla="*/ 401477 w 564932"/>
              <a:gd name="connsiteY71" fmla="*/ 119040 h 599383"/>
              <a:gd name="connsiteX72" fmla="*/ 427724 w 564932"/>
              <a:gd name="connsiteY72" fmla="*/ 140093 h 599383"/>
              <a:gd name="connsiteX73" fmla="*/ 373078 w 564932"/>
              <a:gd name="connsiteY73" fmla="*/ 140093 h 599383"/>
              <a:gd name="connsiteX74" fmla="*/ 347261 w 564932"/>
              <a:gd name="connsiteY74" fmla="*/ 165873 h 599383"/>
              <a:gd name="connsiteX75" fmla="*/ 347691 w 564932"/>
              <a:gd name="connsiteY75" fmla="*/ 168881 h 599383"/>
              <a:gd name="connsiteX76" fmla="*/ 217747 w 564932"/>
              <a:gd name="connsiteY76" fmla="*/ 165014 h 599383"/>
              <a:gd name="connsiteX77" fmla="*/ 146320 w 564932"/>
              <a:gd name="connsiteY77" fmla="*/ 358362 h 599383"/>
              <a:gd name="connsiteX78" fmla="*/ 273508 w 564932"/>
              <a:gd name="connsiteY78" fmla="*/ 442892 h 599383"/>
              <a:gd name="connsiteX79" fmla="*/ 324404 w 564932"/>
              <a:gd name="connsiteY79" fmla="*/ 435238 h 599383"/>
              <a:gd name="connsiteX80" fmla="*/ 324456 w 564932"/>
              <a:gd name="connsiteY80" fmla="*/ 435272 h 599383"/>
              <a:gd name="connsiteX81" fmla="*/ 327038 w 564932"/>
              <a:gd name="connsiteY81" fmla="*/ 434842 h 599383"/>
              <a:gd name="connsiteX82" fmla="*/ 324404 w 564932"/>
              <a:gd name="connsiteY82" fmla="*/ 435238 h 599383"/>
              <a:gd name="connsiteX83" fmla="*/ 309827 w 564932"/>
              <a:gd name="connsiteY83" fmla="*/ 425819 h 599383"/>
              <a:gd name="connsiteX84" fmla="*/ 304663 w 564932"/>
              <a:gd name="connsiteY84" fmla="*/ 414648 h 599383"/>
              <a:gd name="connsiteX85" fmla="*/ 304233 w 564932"/>
              <a:gd name="connsiteY85" fmla="*/ 402188 h 599383"/>
              <a:gd name="connsiteX86" fmla="*/ 312839 w 564932"/>
              <a:gd name="connsiteY86" fmla="*/ 392735 h 599383"/>
              <a:gd name="connsiteX87" fmla="*/ 317572 w 564932"/>
              <a:gd name="connsiteY87" fmla="*/ 390587 h 599383"/>
              <a:gd name="connsiteX88" fmla="*/ 317142 w 564932"/>
              <a:gd name="connsiteY88" fmla="*/ 378127 h 599383"/>
              <a:gd name="connsiteX89" fmla="*/ 311978 w 564932"/>
              <a:gd name="connsiteY89" fmla="*/ 376408 h 599383"/>
              <a:gd name="connsiteX90" fmla="*/ 302942 w 564932"/>
              <a:gd name="connsiteY90" fmla="*/ 367815 h 599383"/>
              <a:gd name="connsiteX91" fmla="*/ 302082 w 564932"/>
              <a:gd name="connsiteY91" fmla="*/ 355355 h 599383"/>
              <a:gd name="connsiteX92" fmla="*/ 306385 w 564932"/>
              <a:gd name="connsiteY92" fmla="*/ 343754 h 599383"/>
              <a:gd name="connsiteX93" fmla="*/ 322305 w 564932"/>
              <a:gd name="connsiteY93" fmla="*/ 333012 h 599383"/>
              <a:gd name="connsiteX94" fmla="*/ 327899 w 564932"/>
              <a:gd name="connsiteY94" fmla="*/ 334301 h 599383"/>
              <a:gd name="connsiteX95" fmla="*/ 332632 w 564932"/>
              <a:gd name="connsiteY95" fmla="*/ 336020 h 599383"/>
              <a:gd name="connsiteX96" fmla="*/ 341237 w 564932"/>
              <a:gd name="connsiteY96" fmla="*/ 326567 h 599383"/>
              <a:gd name="connsiteX97" fmla="*/ 339086 w 564932"/>
              <a:gd name="connsiteY97" fmla="*/ 321841 h 599383"/>
              <a:gd name="connsiteX98" fmla="*/ 346831 w 564932"/>
              <a:gd name="connsiteY98" fmla="*/ 299928 h 599383"/>
              <a:gd name="connsiteX99" fmla="*/ 358018 w 564932"/>
              <a:gd name="connsiteY99" fmla="*/ 295202 h 599383"/>
              <a:gd name="connsiteX100" fmla="*/ 364903 w 564932"/>
              <a:gd name="connsiteY100" fmla="*/ 293483 h 599383"/>
              <a:gd name="connsiteX101" fmla="*/ 379963 w 564932"/>
              <a:gd name="connsiteY101" fmla="*/ 302936 h 599383"/>
              <a:gd name="connsiteX102" fmla="*/ 382114 w 564932"/>
              <a:gd name="connsiteY102" fmla="*/ 307662 h 599383"/>
              <a:gd name="connsiteX103" fmla="*/ 394592 w 564932"/>
              <a:gd name="connsiteY103" fmla="*/ 307232 h 599383"/>
              <a:gd name="connsiteX104" fmla="*/ 396314 w 564932"/>
              <a:gd name="connsiteY104" fmla="*/ 302506 h 599383"/>
              <a:gd name="connsiteX105" fmla="*/ 412234 w 564932"/>
              <a:gd name="connsiteY105" fmla="*/ 291764 h 599383"/>
              <a:gd name="connsiteX106" fmla="*/ 417397 w 564932"/>
              <a:gd name="connsiteY106" fmla="*/ 292624 h 599383"/>
              <a:gd name="connsiteX107" fmla="*/ 424712 w 564932"/>
              <a:gd name="connsiteY107" fmla="*/ 295202 h 599383"/>
              <a:gd name="connsiteX108" fmla="*/ 411373 w 564932"/>
              <a:gd name="connsiteY108" fmla="*/ 236338 h 599383"/>
              <a:gd name="connsiteX109" fmla="*/ 379102 w 564932"/>
              <a:gd name="connsiteY109" fmla="*/ 191653 h 599383"/>
              <a:gd name="connsiteX110" fmla="*/ 468601 w 564932"/>
              <a:gd name="connsiteY110" fmla="*/ 191653 h 599383"/>
              <a:gd name="connsiteX111" fmla="*/ 521955 w 564932"/>
              <a:gd name="connsiteY111" fmla="*/ 169740 h 599383"/>
              <a:gd name="connsiteX112" fmla="*/ 536155 w 564932"/>
              <a:gd name="connsiteY112" fmla="*/ 199816 h 599383"/>
              <a:gd name="connsiteX113" fmla="*/ 519374 w 564932"/>
              <a:gd name="connsiteY113" fmla="*/ 245361 h 599383"/>
              <a:gd name="connsiteX114" fmla="*/ 491836 w 564932"/>
              <a:gd name="connsiteY114" fmla="*/ 257821 h 599383"/>
              <a:gd name="connsiteX115" fmla="*/ 494417 w 564932"/>
              <a:gd name="connsiteY115" fmla="*/ 320122 h 599383"/>
              <a:gd name="connsiteX116" fmla="*/ 522816 w 564932"/>
              <a:gd name="connsiteY116" fmla="*/ 330864 h 599383"/>
              <a:gd name="connsiteX117" fmla="*/ 543039 w 564932"/>
              <a:gd name="connsiteY117" fmla="*/ 374260 h 599383"/>
              <a:gd name="connsiteX118" fmla="*/ 529700 w 564932"/>
              <a:gd name="connsiteY118" fmla="*/ 410352 h 599383"/>
              <a:gd name="connsiteX119" fmla="*/ 512059 w 564932"/>
              <a:gd name="connsiteY119" fmla="*/ 429257 h 599383"/>
              <a:gd name="connsiteX120" fmla="*/ 485812 w 564932"/>
              <a:gd name="connsiteY120" fmla="*/ 430546 h 599383"/>
              <a:gd name="connsiteX121" fmla="*/ 472043 w 564932"/>
              <a:gd name="connsiteY121" fmla="*/ 425390 h 599383"/>
              <a:gd name="connsiteX122" fmla="*/ 467310 w 564932"/>
              <a:gd name="connsiteY122" fmla="*/ 428397 h 599383"/>
              <a:gd name="connsiteX123" fmla="*/ 454832 w 564932"/>
              <a:gd name="connsiteY123" fmla="*/ 428827 h 599383"/>
              <a:gd name="connsiteX124" fmla="*/ 451820 w 564932"/>
              <a:gd name="connsiteY124" fmla="*/ 427968 h 599383"/>
              <a:gd name="connsiteX125" fmla="*/ 442784 w 564932"/>
              <a:gd name="connsiteY125" fmla="*/ 439139 h 599383"/>
              <a:gd name="connsiteX126" fmla="*/ 443644 w 564932"/>
              <a:gd name="connsiteY126" fmla="*/ 440858 h 599383"/>
              <a:gd name="connsiteX127" fmla="*/ 444075 w 564932"/>
              <a:gd name="connsiteY127" fmla="*/ 453748 h 599383"/>
              <a:gd name="connsiteX128" fmla="*/ 435469 w 564932"/>
              <a:gd name="connsiteY128" fmla="*/ 462771 h 599383"/>
              <a:gd name="connsiteX129" fmla="*/ 424282 w 564932"/>
              <a:gd name="connsiteY129" fmla="*/ 467926 h 599383"/>
              <a:gd name="connsiteX130" fmla="*/ 416537 w 564932"/>
              <a:gd name="connsiteY130" fmla="*/ 469215 h 599383"/>
              <a:gd name="connsiteX131" fmla="*/ 427724 w 564932"/>
              <a:gd name="connsiteY131" fmla="*/ 493277 h 599383"/>
              <a:gd name="connsiteX132" fmla="*/ 410943 w 564932"/>
              <a:gd name="connsiteY132" fmla="*/ 538391 h 599383"/>
              <a:gd name="connsiteX133" fmla="*/ 376521 w 564932"/>
              <a:gd name="connsiteY133" fmla="*/ 554289 h 599383"/>
              <a:gd name="connsiteX134" fmla="*/ 330911 w 564932"/>
              <a:gd name="connsiteY134" fmla="*/ 537532 h 599383"/>
              <a:gd name="connsiteX135" fmla="*/ 318432 w 564932"/>
              <a:gd name="connsiteY135" fmla="*/ 510463 h 599383"/>
              <a:gd name="connsiteX136" fmla="*/ 256042 w 564932"/>
              <a:gd name="connsiteY136" fmla="*/ 512611 h 599383"/>
              <a:gd name="connsiteX137" fmla="*/ 245285 w 564932"/>
              <a:gd name="connsiteY137" fmla="*/ 540969 h 599383"/>
              <a:gd name="connsiteX138" fmla="*/ 227643 w 564932"/>
              <a:gd name="connsiteY138" fmla="*/ 560304 h 599383"/>
              <a:gd name="connsiteX139" fmla="*/ 201827 w 564932"/>
              <a:gd name="connsiteY139" fmla="*/ 561164 h 599383"/>
              <a:gd name="connsiteX140" fmla="*/ 165683 w 564932"/>
              <a:gd name="connsiteY140" fmla="*/ 547844 h 599383"/>
              <a:gd name="connsiteX141" fmla="*/ 146751 w 564932"/>
              <a:gd name="connsiteY141" fmla="*/ 530228 h 599383"/>
              <a:gd name="connsiteX142" fmla="*/ 145460 w 564932"/>
              <a:gd name="connsiteY142" fmla="*/ 504018 h 599383"/>
              <a:gd name="connsiteX143" fmla="*/ 151053 w 564932"/>
              <a:gd name="connsiteY143" fmla="*/ 489410 h 599383"/>
              <a:gd name="connsiteX144" fmla="*/ 176440 w 564932"/>
              <a:gd name="connsiteY144" fmla="*/ 467926 h 599383"/>
              <a:gd name="connsiteX145" fmla="*/ 185476 w 564932"/>
              <a:gd name="connsiteY145" fmla="*/ 447303 h 599383"/>
              <a:gd name="connsiteX146" fmla="*/ 174719 w 564932"/>
              <a:gd name="connsiteY146" fmla="*/ 427538 h 599383"/>
              <a:gd name="connsiteX147" fmla="*/ 127388 w 564932"/>
              <a:gd name="connsiteY147" fmla="*/ 393595 h 599383"/>
              <a:gd name="connsiteX148" fmla="*/ 112328 w 564932"/>
              <a:gd name="connsiteY148" fmla="*/ 388868 h 599383"/>
              <a:gd name="connsiteX149" fmla="*/ 91245 w 564932"/>
              <a:gd name="connsiteY149" fmla="*/ 399610 h 599383"/>
              <a:gd name="connsiteX150" fmla="*/ 87802 w 564932"/>
              <a:gd name="connsiteY150" fmla="*/ 422382 h 599383"/>
              <a:gd name="connsiteX151" fmla="*/ 52519 w 564932"/>
              <a:gd name="connsiteY151" fmla="*/ 422382 h 599383"/>
              <a:gd name="connsiteX152" fmla="*/ 35308 w 564932"/>
              <a:gd name="connsiteY152" fmla="*/ 424530 h 599383"/>
              <a:gd name="connsiteX153" fmla="*/ 21539 w 564932"/>
              <a:gd name="connsiteY153" fmla="*/ 394884 h 599383"/>
              <a:gd name="connsiteX154" fmla="*/ 38320 w 564932"/>
              <a:gd name="connsiteY154" fmla="*/ 349769 h 599383"/>
              <a:gd name="connsiteX155" fmla="*/ 65428 w 564932"/>
              <a:gd name="connsiteY155" fmla="*/ 336879 h 599383"/>
              <a:gd name="connsiteX156" fmla="*/ 63276 w 564932"/>
              <a:gd name="connsiteY156" fmla="*/ 274578 h 599383"/>
              <a:gd name="connsiteX157" fmla="*/ 34878 w 564932"/>
              <a:gd name="connsiteY157" fmla="*/ 264266 h 599383"/>
              <a:gd name="connsiteX158" fmla="*/ 15515 w 564932"/>
              <a:gd name="connsiteY158" fmla="*/ 246220 h 599383"/>
              <a:gd name="connsiteX159" fmla="*/ 14655 w 564932"/>
              <a:gd name="connsiteY159" fmla="*/ 220440 h 599383"/>
              <a:gd name="connsiteX160" fmla="*/ 27993 w 564932"/>
              <a:gd name="connsiteY160" fmla="*/ 184778 h 599383"/>
              <a:gd name="connsiteX161" fmla="*/ 71882 w 564932"/>
              <a:gd name="connsiteY161" fmla="*/ 164584 h 599383"/>
              <a:gd name="connsiteX162" fmla="*/ 99850 w 564932"/>
              <a:gd name="connsiteY162" fmla="*/ 174896 h 599383"/>
              <a:gd name="connsiteX163" fmla="*/ 142448 w 564932"/>
              <a:gd name="connsiteY163" fmla="*/ 128922 h 599383"/>
              <a:gd name="connsiteX164" fmla="*/ 129970 w 564932"/>
              <a:gd name="connsiteY164" fmla="*/ 101423 h 599383"/>
              <a:gd name="connsiteX165" fmla="*/ 146751 w 564932"/>
              <a:gd name="connsiteY165" fmla="*/ 56309 h 599383"/>
              <a:gd name="connsiteX166" fmla="*/ 181173 w 564932"/>
              <a:gd name="connsiteY166" fmla="*/ 40411 h 599383"/>
              <a:gd name="connsiteX167" fmla="*/ 226352 w 564932"/>
              <a:gd name="connsiteY167" fmla="*/ 57168 h 599383"/>
              <a:gd name="connsiteX168" fmla="*/ 239261 w 564932"/>
              <a:gd name="connsiteY168" fmla="*/ 84666 h 599383"/>
              <a:gd name="connsiteX169" fmla="*/ 301651 w 564932"/>
              <a:gd name="connsiteY169" fmla="*/ 82088 h 599383"/>
              <a:gd name="connsiteX170" fmla="*/ 311978 w 564932"/>
              <a:gd name="connsiteY170" fmla="*/ 53731 h 599383"/>
              <a:gd name="connsiteX171" fmla="*/ 355867 w 564932"/>
              <a:gd name="connsiteY171" fmla="*/ 33536 h 599383"/>
              <a:gd name="connsiteX172" fmla="*/ 525415 w 564932"/>
              <a:gd name="connsiteY172" fmla="*/ 0 h 599383"/>
              <a:gd name="connsiteX173" fmla="*/ 529718 w 564932"/>
              <a:gd name="connsiteY173" fmla="*/ 2578 h 599383"/>
              <a:gd name="connsiteX174" fmla="*/ 563713 w 564932"/>
              <a:gd name="connsiteY174" fmla="*/ 49837 h 599383"/>
              <a:gd name="connsiteX175" fmla="*/ 562422 w 564932"/>
              <a:gd name="connsiteY175" fmla="*/ 57570 h 599383"/>
              <a:gd name="connsiteX176" fmla="*/ 554676 w 564932"/>
              <a:gd name="connsiteY176" fmla="*/ 56281 h 599383"/>
              <a:gd name="connsiteX177" fmla="*/ 531009 w 564932"/>
              <a:gd name="connsiteY177" fmla="*/ 23630 h 599383"/>
              <a:gd name="connsiteX178" fmla="*/ 531009 w 564932"/>
              <a:gd name="connsiteY178" fmla="*/ 112993 h 599383"/>
              <a:gd name="connsiteX179" fmla="*/ 473778 w 564932"/>
              <a:gd name="connsiteY179" fmla="*/ 170133 h 599383"/>
              <a:gd name="connsiteX180" fmla="*/ 378250 w 564932"/>
              <a:gd name="connsiteY180" fmla="*/ 170133 h 599383"/>
              <a:gd name="connsiteX181" fmla="*/ 372656 w 564932"/>
              <a:gd name="connsiteY181" fmla="*/ 164548 h 599383"/>
              <a:gd name="connsiteX182" fmla="*/ 378250 w 564932"/>
              <a:gd name="connsiteY182" fmla="*/ 158533 h 599383"/>
              <a:gd name="connsiteX183" fmla="*/ 473778 w 564932"/>
              <a:gd name="connsiteY183" fmla="*/ 158533 h 599383"/>
              <a:gd name="connsiteX184" fmla="*/ 519391 w 564932"/>
              <a:gd name="connsiteY184" fmla="*/ 112993 h 599383"/>
              <a:gd name="connsiteX185" fmla="*/ 519391 w 564932"/>
              <a:gd name="connsiteY185" fmla="*/ 21482 h 599383"/>
              <a:gd name="connsiteX186" fmla="*/ 493142 w 564932"/>
              <a:gd name="connsiteY186" fmla="*/ 52415 h 599383"/>
              <a:gd name="connsiteX187" fmla="*/ 485397 w 564932"/>
              <a:gd name="connsiteY187" fmla="*/ 53274 h 599383"/>
              <a:gd name="connsiteX188" fmla="*/ 483245 w 564932"/>
              <a:gd name="connsiteY188" fmla="*/ 48548 h 599383"/>
              <a:gd name="connsiteX189" fmla="*/ 484536 w 564932"/>
              <a:gd name="connsiteY189" fmla="*/ 45111 h 599383"/>
              <a:gd name="connsiteX190" fmla="*/ 520682 w 564932"/>
              <a:gd name="connsiteY190" fmla="*/ 2148 h 599383"/>
              <a:gd name="connsiteX191" fmla="*/ 525415 w 564932"/>
              <a:gd name="connsiteY191" fmla="*/ 0 h 599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Lst>
            <a:rect l="l" t="t" r="r" b="b"/>
            <a:pathLst>
              <a:path w="564932" h="599383">
                <a:moveTo>
                  <a:pt x="433318" y="449451"/>
                </a:moveTo>
                <a:cubicBezTo>
                  <a:pt x="432027" y="450310"/>
                  <a:pt x="430736" y="451599"/>
                  <a:pt x="429445" y="452888"/>
                </a:cubicBezTo>
                <a:lnTo>
                  <a:pt x="430736" y="452459"/>
                </a:lnTo>
                <a:cubicBezTo>
                  <a:pt x="431597" y="452029"/>
                  <a:pt x="432887" y="450740"/>
                  <a:pt x="433318" y="449881"/>
                </a:cubicBezTo>
                <a:cubicBezTo>
                  <a:pt x="433318" y="449451"/>
                  <a:pt x="433318" y="449451"/>
                  <a:pt x="433318" y="449451"/>
                </a:cubicBezTo>
                <a:close/>
                <a:moveTo>
                  <a:pt x="120921" y="408606"/>
                </a:moveTo>
                <a:lnTo>
                  <a:pt x="168257" y="442550"/>
                </a:lnTo>
                <a:cubicBezTo>
                  <a:pt x="169548" y="443410"/>
                  <a:pt x="170408" y="445128"/>
                  <a:pt x="170408" y="446847"/>
                </a:cubicBezTo>
                <a:cubicBezTo>
                  <a:pt x="170839" y="448566"/>
                  <a:pt x="169978" y="450284"/>
                  <a:pt x="168687" y="451573"/>
                </a:cubicBezTo>
                <a:lnTo>
                  <a:pt x="125655" y="487667"/>
                </a:lnTo>
                <a:cubicBezTo>
                  <a:pt x="124364" y="488526"/>
                  <a:pt x="123073" y="488956"/>
                  <a:pt x="121782" y="488956"/>
                </a:cubicBezTo>
                <a:cubicBezTo>
                  <a:pt x="120060" y="488956"/>
                  <a:pt x="118339" y="488526"/>
                  <a:pt x="117478" y="486807"/>
                </a:cubicBezTo>
                <a:cubicBezTo>
                  <a:pt x="115327" y="484659"/>
                  <a:pt x="115757" y="480792"/>
                  <a:pt x="117909" y="479073"/>
                </a:cubicBezTo>
                <a:lnTo>
                  <a:pt x="149323" y="452862"/>
                </a:lnTo>
                <a:lnTo>
                  <a:pt x="57663" y="452862"/>
                </a:lnTo>
                <a:cubicBezTo>
                  <a:pt x="32274" y="452862"/>
                  <a:pt x="11619" y="473487"/>
                  <a:pt x="11619" y="498408"/>
                </a:cubicBezTo>
                <a:lnTo>
                  <a:pt x="11619" y="593797"/>
                </a:lnTo>
                <a:cubicBezTo>
                  <a:pt x="11619" y="596805"/>
                  <a:pt x="9037" y="599383"/>
                  <a:pt x="6024" y="599383"/>
                </a:cubicBezTo>
                <a:cubicBezTo>
                  <a:pt x="2582" y="599383"/>
                  <a:pt x="0" y="596805"/>
                  <a:pt x="0" y="593797"/>
                </a:cubicBezTo>
                <a:lnTo>
                  <a:pt x="0" y="498408"/>
                </a:lnTo>
                <a:cubicBezTo>
                  <a:pt x="0" y="467042"/>
                  <a:pt x="25819" y="441261"/>
                  <a:pt x="57663" y="441261"/>
                </a:cubicBezTo>
                <a:lnTo>
                  <a:pt x="147171" y="441261"/>
                </a:lnTo>
                <a:lnTo>
                  <a:pt x="114036" y="417629"/>
                </a:lnTo>
                <a:cubicBezTo>
                  <a:pt x="111454" y="415910"/>
                  <a:pt x="111024" y="412473"/>
                  <a:pt x="112745" y="409895"/>
                </a:cubicBezTo>
                <a:cubicBezTo>
                  <a:pt x="114466" y="407316"/>
                  <a:pt x="118339" y="406457"/>
                  <a:pt x="120921" y="408606"/>
                </a:cubicBezTo>
                <a:close/>
                <a:moveTo>
                  <a:pt x="391150" y="350199"/>
                </a:moveTo>
                <a:cubicBezTo>
                  <a:pt x="386417" y="350199"/>
                  <a:pt x="382114" y="351058"/>
                  <a:pt x="378242" y="353206"/>
                </a:cubicBezTo>
                <a:cubicBezTo>
                  <a:pt x="362321" y="360511"/>
                  <a:pt x="355436" y="378986"/>
                  <a:pt x="362751" y="394454"/>
                </a:cubicBezTo>
                <a:cubicBezTo>
                  <a:pt x="365333" y="400040"/>
                  <a:pt x="369205" y="404766"/>
                  <a:pt x="373939" y="407774"/>
                </a:cubicBezTo>
                <a:cubicBezTo>
                  <a:pt x="390290" y="394024"/>
                  <a:pt x="402768" y="376838"/>
                  <a:pt x="411804" y="357933"/>
                </a:cubicBezTo>
                <a:cubicBezTo>
                  <a:pt x="406210" y="352777"/>
                  <a:pt x="398895" y="350199"/>
                  <a:pt x="391150" y="350199"/>
                </a:cubicBezTo>
                <a:close/>
                <a:moveTo>
                  <a:pt x="413525" y="303365"/>
                </a:moveTo>
                <a:cubicBezTo>
                  <a:pt x="411373" y="302506"/>
                  <a:pt x="407931" y="304225"/>
                  <a:pt x="407071" y="306373"/>
                </a:cubicBezTo>
                <a:lnTo>
                  <a:pt x="402337" y="319692"/>
                </a:lnTo>
                <a:lnTo>
                  <a:pt x="397604" y="319263"/>
                </a:lnTo>
                <a:cubicBezTo>
                  <a:pt x="391580" y="318403"/>
                  <a:pt x="385557" y="318833"/>
                  <a:pt x="379533" y="319692"/>
                </a:cubicBezTo>
                <a:lnTo>
                  <a:pt x="375230" y="320552"/>
                </a:lnTo>
                <a:lnTo>
                  <a:pt x="369636" y="308092"/>
                </a:lnTo>
                <a:cubicBezTo>
                  <a:pt x="368345" y="305514"/>
                  <a:pt x="365333" y="304225"/>
                  <a:pt x="362751" y="305514"/>
                </a:cubicBezTo>
                <a:lnTo>
                  <a:pt x="351564" y="310670"/>
                </a:lnTo>
                <a:cubicBezTo>
                  <a:pt x="349413" y="311529"/>
                  <a:pt x="348122" y="314537"/>
                  <a:pt x="349413" y="317114"/>
                </a:cubicBezTo>
                <a:lnTo>
                  <a:pt x="355006" y="330004"/>
                </a:lnTo>
                <a:lnTo>
                  <a:pt x="351564" y="332582"/>
                </a:lnTo>
                <a:cubicBezTo>
                  <a:pt x="346831" y="336449"/>
                  <a:pt x="342958" y="341176"/>
                  <a:pt x="339516" y="345902"/>
                </a:cubicBezTo>
                <a:lnTo>
                  <a:pt x="336934" y="349769"/>
                </a:lnTo>
                <a:lnTo>
                  <a:pt x="323596" y="345043"/>
                </a:lnTo>
                <a:cubicBezTo>
                  <a:pt x="321444" y="343754"/>
                  <a:pt x="318002" y="345472"/>
                  <a:pt x="317142" y="347621"/>
                </a:cubicBezTo>
                <a:lnTo>
                  <a:pt x="312839" y="359222"/>
                </a:lnTo>
                <a:cubicBezTo>
                  <a:pt x="312408" y="360511"/>
                  <a:pt x="312408" y="361800"/>
                  <a:pt x="313269" y="363089"/>
                </a:cubicBezTo>
                <a:cubicBezTo>
                  <a:pt x="313699" y="364378"/>
                  <a:pt x="314560" y="365237"/>
                  <a:pt x="315851" y="365666"/>
                </a:cubicBezTo>
                <a:lnTo>
                  <a:pt x="329189" y="370393"/>
                </a:lnTo>
                <a:lnTo>
                  <a:pt x="328759" y="374689"/>
                </a:lnTo>
                <a:cubicBezTo>
                  <a:pt x="327899" y="381134"/>
                  <a:pt x="328329" y="387150"/>
                  <a:pt x="329189" y="393165"/>
                </a:cubicBezTo>
                <a:lnTo>
                  <a:pt x="330050" y="397462"/>
                </a:lnTo>
                <a:lnTo>
                  <a:pt x="317572" y="403047"/>
                </a:lnTo>
                <a:cubicBezTo>
                  <a:pt x="316281" y="403907"/>
                  <a:pt x="315420" y="404766"/>
                  <a:pt x="314990" y="406055"/>
                </a:cubicBezTo>
                <a:cubicBezTo>
                  <a:pt x="314560" y="407344"/>
                  <a:pt x="314560" y="408633"/>
                  <a:pt x="314990" y="409922"/>
                </a:cubicBezTo>
                <a:lnTo>
                  <a:pt x="320154" y="420663"/>
                </a:lnTo>
                <a:cubicBezTo>
                  <a:pt x="321014" y="423241"/>
                  <a:pt x="324456" y="424530"/>
                  <a:pt x="326608" y="423241"/>
                </a:cubicBezTo>
                <a:lnTo>
                  <a:pt x="339516" y="417656"/>
                </a:lnTo>
                <a:lnTo>
                  <a:pt x="342098" y="421093"/>
                </a:lnTo>
                <a:cubicBezTo>
                  <a:pt x="343819" y="422812"/>
                  <a:pt x="345540" y="424530"/>
                  <a:pt x="347261" y="426249"/>
                </a:cubicBezTo>
                <a:cubicBezTo>
                  <a:pt x="353285" y="422812"/>
                  <a:pt x="359309" y="419374"/>
                  <a:pt x="364903" y="415078"/>
                </a:cubicBezTo>
                <a:cubicBezTo>
                  <a:pt x="359739" y="410781"/>
                  <a:pt x="355006" y="405625"/>
                  <a:pt x="352425" y="399610"/>
                </a:cubicBezTo>
                <a:cubicBezTo>
                  <a:pt x="342528" y="378127"/>
                  <a:pt x="351994" y="352347"/>
                  <a:pt x="373078" y="342465"/>
                </a:cubicBezTo>
                <a:cubicBezTo>
                  <a:pt x="379102" y="339887"/>
                  <a:pt x="385126" y="338598"/>
                  <a:pt x="391150" y="338598"/>
                </a:cubicBezTo>
                <a:cubicBezTo>
                  <a:pt x="400186" y="338598"/>
                  <a:pt x="408792" y="341605"/>
                  <a:pt x="416106" y="346761"/>
                </a:cubicBezTo>
                <a:cubicBezTo>
                  <a:pt x="420840" y="334301"/>
                  <a:pt x="423421" y="320981"/>
                  <a:pt x="424282" y="307662"/>
                </a:cubicBezTo>
                <a:close/>
                <a:moveTo>
                  <a:pt x="355867" y="33536"/>
                </a:moveTo>
                <a:lnTo>
                  <a:pt x="391580" y="46856"/>
                </a:lnTo>
                <a:cubicBezTo>
                  <a:pt x="409222" y="53301"/>
                  <a:pt x="418258" y="73065"/>
                  <a:pt x="411804" y="90682"/>
                </a:cubicBezTo>
                <a:lnTo>
                  <a:pt x="401477" y="119040"/>
                </a:lnTo>
                <a:cubicBezTo>
                  <a:pt x="410943" y="125055"/>
                  <a:pt x="419549" y="132359"/>
                  <a:pt x="427724" y="140093"/>
                </a:cubicBezTo>
                <a:lnTo>
                  <a:pt x="373078" y="140093"/>
                </a:lnTo>
                <a:cubicBezTo>
                  <a:pt x="358879" y="140093"/>
                  <a:pt x="347261" y="151694"/>
                  <a:pt x="347261" y="165873"/>
                </a:cubicBezTo>
                <a:cubicBezTo>
                  <a:pt x="347261" y="166732"/>
                  <a:pt x="347691" y="168021"/>
                  <a:pt x="347691" y="168881"/>
                </a:cubicBezTo>
                <a:cubicBezTo>
                  <a:pt x="308536" y="148257"/>
                  <a:pt x="260775" y="145249"/>
                  <a:pt x="217747" y="165014"/>
                </a:cubicBezTo>
                <a:cubicBezTo>
                  <a:pt x="144599" y="198527"/>
                  <a:pt x="112328" y="285319"/>
                  <a:pt x="146320" y="358362"/>
                </a:cubicBezTo>
                <a:cubicBezTo>
                  <a:pt x="170201" y="409922"/>
                  <a:pt x="220221" y="440938"/>
                  <a:pt x="273508" y="442892"/>
                </a:cubicBezTo>
                <a:lnTo>
                  <a:pt x="324404" y="435238"/>
                </a:lnTo>
                <a:lnTo>
                  <a:pt x="324456" y="435272"/>
                </a:lnTo>
                <a:cubicBezTo>
                  <a:pt x="325317" y="435272"/>
                  <a:pt x="326177" y="435272"/>
                  <a:pt x="327038" y="434842"/>
                </a:cubicBezTo>
                <a:lnTo>
                  <a:pt x="324404" y="435238"/>
                </a:lnTo>
                <a:lnTo>
                  <a:pt x="309827" y="425819"/>
                </a:lnTo>
                <a:lnTo>
                  <a:pt x="304663" y="414648"/>
                </a:lnTo>
                <a:cubicBezTo>
                  <a:pt x="302942" y="410781"/>
                  <a:pt x="302512" y="406055"/>
                  <a:pt x="304233" y="402188"/>
                </a:cubicBezTo>
                <a:cubicBezTo>
                  <a:pt x="305524" y="397891"/>
                  <a:pt x="308536" y="394454"/>
                  <a:pt x="312839" y="392735"/>
                </a:cubicBezTo>
                <a:lnTo>
                  <a:pt x="317572" y="390587"/>
                </a:lnTo>
                <a:cubicBezTo>
                  <a:pt x="316711" y="386720"/>
                  <a:pt x="316711" y="382423"/>
                  <a:pt x="317142" y="378127"/>
                </a:cubicBezTo>
                <a:lnTo>
                  <a:pt x="311978" y="376408"/>
                </a:lnTo>
                <a:cubicBezTo>
                  <a:pt x="308106" y="374689"/>
                  <a:pt x="304663" y="371682"/>
                  <a:pt x="302942" y="367815"/>
                </a:cubicBezTo>
                <a:cubicBezTo>
                  <a:pt x="300791" y="363948"/>
                  <a:pt x="300791" y="359222"/>
                  <a:pt x="302082" y="355355"/>
                </a:cubicBezTo>
                <a:lnTo>
                  <a:pt x="306385" y="343754"/>
                </a:lnTo>
                <a:cubicBezTo>
                  <a:pt x="308966" y="337309"/>
                  <a:pt x="315420" y="333012"/>
                  <a:pt x="322305" y="333012"/>
                </a:cubicBezTo>
                <a:cubicBezTo>
                  <a:pt x="324026" y="333012"/>
                  <a:pt x="325747" y="333442"/>
                  <a:pt x="327899" y="334301"/>
                </a:cubicBezTo>
                <a:lnTo>
                  <a:pt x="332632" y="336020"/>
                </a:lnTo>
                <a:cubicBezTo>
                  <a:pt x="335213" y="332582"/>
                  <a:pt x="337795" y="329575"/>
                  <a:pt x="341237" y="326567"/>
                </a:cubicBezTo>
                <a:lnTo>
                  <a:pt x="339086" y="321841"/>
                </a:lnTo>
                <a:cubicBezTo>
                  <a:pt x="335213" y="313677"/>
                  <a:pt x="338656" y="303795"/>
                  <a:pt x="346831" y="299928"/>
                </a:cubicBezTo>
                <a:lnTo>
                  <a:pt x="358018" y="295202"/>
                </a:lnTo>
                <a:cubicBezTo>
                  <a:pt x="360170" y="293913"/>
                  <a:pt x="362321" y="293483"/>
                  <a:pt x="364903" y="293483"/>
                </a:cubicBezTo>
                <a:cubicBezTo>
                  <a:pt x="371357" y="293483"/>
                  <a:pt x="376951" y="297350"/>
                  <a:pt x="379963" y="302936"/>
                </a:cubicBezTo>
                <a:lnTo>
                  <a:pt x="382114" y="307662"/>
                </a:lnTo>
                <a:cubicBezTo>
                  <a:pt x="385987" y="307232"/>
                  <a:pt x="390290" y="307232"/>
                  <a:pt x="394592" y="307232"/>
                </a:cubicBezTo>
                <a:lnTo>
                  <a:pt x="396314" y="302506"/>
                </a:lnTo>
                <a:cubicBezTo>
                  <a:pt x="398895" y="296061"/>
                  <a:pt x="405349" y="291764"/>
                  <a:pt x="412234" y="291764"/>
                </a:cubicBezTo>
                <a:cubicBezTo>
                  <a:pt x="413955" y="291764"/>
                  <a:pt x="415676" y="292194"/>
                  <a:pt x="417397" y="292624"/>
                </a:cubicBezTo>
                <a:lnTo>
                  <a:pt x="424712" y="295202"/>
                </a:lnTo>
                <a:cubicBezTo>
                  <a:pt x="424282" y="275437"/>
                  <a:pt x="419979" y="255673"/>
                  <a:pt x="411373" y="236338"/>
                </a:cubicBezTo>
                <a:cubicBezTo>
                  <a:pt x="403198" y="219151"/>
                  <a:pt x="392441" y="204113"/>
                  <a:pt x="379102" y="191653"/>
                </a:cubicBezTo>
                <a:lnTo>
                  <a:pt x="468601" y="191653"/>
                </a:lnTo>
                <a:cubicBezTo>
                  <a:pt x="489254" y="191653"/>
                  <a:pt x="508186" y="183059"/>
                  <a:pt x="521955" y="169740"/>
                </a:cubicBezTo>
                <a:lnTo>
                  <a:pt x="536155" y="199816"/>
                </a:lnTo>
                <a:cubicBezTo>
                  <a:pt x="543900" y="217003"/>
                  <a:pt x="536585" y="237197"/>
                  <a:pt x="519374" y="245361"/>
                </a:cubicBezTo>
                <a:lnTo>
                  <a:pt x="491836" y="257821"/>
                </a:lnTo>
                <a:cubicBezTo>
                  <a:pt x="496139" y="278874"/>
                  <a:pt x="496569" y="299498"/>
                  <a:pt x="494417" y="320122"/>
                </a:cubicBezTo>
                <a:lnTo>
                  <a:pt x="522816" y="330864"/>
                </a:lnTo>
                <a:cubicBezTo>
                  <a:pt x="540457" y="337309"/>
                  <a:pt x="549493" y="357073"/>
                  <a:pt x="543039" y="374260"/>
                </a:cubicBezTo>
                <a:lnTo>
                  <a:pt x="529700" y="410352"/>
                </a:lnTo>
                <a:cubicBezTo>
                  <a:pt x="526688" y="418515"/>
                  <a:pt x="520234" y="425390"/>
                  <a:pt x="512059" y="429257"/>
                </a:cubicBezTo>
                <a:cubicBezTo>
                  <a:pt x="503884" y="433124"/>
                  <a:pt x="494417" y="433553"/>
                  <a:pt x="485812" y="430546"/>
                </a:cubicBezTo>
                <a:lnTo>
                  <a:pt x="472043" y="425390"/>
                </a:lnTo>
                <a:cubicBezTo>
                  <a:pt x="470752" y="426679"/>
                  <a:pt x="469031" y="427538"/>
                  <a:pt x="467310" y="428397"/>
                </a:cubicBezTo>
                <a:cubicBezTo>
                  <a:pt x="463437" y="430116"/>
                  <a:pt x="458704" y="430546"/>
                  <a:pt x="454832" y="428827"/>
                </a:cubicBezTo>
                <a:lnTo>
                  <a:pt x="451820" y="427968"/>
                </a:lnTo>
                <a:cubicBezTo>
                  <a:pt x="448808" y="431835"/>
                  <a:pt x="445796" y="435272"/>
                  <a:pt x="442784" y="439139"/>
                </a:cubicBezTo>
                <a:lnTo>
                  <a:pt x="443644" y="440858"/>
                </a:lnTo>
                <a:cubicBezTo>
                  <a:pt x="445365" y="445154"/>
                  <a:pt x="445365" y="449451"/>
                  <a:pt x="444075" y="453748"/>
                </a:cubicBezTo>
                <a:cubicBezTo>
                  <a:pt x="442354" y="457615"/>
                  <a:pt x="439342" y="461052"/>
                  <a:pt x="435469" y="462771"/>
                </a:cubicBezTo>
                <a:lnTo>
                  <a:pt x="424282" y="467926"/>
                </a:lnTo>
                <a:cubicBezTo>
                  <a:pt x="422130" y="469215"/>
                  <a:pt x="419118" y="469645"/>
                  <a:pt x="416537" y="469215"/>
                </a:cubicBezTo>
                <a:lnTo>
                  <a:pt x="427724" y="493277"/>
                </a:lnTo>
                <a:cubicBezTo>
                  <a:pt x="435469" y="510463"/>
                  <a:pt x="428154" y="530657"/>
                  <a:pt x="410943" y="538391"/>
                </a:cubicBezTo>
                <a:lnTo>
                  <a:pt x="376521" y="554289"/>
                </a:lnTo>
                <a:cubicBezTo>
                  <a:pt x="359309" y="562023"/>
                  <a:pt x="339086" y="554719"/>
                  <a:pt x="330911" y="537532"/>
                </a:cubicBezTo>
                <a:lnTo>
                  <a:pt x="318432" y="510463"/>
                </a:lnTo>
                <a:cubicBezTo>
                  <a:pt x="297349" y="514330"/>
                  <a:pt x="276695" y="514760"/>
                  <a:pt x="256042" y="512611"/>
                </a:cubicBezTo>
                <a:lnTo>
                  <a:pt x="245285" y="540969"/>
                </a:lnTo>
                <a:cubicBezTo>
                  <a:pt x="242273" y="549563"/>
                  <a:pt x="235819" y="556437"/>
                  <a:pt x="227643" y="560304"/>
                </a:cubicBezTo>
                <a:cubicBezTo>
                  <a:pt x="219468" y="563741"/>
                  <a:pt x="210002" y="564171"/>
                  <a:pt x="201827" y="561164"/>
                </a:cubicBezTo>
                <a:lnTo>
                  <a:pt x="165683" y="547844"/>
                </a:lnTo>
                <a:cubicBezTo>
                  <a:pt x="157077" y="544836"/>
                  <a:pt x="150623" y="538391"/>
                  <a:pt x="146751" y="530228"/>
                </a:cubicBezTo>
                <a:cubicBezTo>
                  <a:pt x="142878" y="522064"/>
                  <a:pt x="142448" y="512611"/>
                  <a:pt x="145460" y="504018"/>
                </a:cubicBezTo>
                <a:lnTo>
                  <a:pt x="151053" y="489410"/>
                </a:lnTo>
                <a:lnTo>
                  <a:pt x="176440" y="467926"/>
                </a:lnTo>
                <a:cubicBezTo>
                  <a:pt x="182464" y="462771"/>
                  <a:pt x="185906" y="455466"/>
                  <a:pt x="185476" y="447303"/>
                </a:cubicBezTo>
                <a:cubicBezTo>
                  <a:pt x="185046" y="439569"/>
                  <a:pt x="181173" y="432264"/>
                  <a:pt x="174719" y="427538"/>
                </a:cubicBezTo>
                <a:lnTo>
                  <a:pt x="127388" y="393595"/>
                </a:lnTo>
                <a:cubicBezTo>
                  <a:pt x="123085" y="390157"/>
                  <a:pt x="117922" y="388868"/>
                  <a:pt x="112328" y="388868"/>
                </a:cubicBezTo>
                <a:cubicBezTo>
                  <a:pt x="104153" y="388868"/>
                  <a:pt x="96408" y="392735"/>
                  <a:pt x="91245" y="399610"/>
                </a:cubicBezTo>
                <a:cubicBezTo>
                  <a:pt x="86511" y="406485"/>
                  <a:pt x="85221" y="415078"/>
                  <a:pt x="87802" y="422382"/>
                </a:cubicBezTo>
                <a:lnTo>
                  <a:pt x="52519" y="422382"/>
                </a:lnTo>
                <a:cubicBezTo>
                  <a:pt x="46495" y="422382"/>
                  <a:pt x="40902" y="423241"/>
                  <a:pt x="35308" y="424530"/>
                </a:cubicBezTo>
                <a:lnTo>
                  <a:pt x="21539" y="394884"/>
                </a:lnTo>
                <a:cubicBezTo>
                  <a:pt x="13794" y="377697"/>
                  <a:pt x="21109" y="357503"/>
                  <a:pt x="38320" y="349769"/>
                </a:cubicBezTo>
                <a:lnTo>
                  <a:pt x="65428" y="336879"/>
                </a:lnTo>
                <a:cubicBezTo>
                  <a:pt x="61555" y="316255"/>
                  <a:pt x="61125" y="295202"/>
                  <a:pt x="63276" y="274578"/>
                </a:cubicBezTo>
                <a:lnTo>
                  <a:pt x="34878" y="264266"/>
                </a:lnTo>
                <a:cubicBezTo>
                  <a:pt x="26272" y="260829"/>
                  <a:pt x="19388" y="254813"/>
                  <a:pt x="15515" y="246220"/>
                </a:cubicBezTo>
                <a:cubicBezTo>
                  <a:pt x="12073" y="238056"/>
                  <a:pt x="11643" y="229033"/>
                  <a:pt x="14655" y="220440"/>
                </a:cubicBezTo>
                <a:lnTo>
                  <a:pt x="27993" y="184778"/>
                </a:lnTo>
                <a:cubicBezTo>
                  <a:pt x="34017" y="167592"/>
                  <a:pt x="54671" y="158139"/>
                  <a:pt x="71882" y="164584"/>
                </a:cubicBezTo>
                <a:lnTo>
                  <a:pt x="99850" y="174896"/>
                </a:lnTo>
                <a:cubicBezTo>
                  <a:pt x="111898" y="157709"/>
                  <a:pt x="126097" y="142241"/>
                  <a:pt x="142448" y="128922"/>
                </a:cubicBezTo>
                <a:lnTo>
                  <a:pt x="129970" y="101423"/>
                </a:lnTo>
                <a:cubicBezTo>
                  <a:pt x="122225" y="84666"/>
                  <a:pt x="129539" y="64472"/>
                  <a:pt x="146751" y="56309"/>
                </a:cubicBezTo>
                <a:lnTo>
                  <a:pt x="181173" y="40411"/>
                </a:lnTo>
                <a:cubicBezTo>
                  <a:pt x="198384" y="32677"/>
                  <a:pt x="218607" y="39981"/>
                  <a:pt x="226352" y="57168"/>
                </a:cubicBezTo>
                <a:lnTo>
                  <a:pt x="239261" y="84666"/>
                </a:lnTo>
                <a:cubicBezTo>
                  <a:pt x="259914" y="80799"/>
                  <a:pt x="280998" y="79940"/>
                  <a:pt x="301651" y="82088"/>
                </a:cubicBezTo>
                <a:lnTo>
                  <a:pt x="311978" y="53731"/>
                </a:lnTo>
                <a:cubicBezTo>
                  <a:pt x="318432" y="36974"/>
                  <a:pt x="339086" y="27521"/>
                  <a:pt x="355867" y="33536"/>
                </a:cubicBezTo>
                <a:close/>
                <a:moveTo>
                  <a:pt x="525415" y="0"/>
                </a:moveTo>
                <a:cubicBezTo>
                  <a:pt x="527137" y="0"/>
                  <a:pt x="528858" y="859"/>
                  <a:pt x="529718" y="2578"/>
                </a:cubicBezTo>
                <a:lnTo>
                  <a:pt x="563713" y="49837"/>
                </a:lnTo>
                <a:cubicBezTo>
                  <a:pt x="565864" y="52415"/>
                  <a:pt x="565004" y="55852"/>
                  <a:pt x="562422" y="57570"/>
                </a:cubicBezTo>
                <a:cubicBezTo>
                  <a:pt x="559840" y="59289"/>
                  <a:pt x="556397" y="58859"/>
                  <a:pt x="554676" y="56281"/>
                </a:cubicBezTo>
                <a:lnTo>
                  <a:pt x="531009" y="23630"/>
                </a:lnTo>
                <a:lnTo>
                  <a:pt x="531009" y="112993"/>
                </a:lnTo>
                <a:cubicBezTo>
                  <a:pt x="531009" y="144355"/>
                  <a:pt x="505191" y="170133"/>
                  <a:pt x="473778" y="170133"/>
                </a:cubicBezTo>
                <a:lnTo>
                  <a:pt x="378250" y="170133"/>
                </a:lnTo>
                <a:cubicBezTo>
                  <a:pt x="375238" y="170133"/>
                  <a:pt x="372656" y="167555"/>
                  <a:pt x="372656" y="164548"/>
                </a:cubicBezTo>
                <a:cubicBezTo>
                  <a:pt x="372656" y="161111"/>
                  <a:pt x="375238" y="158533"/>
                  <a:pt x="378250" y="158533"/>
                </a:cubicBezTo>
                <a:lnTo>
                  <a:pt x="473778" y="158533"/>
                </a:lnTo>
                <a:cubicBezTo>
                  <a:pt x="498736" y="158533"/>
                  <a:pt x="519391" y="138341"/>
                  <a:pt x="519391" y="112993"/>
                </a:cubicBezTo>
                <a:lnTo>
                  <a:pt x="519391" y="21482"/>
                </a:lnTo>
                <a:lnTo>
                  <a:pt x="493142" y="52415"/>
                </a:lnTo>
                <a:cubicBezTo>
                  <a:pt x="491421" y="54993"/>
                  <a:pt x="487548" y="54993"/>
                  <a:pt x="485397" y="53274"/>
                </a:cubicBezTo>
                <a:cubicBezTo>
                  <a:pt x="483676" y="51985"/>
                  <a:pt x="483245" y="50267"/>
                  <a:pt x="483245" y="48548"/>
                </a:cubicBezTo>
                <a:cubicBezTo>
                  <a:pt x="483245" y="47259"/>
                  <a:pt x="483676" y="45970"/>
                  <a:pt x="484536" y="45111"/>
                </a:cubicBezTo>
                <a:lnTo>
                  <a:pt x="520682" y="2148"/>
                </a:lnTo>
                <a:cubicBezTo>
                  <a:pt x="521973" y="859"/>
                  <a:pt x="523694" y="0"/>
                  <a:pt x="525415" y="0"/>
                </a:cubicBezTo>
                <a:close/>
              </a:path>
            </a:pathLst>
          </a:custGeom>
          <a:solidFill>
            <a:srgbClr val="EB8FA6"/>
          </a:solidFill>
          <a:ln>
            <a:noFill/>
          </a:ln>
        </p:spPr>
        <p:txBody>
          <a:bodyPr/>
          <a:lstStyle/>
          <a:p>
            <a:endParaRPr lang="zh-CN" altLang="en-US">
              <a:cs typeface="+mn-ea"/>
              <a:sym typeface="+mn-lt"/>
            </a:endParaRPr>
          </a:p>
        </p:txBody>
      </p:sp>
      <p:sp>
        <p:nvSpPr>
          <p:cNvPr id="10" name="seller_349675">
            <a:extLst>
              <a:ext uri="{FF2B5EF4-FFF2-40B4-BE49-F238E27FC236}">
                <a16:creationId xmlns:a16="http://schemas.microsoft.com/office/drawing/2014/main" id="{3946F370-D929-4DCA-ABB9-D75B68CC20B4}"/>
              </a:ext>
            </a:extLst>
          </p:cNvPr>
          <p:cNvSpPr>
            <a:spLocks noChangeAspect="1"/>
          </p:cNvSpPr>
          <p:nvPr/>
        </p:nvSpPr>
        <p:spPr bwMode="auto">
          <a:xfrm>
            <a:off x="3066432" y="5222249"/>
            <a:ext cx="304842" cy="304382"/>
          </a:xfrm>
          <a:custGeom>
            <a:avLst/>
            <a:gdLst>
              <a:gd name="connsiteX0" fmla="*/ 220288 w 607639"/>
              <a:gd name="connsiteY0" fmla="*/ 535892 h 606722"/>
              <a:gd name="connsiteX1" fmla="*/ 205869 w 607639"/>
              <a:gd name="connsiteY1" fmla="*/ 586460 h 606722"/>
              <a:gd name="connsiteX2" fmla="*/ 300482 w 607639"/>
              <a:gd name="connsiteY2" fmla="*/ 586460 h 606722"/>
              <a:gd name="connsiteX3" fmla="*/ 286063 w 607639"/>
              <a:gd name="connsiteY3" fmla="*/ 535892 h 606722"/>
              <a:gd name="connsiteX4" fmla="*/ 253131 w 607639"/>
              <a:gd name="connsiteY4" fmla="*/ 475460 h 606722"/>
              <a:gd name="connsiteX5" fmla="*/ 230079 w 607639"/>
              <a:gd name="connsiteY5" fmla="*/ 515718 h 606722"/>
              <a:gd name="connsiteX6" fmla="*/ 276183 w 607639"/>
              <a:gd name="connsiteY6" fmla="*/ 515718 h 606722"/>
              <a:gd name="connsiteX7" fmla="*/ 338398 w 607639"/>
              <a:gd name="connsiteY7" fmla="*/ 420093 h 606722"/>
              <a:gd name="connsiteX8" fmla="*/ 272801 w 607639"/>
              <a:gd name="connsiteY8" fmla="*/ 462840 h 606722"/>
              <a:gd name="connsiteX9" fmla="*/ 269686 w 607639"/>
              <a:gd name="connsiteY9" fmla="*/ 463551 h 606722"/>
              <a:gd name="connsiteX10" fmla="*/ 294341 w 607639"/>
              <a:gd name="connsiteY10" fmla="*/ 506476 h 606722"/>
              <a:gd name="connsiteX11" fmla="*/ 337419 w 607639"/>
              <a:gd name="connsiteY11" fmla="*/ 441244 h 606722"/>
              <a:gd name="connsiteX12" fmla="*/ 337419 w 607639"/>
              <a:gd name="connsiteY12" fmla="*/ 441156 h 606722"/>
              <a:gd name="connsiteX13" fmla="*/ 342670 w 607639"/>
              <a:gd name="connsiteY13" fmla="*/ 433335 h 606722"/>
              <a:gd name="connsiteX14" fmla="*/ 168042 w 607639"/>
              <a:gd name="connsiteY14" fmla="*/ 419915 h 606722"/>
              <a:gd name="connsiteX15" fmla="*/ 163681 w 607639"/>
              <a:gd name="connsiteY15" fmla="*/ 433246 h 606722"/>
              <a:gd name="connsiteX16" fmla="*/ 168932 w 607639"/>
              <a:gd name="connsiteY16" fmla="*/ 441156 h 606722"/>
              <a:gd name="connsiteX17" fmla="*/ 168932 w 607639"/>
              <a:gd name="connsiteY17" fmla="*/ 441244 h 606722"/>
              <a:gd name="connsiteX18" fmla="*/ 212011 w 607639"/>
              <a:gd name="connsiteY18" fmla="*/ 506476 h 606722"/>
              <a:gd name="connsiteX19" fmla="*/ 236576 w 607639"/>
              <a:gd name="connsiteY19" fmla="*/ 463551 h 606722"/>
              <a:gd name="connsiteX20" fmla="*/ 227231 w 607639"/>
              <a:gd name="connsiteY20" fmla="*/ 461240 h 606722"/>
              <a:gd name="connsiteX21" fmla="*/ 222602 w 607639"/>
              <a:gd name="connsiteY21" fmla="*/ 459552 h 606722"/>
              <a:gd name="connsiteX22" fmla="*/ 216372 w 607639"/>
              <a:gd name="connsiteY22" fmla="*/ 457152 h 606722"/>
              <a:gd name="connsiteX23" fmla="*/ 210854 w 607639"/>
              <a:gd name="connsiteY23" fmla="*/ 454575 h 606722"/>
              <a:gd name="connsiteX24" fmla="*/ 205513 w 607639"/>
              <a:gd name="connsiteY24" fmla="*/ 451731 h 606722"/>
              <a:gd name="connsiteX25" fmla="*/ 198304 w 607639"/>
              <a:gd name="connsiteY25" fmla="*/ 447288 h 606722"/>
              <a:gd name="connsiteX26" fmla="*/ 191272 w 607639"/>
              <a:gd name="connsiteY26" fmla="*/ 442311 h 606722"/>
              <a:gd name="connsiteX27" fmla="*/ 186911 w 607639"/>
              <a:gd name="connsiteY27" fmla="*/ 438756 h 606722"/>
              <a:gd name="connsiteX28" fmla="*/ 181126 w 607639"/>
              <a:gd name="connsiteY28" fmla="*/ 433602 h 606722"/>
              <a:gd name="connsiteX29" fmla="*/ 177477 w 607639"/>
              <a:gd name="connsiteY29" fmla="*/ 430136 h 606722"/>
              <a:gd name="connsiteX30" fmla="*/ 170356 w 607639"/>
              <a:gd name="connsiteY30" fmla="*/ 422582 h 606722"/>
              <a:gd name="connsiteX31" fmla="*/ 168487 w 607639"/>
              <a:gd name="connsiteY31" fmla="*/ 420449 h 606722"/>
              <a:gd name="connsiteX32" fmla="*/ 168042 w 607639"/>
              <a:gd name="connsiteY32" fmla="*/ 419915 h 606722"/>
              <a:gd name="connsiteX33" fmla="*/ 253131 w 607639"/>
              <a:gd name="connsiteY33" fmla="*/ 121309 h 606722"/>
              <a:gd name="connsiteX34" fmla="*/ 141785 w 607639"/>
              <a:gd name="connsiteY34" fmla="*/ 240129 h 606722"/>
              <a:gd name="connsiteX35" fmla="*/ 141785 w 607639"/>
              <a:gd name="connsiteY35" fmla="*/ 293274 h 606722"/>
              <a:gd name="connsiteX36" fmla="*/ 173738 w 607639"/>
              <a:gd name="connsiteY36" fmla="*/ 393787 h 606722"/>
              <a:gd name="connsiteX37" fmla="*/ 179524 w 607639"/>
              <a:gd name="connsiteY37" fmla="*/ 401786 h 606722"/>
              <a:gd name="connsiteX38" fmla="*/ 181660 w 607639"/>
              <a:gd name="connsiteY38" fmla="*/ 404718 h 606722"/>
              <a:gd name="connsiteX39" fmla="*/ 242272 w 607639"/>
              <a:gd name="connsiteY39" fmla="*/ 443999 h 606722"/>
              <a:gd name="connsiteX40" fmla="*/ 253131 w 607639"/>
              <a:gd name="connsiteY40" fmla="*/ 444888 h 606722"/>
              <a:gd name="connsiteX41" fmla="*/ 263723 w 607639"/>
              <a:gd name="connsiteY41" fmla="*/ 444088 h 606722"/>
              <a:gd name="connsiteX42" fmla="*/ 265147 w 607639"/>
              <a:gd name="connsiteY42" fmla="*/ 443733 h 606722"/>
              <a:gd name="connsiteX43" fmla="*/ 274492 w 607639"/>
              <a:gd name="connsiteY43" fmla="*/ 441511 h 606722"/>
              <a:gd name="connsiteX44" fmla="*/ 275382 w 607639"/>
              <a:gd name="connsiteY44" fmla="*/ 441156 h 606722"/>
              <a:gd name="connsiteX45" fmla="*/ 285262 w 607639"/>
              <a:gd name="connsiteY45" fmla="*/ 437156 h 606722"/>
              <a:gd name="connsiteX46" fmla="*/ 285618 w 607639"/>
              <a:gd name="connsiteY46" fmla="*/ 436979 h 606722"/>
              <a:gd name="connsiteX47" fmla="*/ 324246 w 607639"/>
              <a:gd name="connsiteY47" fmla="*/ 405163 h 606722"/>
              <a:gd name="connsiteX48" fmla="*/ 325848 w 607639"/>
              <a:gd name="connsiteY48" fmla="*/ 403119 h 606722"/>
              <a:gd name="connsiteX49" fmla="*/ 332257 w 607639"/>
              <a:gd name="connsiteY49" fmla="*/ 394409 h 606722"/>
              <a:gd name="connsiteX50" fmla="*/ 361005 w 607639"/>
              <a:gd name="connsiteY50" fmla="*/ 326868 h 606722"/>
              <a:gd name="connsiteX51" fmla="*/ 354241 w 607639"/>
              <a:gd name="connsiteY51" fmla="*/ 323402 h 606722"/>
              <a:gd name="connsiteX52" fmla="*/ 353084 w 607639"/>
              <a:gd name="connsiteY52" fmla="*/ 322779 h 606722"/>
              <a:gd name="connsiteX53" fmla="*/ 277162 w 607639"/>
              <a:gd name="connsiteY53" fmla="*/ 239330 h 606722"/>
              <a:gd name="connsiteX54" fmla="*/ 276539 w 607639"/>
              <a:gd name="connsiteY54" fmla="*/ 237730 h 606722"/>
              <a:gd name="connsiteX55" fmla="*/ 271555 w 607639"/>
              <a:gd name="connsiteY55" fmla="*/ 224399 h 606722"/>
              <a:gd name="connsiteX56" fmla="*/ 270843 w 607639"/>
              <a:gd name="connsiteY56" fmla="*/ 222178 h 606722"/>
              <a:gd name="connsiteX57" fmla="*/ 267016 w 607639"/>
              <a:gd name="connsiteY57" fmla="*/ 207158 h 606722"/>
              <a:gd name="connsiteX58" fmla="*/ 266482 w 607639"/>
              <a:gd name="connsiteY58" fmla="*/ 204581 h 606722"/>
              <a:gd name="connsiteX59" fmla="*/ 264524 w 607639"/>
              <a:gd name="connsiteY59" fmla="*/ 191784 h 606722"/>
              <a:gd name="connsiteX60" fmla="*/ 264079 w 607639"/>
              <a:gd name="connsiteY60" fmla="*/ 187607 h 606722"/>
              <a:gd name="connsiteX61" fmla="*/ 263278 w 607639"/>
              <a:gd name="connsiteY61" fmla="*/ 171877 h 606722"/>
              <a:gd name="connsiteX62" fmla="*/ 264079 w 607639"/>
              <a:gd name="connsiteY62" fmla="*/ 156768 h 606722"/>
              <a:gd name="connsiteX63" fmla="*/ 264702 w 607639"/>
              <a:gd name="connsiteY63" fmla="*/ 150903 h 606722"/>
              <a:gd name="connsiteX64" fmla="*/ 266037 w 607639"/>
              <a:gd name="connsiteY64" fmla="*/ 142549 h 606722"/>
              <a:gd name="connsiteX65" fmla="*/ 270487 w 607639"/>
              <a:gd name="connsiteY65" fmla="*/ 122909 h 606722"/>
              <a:gd name="connsiteX66" fmla="*/ 253131 w 607639"/>
              <a:gd name="connsiteY66" fmla="*/ 121309 h 606722"/>
              <a:gd name="connsiteX67" fmla="*/ 374512 w 607639"/>
              <a:gd name="connsiteY67" fmla="*/ 81511 h 606722"/>
              <a:gd name="connsiteX68" fmla="*/ 400410 w 607639"/>
              <a:gd name="connsiteY68" fmla="*/ 112258 h 606722"/>
              <a:gd name="connsiteX69" fmla="*/ 401834 w 607639"/>
              <a:gd name="connsiteY69" fmla="*/ 115545 h 606722"/>
              <a:gd name="connsiteX70" fmla="*/ 400410 w 607639"/>
              <a:gd name="connsiteY70" fmla="*/ 116612 h 606722"/>
              <a:gd name="connsiteX71" fmla="*/ 386349 w 607639"/>
              <a:gd name="connsiteY71" fmla="*/ 129763 h 606722"/>
              <a:gd name="connsiteX72" fmla="*/ 390442 w 607639"/>
              <a:gd name="connsiteY72" fmla="*/ 172061 h 606722"/>
              <a:gd name="connsiteX73" fmla="*/ 435297 w 607639"/>
              <a:gd name="connsiteY73" fmla="*/ 216759 h 606722"/>
              <a:gd name="connsiteX74" fmla="*/ 477571 w 607639"/>
              <a:gd name="connsiteY74" fmla="*/ 220935 h 606722"/>
              <a:gd name="connsiteX75" fmla="*/ 490831 w 607639"/>
              <a:gd name="connsiteY75" fmla="*/ 206895 h 606722"/>
              <a:gd name="connsiteX76" fmla="*/ 491365 w 607639"/>
              <a:gd name="connsiteY76" fmla="*/ 205651 h 606722"/>
              <a:gd name="connsiteX77" fmla="*/ 495103 w 607639"/>
              <a:gd name="connsiteY77" fmla="*/ 206717 h 606722"/>
              <a:gd name="connsiteX78" fmla="*/ 525985 w 607639"/>
              <a:gd name="connsiteY78" fmla="*/ 232754 h 606722"/>
              <a:gd name="connsiteX79" fmla="*/ 525006 w 607639"/>
              <a:gd name="connsiteY79" fmla="*/ 238796 h 606722"/>
              <a:gd name="connsiteX80" fmla="*/ 515127 w 607639"/>
              <a:gd name="connsiteY80" fmla="*/ 248749 h 606722"/>
              <a:gd name="connsiteX81" fmla="*/ 459682 w 607639"/>
              <a:gd name="connsiteY81" fmla="*/ 255502 h 606722"/>
              <a:gd name="connsiteX82" fmla="*/ 443841 w 607639"/>
              <a:gd name="connsiteY82" fmla="*/ 243240 h 606722"/>
              <a:gd name="connsiteX83" fmla="*/ 363832 w 607639"/>
              <a:gd name="connsiteY83" fmla="*/ 163086 h 606722"/>
              <a:gd name="connsiteX84" fmla="*/ 349415 w 607639"/>
              <a:gd name="connsiteY84" fmla="*/ 143181 h 606722"/>
              <a:gd name="connsiteX85" fmla="*/ 358492 w 607639"/>
              <a:gd name="connsiteY85" fmla="*/ 92353 h 606722"/>
              <a:gd name="connsiteX86" fmla="*/ 368371 w 607639"/>
              <a:gd name="connsiteY86" fmla="*/ 82400 h 606722"/>
              <a:gd name="connsiteX87" fmla="*/ 374512 w 607639"/>
              <a:gd name="connsiteY87" fmla="*/ 81511 h 606722"/>
              <a:gd name="connsiteX88" fmla="*/ 368326 w 607639"/>
              <a:gd name="connsiteY88" fmla="*/ 60921 h 606722"/>
              <a:gd name="connsiteX89" fmla="*/ 354063 w 607639"/>
              <a:gd name="connsiteY89" fmla="*/ 68075 h 606722"/>
              <a:gd name="connsiteX90" fmla="*/ 344183 w 607639"/>
              <a:gd name="connsiteY90" fmla="*/ 78029 h 606722"/>
              <a:gd name="connsiteX91" fmla="*/ 331100 w 607639"/>
              <a:gd name="connsiteY91" fmla="*/ 151703 h 606722"/>
              <a:gd name="connsiteX92" fmla="*/ 349435 w 607639"/>
              <a:gd name="connsiteY92" fmla="*/ 177387 h 606722"/>
              <a:gd name="connsiteX93" fmla="*/ 429451 w 607639"/>
              <a:gd name="connsiteY93" fmla="*/ 257548 h 606722"/>
              <a:gd name="connsiteX94" fmla="*/ 450011 w 607639"/>
              <a:gd name="connsiteY94" fmla="*/ 273278 h 606722"/>
              <a:gd name="connsiteX95" fmla="*/ 484990 w 607639"/>
              <a:gd name="connsiteY95" fmla="*/ 283143 h 606722"/>
              <a:gd name="connsiteX96" fmla="*/ 529492 w 607639"/>
              <a:gd name="connsiteY96" fmla="*/ 262969 h 606722"/>
              <a:gd name="connsiteX97" fmla="*/ 539372 w 607639"/>
              <a:gd name="connsiteY97" fmla="*/ 253105 h 606722"/>
              <a:gd name="connsiteX98" fmla="*/ 543911 w 607639"/>
              <a:gd name="connsiteY98" fmla="*/ 223244 h 606722"/>
              <a:gd name="connsiteX99" fmla="*/ 505283 w 607639"/>
              <a:gd name="connsiteY99" fmla="*/ 189206 h 606722"/>
              <a:gd name="connsiteX100" fmla="*/ 485969 w 607639"/>
              <a:gd name="connsiteY100" fmla="*/ 186185 h 606722"/>
              <a:gd name="connsiteX101" fmla="*/ 474843 w 607639"/>
              <a:gd name="connsiteY101" fmla="*/ 194539 h 606722"/>
              <a:gd name="connsiteX102" fmla="*/ 466299 w 607639"/>
              <a:gd name="connsiteY102" fmla="*/ 204137 h 606722"/>
              <a:gd name="connsiteX103" fmla="*/ 449655 w 607639"/>
              <a:gd name="connsiteY103" fmla="*/ 202448 h 606722"/>
              <a:gd name="connsiteX104" fmla="*/ 404796 w 607639"/>
              <a:gd name="connsiteY104" fmla="*/ 157746 h 606722"/>
              <a:gd name="connsiteX105" fmla="*/ 402838 w 607639"/>
              <a:gd name="connsiteY105" fmla="*/ 141572 h 606722"/>
              <a:gd name="connsiteX106" fmla="*/ 412807 w 607639"/>
              <a:gd name="connsiteY106" fmla="*/ 132596 h 606722"/>
              <a:gd name="connsiteX107" fmla="*/ 421173 w 607639"/>
              <a:gd name="connsiteY107" fmla="*/ 121487 h 606722"/>
              <a:gd name="connsiteX108" fmla="*/ 418058 w 607639"/>
              <a:gd name="connsiteY108" fmla="*/ 102113 h 606722"/>
              <a:gd name="connsiteX109" fmla="*/ 384058 w 607639"/>
              <a:gd name="connsiteY109" fmla="*/ 63632 h 606722"/>
              <a:gd name="connsiteX110" fmla="*/ 368326 w 607639"/>
              <a:gd name="connsiteY110" fmla="*/ 60921 h 606722"/>
              <a:gd name="connsiteX111" fmla="*/ 435414 w 607639"/>
              <a:gd name="connsiteY111" fmla="*/ 0 h 606722"/>
              <a:gd name="connsiteX112" fmla="*/ 607639 w 607639"/>
              <a:gd name="connsiteY112" fmla="*/ 171877 h 606722"/>
              <a:gd name="connsiteX113" fmla="*/ 435414 w 607639"/>
              <a:gd name="connsiteY113" fmla="*/ 343753 h 606722"/>
              <a:gd name="connsiteX114" fmla="*/ 380053 w 607639"/>
              <a:gd name="connsiteY114" fmla="*/ 334510 h 606722"/>
              <a:gd name="connsiteX115" fmla="*/ 353084 w 607639"/>
              <a:gd name="connsiteY115" fmla="*/ 399742 h 606722"/>
              <a:gd name="connsiteX116" fmla="*/ 363409 w 607639"/>
              <a:gd name="connsiteY116" fmla="*/ 431735 h 606722"/>
              <a:gd name="connsiteX117" fmla="*/ 362697 w 607639"/>
              <a:gd name="connsiteY117" fmla="*/ 439289 h 606722"/>
              <a:gd name="connsiteX118" fmla="*/ 480540 w 607639"/>
              <a:gd name="connsiteY118" fmla="*/ 485324 h 606722"/>
              <a:gd name="connsiteX119" fmla="*/ 506351 w 607639"/>
              <a:gd name="connsiteY119" fmla="*/ 528071 h 606722"/>
              <a:gd name="connsiteX120" fmla="*/ 506351 w 607639"/>
              <a:gd name="connsiteY120" fmla="*/ 596591 h 606722"/>
              <a:gd name="connsiteX121" fmla="*/ 496204 w 607639"/>
              <a:gd name="connsiteY121" fmla="*/ 606722 h 606722"/>
              <a:gd name="connsiteX122" fmla="*/ 313922 w 607639"/>
              <a:gd name="connsiteY122" fmla="*/ 606722 h 606722"/>
              <a:gd name="connsiteX123" fmla="*/ 192429 w 607639"/>
              <a:gd name="connsiteY123" fmla="*/ 606722 h 606722"/>
              <a:gd name="connsiteX124" fmla="*/ 10147 w 607639"/>
              <a:gd name="connsiteY124" fmla="*/ 606722 h 606722"/>
              <a:gd name="connsiteX125" fmla="*/ 0 w 607639"/>
              <a:gd name="connsiteY125" fmla="*/ 596591 h 606722"/>
              <a:gd name="connsiteX126" fmla="*/ 0 w 607639"/>
              <a:gd name="connsiteY126" fmla="*/ 528071 h 606722"/>
              <a:gd name="connsiteX127" fmla="*/ 25812 w 607639"/>
              <a:gd name="connsiteY127" fmla="*/ 485324 h 606722"/>
              <a:gd name="connsiteX128" fmla="*/ 143655 w 607639"/>
              <a:gd name="connsiteY128" fmla="*/ 439289 h 606722"/>
              <a:gd name="connsiteX129" fmla="*/ 142943 w 607639"/>
              <a:gd name="connsiteY129" fmla="*/ 431735 h 606722"/>
              <a:gd name="connsiteX130" fmla="*/ 153356 w 607639"/>
              <a:gd name="connsiteY130" fmla="*/ 399475 h 606722"/>
              <a:gd name="connsiteX131" fmla="*/ 121492 w 607639"/>
              <a:gd name="connsiteY131" fmla="*/ 293274 h 606722"/>
              <a:gd name="connsiteX132" fmla="*/ 121492 w 607639"/>
              <a:gd name="connsiteY132" fmla="*/ 240129 h 606722"/>
              <a:gd name="connsiteX133" fmla="*/ 253131 w 607639"/>
              <a:gd name="connsiteY133" fmla="*/ 101135 h 606722"/>
              <a:gd name="connsiteX134" fmla="*/ 277519 w 607639"/>
              <a:gd name="connsiteY134" fmla="*/ 103624 h 606722"/>
              <a:gd name="connsiteX135" fmla="*/ 435414 w 607639"/>
              <a:gd name="connsiteY135"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607639" h="606722">
                <a:moveTo>
                  <a:pt x="220288" y="535892"/>
                </a:moveTo>
                <a:lnTo>
                  <a:pt x="205869" y="586460"/>
                </a:lnTo>
                <a:lnTo>
                  <a:pt x="300482" y="586460"/>
                </a:lnTo>
                <a:lnTo>
                  <a:pt x="286063" y="535892"/>
                </a:lnTo>
                <a:close/>
                <a:moveTo>
                  <a:pt x="253131" y="475460"/>
                </a:moveTo>
                <a:lnTo>
                  <a:pt x="230079" y="515718"/>
                </a:lnTo>
                <a:lnTo>
                  <a:pt x="276183" y="515718"/>
                </a:lnTo>
                <a:close/>
                <a:moveTo>
                  <a:pt x="338398" y="420093"/>
                </a:moveTo>
                <a:cubicBezTo>
                  <a:pt x="320419" y="441600"/>
                  <a:pt x="297901" y="457241"/>
                  <a:pt x="272801" y="462840"/>
                </a:cubicBezTo>
                <a:cubicBezTo>
                  <a:pt x="271733" y="463018"/>
                  <a:pt x="270754" y="463373"/>
                  <a:pt x="269686" y="463551"/>
                </a:cubicBezTo>
                <a:lnTo>
                  <a:pt x="294341" y="506476"/>
                </a:lnTo>
                <a:lnTo>
                  <a:pt x="337419" y="441244"/>
                </a:lnTo>
                <a:lnTo>
                  <a:pt x="337419" y="441156"/>
                </a:lnTo>
                <a:lnTo>
                  <a:pt x="342670" y="433335"/>
                </a:lnTo>
                <a:close/>
                <a:moveTo>
                  <a:pt x="168042" y="419915"/>
                </a:moveTo>
                <a:lnTo>
                  <a:pt x="163681" y="433246"/>
                </a:lnTo>
                <a:lnTo>
                  <a:pt x="168932" y="441156"/>
                </a:lnTo>
                <a:lnTo>
                  <a:pt x="168932" y="441244"/>
                </a:lnTo>
                <a:lnTo>
                  <a:pt x="212011" y="506476"/>
                </a:lnTo>
                <a:lnTo>
                  <a:pt x="236576" y="463551"/>
                </a:lnTo>
                <a:cubicBezTo>
                  <a:pt x="233461" y="462929"/>
                  <a:pt x="230346" y="462129"/>
                  <a:pt x="227231" y="461240"/>
                </a:cubicBezTo>
                <a:cubicBezTo>
                  <a:pt x="225628" y="460796"/>
                  <a:pt x="224115" y="460174"/>
                  <a:pt x="222602" y="459552"/>
                </a:cubicBezTo>
                <a:cubicBezTo>
                  <a:pt x="220466" y="458841"/>
                  <a:pt x="218419" y="458041"/>
                  <a:pt x="216372" y="457152"/>
                </a:cubicBezTo>
                <a:cubicBezTo>
                  <a:pt x="214503" y="456352"/>
                  <a:pt x="212634" y="455553"/>
                  <a:pt x="210854" y="454575"/>
                </a:cubicBezTo>
                <a:cubicBezTo>
                  <a:pt x="208984" y="453686"/>
                  <a:pt x="207204" y="452709"/>
                  <a:pt x="205513" y="451731"/>
                </a:cubicBezTo>
                <a:cubicBezTo>
                  <a:pt x="203021" y="450309"/>
                  <a:pt x="200707" y="448887"/>
                  <a:pt x="198304" y="447288"/>
                </a:cubicBezTo>
                <a:cubicBezTo>
                  <a:pt x="195901" y="445777"/>
                  <a:pt x="193587" y="444088"/>
                  <a:pt x="191272" y="442311"/>
                </a:cubicBezTo>
                <a:cubicBezTo>
                  <a:pt x="189759" y="441156"/>
                  <a:pt x="188424" y="440000"/>
                  <a:pt x="186911" y="438756"/>
                </a:cubicBezTo>
                <a:cubicBezTo>
                  <a:pt x="184953" y="437156"/>
                  <a:pt x="182995" y="435379"/>
                  <a:pt x="181126" y="433602"/>
                </a:cubicBezTo>
                <a:cubicBezTo>
                  <a:pt x="179880" y="432446"/>
                  <a:pt x="178634" y="431291"/>
                  <a:pt x="177477" y="430136"/>
                </a:cubicBezTo>
                <a:cubicBezTo>
                  <a:pt x="175073" y="427736"/>
                  <a:pt x="172670" y="425159"/>
                  <a:pt x="170356" y="422582"/>
                </a:cubicBezTo>
                <a:cubicBezTo>
                  <a:pt x="169733" y="421871"/>
                  <a:pt x="169110" y="421160"/>
                  <a:pt x="168487" y="420449"/>
                </a:cubicBezTo>
                <a:cubicBezTo>
                  <a:pt x="168309" y="420271"/>
                  <a:pt x="168220" y="420093"/>
                  <a:pt x="168042" y="419915"/>
                </a:cubicBezTo>
                <a:close/>
                <a:moveTo>
                  <a:pt x="253131" y="121309"/>
                </a:moveTo>
                <a:cubicBezTo>
                  <a:pt x="191717" y="121309"/>
                  <a:pt x="141785" y="174632"/>
                  <a:pt x="141785" y="240129"/>
                </a:cubicBezTo>
                <a:lnTo>
                  <a:pt x="141785" y="293274"/>
                </a:lnTo>
                <a:cubicBezTo>
                  <a:pt x="141785" y="327223"/>
                  <a:pt x="153979" y="364638"/>
                  <a:pt x="173738" y="393787"/>
                </a:cubicBezTo>
                <a:cubicBezTo>
                  <a:pt x="175607" y="396542"/>
                  <a:pt x="177566" y="399208"/>
                  <a:pt x="179524" y="401786"/>
                </a:cubicBezTo>
                <a:cubicBezTo>
                  <a:pt x="180236" y="402674"/>
                  <a:pt x="180948" y="403741"/>
                  <a:pt x="181660" y="404718"/>
                </a:cubicBezTo>
                <a:cubicBezTo>
                  <a:pt x="199461" y="426670"/>
                  <a:pt x="220733" y="440445"/>
                  <a:pt x="242272" y="443999"/>
                </a:cubicBezTo>
                <a:cubicBezTo>
                  <a:pt x="245833" y="444533"/>
                  <a:pt x="249482" y="444888"/>
                  <a:pt x="253131" y="444888"/>
                </a:cubicBezTo>
                <a:cubicBezTo>
                  <a:pt x="256691" y="444888"/>
                  <a:pt x="260251" y="444622"/>
                  <a:pt x="263723" y="444088"/>
                </a:cubicBezTo>
                <a:cubicBezTo>
                  <a:pt x="264168" y="443999"/>
                  <a:pt x="264613" y="443822"/>
                  <a:pt x="265147" y="443733"/>
                </a:cubicBezTo>
                <a:cubicBezTo>
                  <a:pt x="268262" y="443200"/>
                  <a:pt x="271377" y="442489"/>
                  <a:pt x="274492" y="441511"/>
                </a:cubicBezTo>
                <a:cubicBezTo>
                  <a:pt x="274848" y="441422"/>
                  <a:pt x="275115" y="441244"/>
                  <a:pt x="275382" y="441156"/>
                </a:cubicBezTo>
                <a:cubicBezTo>
                  <a:pt x="278676" y="440089"/>
                  <a:pt x="282058" y="438756"/>
                  <a:pt x="285262" y="437156"/>
                </a:cubicBezTo>
                <a:cubicBezTo>
                  <a:pt x="285440" y="437156"/>
                  <a:pt x="285529" y="437067"/>
                  <a:pt x="285618" y="436979"/>
                </a:cubicBezTo>
                <a:cubicBezTo>
                  <a:pt x="299414" y="430313"/>
                  <a:pt x="312587" y="419471"/>
                  <a:pt x="324246" y="405163"/>
                </a:cubicBezTo>
                <a:cubicBezTo>
                  <a:pt x="324780" y="404452"/>
                  <a:pt x="325314" y="403741"/>
                  <a:pt x="325848" y="403119"/>
                </a:cubicBezTo>
                <a:cubicBezTo>
                  <a:pt x="328074" y="400364"/>
                  <a:pt x="330210" y="397431"/>
                  <a:pt x="332257" y="394409"/>
                </a:cubicBezTo>
                <a:cubicBezTo>
                  <a:pt x="345964" y="374325"/>
                  <a:pt x="356021" y="350507"/>
                  <a:pt x="361005" y="326868"/>
                </a:cubicBezTo>
                <a:cubicBezTo>
                  <a:pt x="358691" y="325801"/>
                  <a:pt x="356466" y="324557"/>
                  <a:pt x="354241" y="323402"/>
                </a:cubicBezTo>
                <a:cubicBezTo>
                  <a:pt x="353885" y="323135"/>
                  <a:pt x="353440" y="322957"/>
                  <a:pt x="353084" y="322779"/>
                </a:cubicBezTo>
                <a:cubicBezTo>
                  <a:pt x="318550" y="304028"/>
                  <a:pt x="292115" y="274434"/>
                  <a:pt x="277162" y="239330"/>
                </a:cubicBezTo>
                <a:cubicBezTo>
                  <a:pt x="276895" y="238796"/>
                  <a:pt x="276717" y="238263"/>
                  <a:pt x="276539" y="237730"/>
                </a:cubicBezTo>
                <a:cubicBezTo>
                  <a:pt x="274670" y="233375"/>
                  <a:pt x="273068" y="228932"/>
                  <a:pt x="271555" y="224399"/>
                </a:cubicBezTo>
                <a:cubicBezTo>
                  <a:pt x="271377" y="223688"/>
                  <a:pt x="271110" y="222977"/>
                  <a:pt x="270843" y="222178"/>
                </a:cubicBezTo>
                <a:cubicBezTo>
                  <a:pt x="269330" y="217290"/>
                  <a:pt x="267995" y="212224"/>
                  <a:pt x="267016" y="207158"/>
                </a:cubicBezTo>
                <a:cubicBezTo>
                  <a:pt x="266838" y="206270"/>
                  <a:pt x="266660" y="205381"/>
                  <a:pt x="266482" y="204581"/>
                </a:cubicBezTo>
                <a:cubicBezTo>
                  <a:pt x="265681" y="200315"/>
                  <a:pt x="265058" y="196049"/>
                  <a:pt x="264524" y="191784"/>
                </a:cubicBezTo>
                <a:cubicBezTo>
                  <a:pt x="264435" y="190362"/>
                  <a:pt x="264257" y="188940"/>
                  <a:pt x="264079" y="187607"/>
                </a:cubicBezTo>
                <a:cubicBezTo>
                  <a:pt x="263634" y="182363"/>
                  <a:pt x="263278" y="177209"/>
                  <a:pt x="263278" y="171877"/>
                </a:cubicBezTo>
                <a:cubicBezTo>
                  <a:pt x="263278" y="166811"/>
                  <a:pt x="263634" y="161745"/>
                  <a:pt x="264079" y="156768"/>
                </a:cubicBezTo>
                <a:cubicBezTo>
                  <a:pt x="264257" y="154813"/>
                  <a:pt x="264524" y="152858"/>
                  <a:pt x="264702" y="150903"/>
                </a:cubicBezTo>
                <a:cubicBezTo>
                  <a:pt x="265058" y="148059"/>
                  <a:pt x="265503" y="145304"/>
                  <a:pt x="266037" y="142549"/>
                </a:cubicBezTo>
                <a:cubicBezTo>
                  <a:pt x="267194" y="135795"/>
                  <a:pt x="268618" y="129307"/>
                  <a:pt x="270487" y="122909"/>
                </a:cubicBezTo>
                <a:cubicBezTo>
                  <a:pt x="264702" y="121842"/>
                  <a:pt x="258827" y="121309"/>
                  <a:pt x="253131" y="121309"/>
                </a:cubicBezTo>
                <a:close/>
                <a:moveTo>
                  <a:pt x="374512" y="81511"/>
                </a:moveTo>
                <a:cubicBezTo>
                  <a:pt x="382789" y="85866"/>
                  <a:pt x="394892" y="102749"/>
                  <a:pt x="400410" y="112258"/>
                </a:cubicBezTo>
                <a:cubicBezTo>
                  <a:pt x="401567" y="114213"/>
                  <a:pt x="401656" y="115545"/>
                  <a:pt x="401834" y="115545"/>
                </a:cubicBezTo>
                <a:lnTo>
                  <a:pt x="400410" y="116612"/>
                </a:lnTo>
                <a:cubicBezTo>
                  <a:pt x="388663" y="126387"/>
                  <a:pt x="386972" y="128875"/>
                  <a:pt x="386349" y="129763"/>
                </a:cubicBezTo>
                <a:cubicBezTo>
                  <a:pt x="376381" y="144425"/>
                  <a:pt x="377894" y="159443"/>
                  <a:pt x="390442" y="172061"/>
                </a:cubicBezTo>
                <a:lnTo>
                  <a:pt x="435297" y="216759"/>
                </a:lnTo>
                <a:cubicBezTo>
                  <a:pt x="447846" y="229377"/>
                  <a:pt x="462886" y="230888"/>
                  <a:pt x="477571" y="220935"/>
                </a:cubicBezTo>
                <a:cubicBezTo>
                  <a:pt x="478550" y="220313"/>
                  <a:pt x="481042" y="218625"/>
                  <a:pt x="490831" y="206895"/>
                </a:cubicBezTo>
                <a:lnTo>
                  <a:pt x="491365" y="205651"/>
                </a:lnTo>
                <a:cubicBezTo>
                  <a:pt x="491632" y="205562"/>
                  <a:pt x="493056" y="205651"/>
                  <a:pt x="495103" y="206717"/>
                </a:cubicBezTo>
                <a:cubicBezTo>
                  <a:pt x="504715" y="212405"/>
                  <a:pt x="521535" y="224401"/>
                  <a:pt x="525985" y="232754"/>
                </a:cubicBezTo>
                <a:cubicBezTo>
                  <a:pt x="527053" y="234709"/>
                  <a:pt x="526697" y="237197"/>
                  <a:pt x="525006" y="238796"/>
                </a:cubicBezTo>
                <a:lnTo>
                  <a:pt x="515127" y="248749"/>
                </a:lnTo>
                <a:cubicBezTo>
                  <a:pt x="498752" y="265099"/>
                  <a:pt x="481131" y="267232"/>
                  <a:pt x="459682" y="255502"/>
                </a:cubicBezTo>
                <a:cubicBezTo>
                  <a:pt x="454342" y="252570"/>
                  <a:pt x="449092" y="248571"/>
                  <a:pt x="443841" y="243240"/>
                </a:cubicBezTo>
                <a:lnTo>
                  <a:pt x="363832" y="163086"/>
                </a:lnTo>
                <a:cubicBezTo>
                  <a:pt x="357425" y="156777"/>
                  <a:pt x="352619" y="150024"/>
                  <a:pt x="349415" y="143181"/>
                </a:cubicBezTo>
                <a:cubicBezTo>
                  <a:pt x="340337" y="123721"/>
                  <a:pt x="343185" y="107637"/>
                  <a:pt x="358492" y="92353"/>
                </a:cubicBezTo>
                <a:lnTo>
                  <a:pt x="368371" y="82400"/>
                </a:lnTo>
                <a:cubicBezTo>
                  <a:pt x="370062" y="80801"/>
                  <a:pt x="372465" y="80445"/>
                  <a:pt x="374512" y="81511"/>
                </a:cubicBezTo>
                <a:close/>
                <a:moveTo>
                  <a:pt x="368326" y="60921"/>
                </a:moveTo>
                <a:cubicBezTo>
                  <a:pt x="363075" y="61699"/>
                  <a:pt x="358068" y="64121"/>
                  <a:pt x="354063" y="68075"/>
                </a:cubicBezTo>
                <a:lnTo>
                  <a:pt x="344183" y="78029"/>
                </a:lnTo>
                <a:cubicBezTo>
                  <a:pt x="323000" y="99180"/>
                  <a:pt x="318461" y="124686"/>
                  <a:pt x="331100" y="151703"/>
                </a:cubicBezTo>
                <a:cubicBezTo>
                  <a:pt x="335283" y="160679"/>
                  <a:pt x="341424" y="169299"/>
                  <a:pt x="349435" y="177387"/>
                </a:cubicBezTo>
                <a:lnTo>
                  <a:pt x="429451" y="257548"/>
                </a:lnTo>
                <a:cubicBezTo>
                  <a:pt x="436037" y="264125"/>
                  <a:pt x="442979" y="269368"/>
                  <a:pt x="450011" y="273278"/>
                </a:cubicBezTo>
                <a:cubicBezTo>
                  <a:pt x="462026" y="279855"/>
                  <a:pt x="473775" y="283143"/>
                  <a:pt x="484990" y="283143"/>
                </a:cubicBezTo>
                <a:cubicBezTo>
                  <a:pt x="501011" y="283143"/>
                  <a:pt x="516053" y="276389"/>
                  <a:pt x="529492" y="262969"/>
                </a:cubicBezTo>
                <a:lnTo>
                  <a:pt x="539372" y="253105"/>
                </a:lnTo>
                <a:cubicBezTo>
                  <a:pt x="547383" y="245195"/>
                  <a:pt x="549163" y="233198"/>
                  <a:pt x="543911" y="223244"/>
                </a:cubicBezTo>
                <a:cubicBezTo>
                  <a:pt x="535367" y="207247"/>
                  <a:pt x="508398" y="191073"/>
                  <a:pt x="505283" y="189206"/>
                </a:cubicBezTo>
                <a:cubicBezTo>
                  <a:pt x="498786" y="185563"/>
                  <a:pt x="492021" y="184496"/>
                  <a:pt x="485969" y="186185"/>
                </a:cubicBezTo>
                <a:cubicBezTo>
                  <a:pt x="481252" y="187429"/>
                  <a:pt x="477424" y="190362"/>
                  <a:pt x="474843" y="194539"/>
                </a:cubicBezTo>
                <a:cubicBezTo>
                  <a:pt x="471372" y="198627"/>
                  <a:pt x="467100" y="203426"/>
                  <a:pt x="466299" y="204137"/>
                </a:cubicBezTo>
                <a:cubicBezTo>
                  <a:pt x="459534" y="208758"/>
                  <a:pt x="455440" y="208314"/>
                  <a:pt x="449655" y="202448"/>
                </a:cubicBezTo>
                <a:lnTo>
                  <a:pt x="404796" y="157746"/>
                </a:lnTo>
                <a:cubicBezTo>
                  <a:pt x="398922" y="151881"/>
                  <a:pt x="398566" y="147881"/>
                  <a:pt x="402838" y="141572"/>
                </a:cubicBezTo>
                <a:cubicBezTo>
                  <a:pt x="403906" y="140327"/>
                  <a:pt x="408712" y="136062"/>
                  <a:pt x="412807" y="132596"/>
                </a:cubicBezTo>
                <a:cubicBezTo>
                  <a:pt x="416990" y="129929"/>
                  <a:pt x="419838" y="126108"/>
                  <a:pt x="421173" y="121487"/>
                </a:cubicBezTo>
                <a:cubicBezTo>
                  <a:pt x="422864" y="115443"/>
                  <a:pt x="421707" y="108600"/>
                  <a:pt x="418058" y="102113"/>
                </a:cubicBezTo>
                <a:cubicBezTo>
                  <a:pt x="416189" y="99091"/>
                  <a:pt x="400079" y="72074"/>
                  <a:pt x="384058" y="63632"/>
                </a:cubicBezTo>
                <a:cubicBezTo>
                  <a:pt x="379074" y="61010"/>
                  <a:pt x="373577" y="60144"/>
                  <a:pt x="368326" y="60921"/>
                </a:cubicBezTo>
                <a:close/>
                <a:moveTo>
                  <a:pt x="435414" y="0"/>
                </a:moveTo>
                <a:cubicBezTo>
                  <a:pt x="530383" y="0"/>
                  <a:pt x="607639" y="77140"/>
                  <a:pt x="607639" y="171877"/>
                </a:cubicBezTo>
                <a:cubicBezTo>
                  <a:pt x="607639" y="266702"/>
                  <a:pt x="530383" y="343753"/>
                  <a:pt x="435414" y="343753"/>
                </a:cubicBezTo>
                <a:cubicBezTo>
                  <a:pt x="416011" y="343753"/>
                  <a:pt x="397409" y="340376"/>
                  <a:pt x="380053" y="334510"/>
                </a:cubicBezTo>
                <a:cubicBezTo>
                  <a:pt x="374801" y="357261"/>
                  <a:pt x="365634" y="379923"/>
                  <a:pt x="353084" y="399742"/>
                </a:cubicBezTo>
                <a:lnTo>
                  <a:pt x="363409" y="431735"/>
                </a:lnTo>
                <a:cubicBezTo>
                  <a:pt x="364210" y="434224"/>
                  <a:pt x="363854" y="436890"/>
                  <a:pt x="362697" y="439289"/>
                </a:cubicBezTo>
                <a:cubicBezTo>
                  <a:pt x="395629" y="445688"/>
                  <a:pt x="432744" y="460174"/>
                  <a:pt x="480540" y="485324"/>
                </a:cubicBezTo>
                <a:cubicBezTo>
                  <a:pt x="496471" y="493678"/>
                  <a:pt x="506351" y="510031"/>
                  <a:pt x="506351" y="528071"/>
                </a:cubicBezTo>
                <a:lnTo>
                  <a:pt x="506351" y="596591"/>
                </a:lnTo>
                <a:cubicBezTo>
                  <a:pt x="506351" y="602190"/>
                  <a:pt x="501812" y="606722"/>
                  <a:pt x="496204" y="606722"/>
                </a:cubicBezTo>
                <a:lnTo>
                  <a:pt x="313922" y="606722"/>
                </a:lnTo>
                <a:lnTo>
                  <a:pt x="192429" y="606722"/>
                </a:lnTo>
                <a:lnTo>
                  <a:pt x="10147" y="606722"/>
                </a:lnTo>
                <a:cubicBezTo>
                  <a:pt x="4539" y="606722"/>
                  <a:pt x="0" y="602190"/>
                  <a:pt x="0" y="596591"/>
                </a:cubicBezTo>
                <a:lnTo>
                  <a:pt x="0" y="528071"/>
                </a:lnTo>
                <a:cubicBezTo>
                  <a:pt x="0" y="510031"/>
                  <a:pt x="9880" y="493678"/>
                  <a:pt x="25812" y="485324"/>
                </a:cubicBezTo>
                <a:cubicBezTo>
                  <a:pt x="73607" y="460174"/>
                  <a:pt x="110723" y="445688"/>
                  <a:pt x="143655" y="439289"/>
                </a:cubicBezTo>
                <a:cubicBezTo>
                  <a:pt x="142498" y="436890"/>
                  <a:pt x="142141" y="434224"/>
                  <a:pt x="142943" y="431735"/>
                </a:cubicBezTo>
                <a:lnTo>
                  <a:pt x="153356" y="399475"/>
                </a:lnTo>
                <a:cubicBezTo>
                  <a:pt x="133419" y="367926"/>
                  <a:pt x="121492" y="329267"/>
                  <a:pt x="121492" y="293274"/>
                </a:cubicBezTo>
                <a:lnTo>
                  <a:pt x="121492" y="240129"/>
                </a:lnTo>
                <a:cubicBezTo>
                  <a:pt x="121492" y="163523"/>
                  <a:pt x="180592" y="101135"/>
                  <a:pt x="253131" y="101135"/>
                </a:cubicBezTo>
                <a:cubicBezTo>
                  <a:pt x="261142" y="101135"/>
                  <a:pt x="269330" y="101935"/>
                  <a:pt x="277519" y="103624"/>
                </a:cubicBezTo>
                <a:cubicBezTo>
                  <a:pt x="304042" y="42747"/>
                  <a:pt x="364833" y="0"/>
                  <a:pt x="435414" y="0"/>
                </a:cubicBezTo>
                <a:close/>
              </a:path>
            </a:pathLst>
          </a:custGeom>
          <a:solidFill>
            <a:srgbClr val="EB8FA6"/>
          </a:solidFill>
          <a:ln>
            <a:noFill/>
          </a:ln>
        </p:spPr>
        <p:txBody>
          <a:bodyPr/>
          <a:lstStyle/>
          <a:p>
            <a:endParaRPr lang="zh-CN" altLang="en-US">
              <a:cs typeface="+mn-ea"/>
              <a:sym typeface="+mn-lt"/>
            </a:endParaRPr>
          </a:p>
        </p:txBody>
      </p:sp>
      <p:sp>
        <p:nvSpPr>
          <p:cNvPr id="11" name="registry_31010">
            <a:extLst>
              <a:ext uri="{FF2B5EF4-FFF2-40B4-BE49-F238E27FC236}">
                <a16:creationId xmlns:a16="http://schemas.microsoft.com/office/drawing/2014/main" id="{13EA390C-FCC5-4812-BDBC-DC4529BA2529}"/>
              </a:ext>
            </a:extLst>
          </p:cNvPr>
          <p:cNvSpPr>
            <a:spLocks noChangeAspect="1"/>
          </p:cNvSpPr>
          <p:nvPr/>
        </p:nvSpPr>
        <p:spPr bwMode="auto">
          <a:xfrm>
            <a:off x="8820728" y="5230690"/>
            <a:ext cx="304842" cy="287501"/>
          </a:xfrm>
          <a:custGeom>
            <a:avLst/>
            <a:gdLst>
              <a:gd name="T0" fmla="*/ 0 w 6157"/>
              <a:gd name="T1" fmla="*/ 3844 h 5816"/>
              <a:gd name="T2" fmla="*/ 1972 w 6157"/>
              <a:gd name="T3" fmla="*/ 3844 h 5816"/>
              <a:gd name="T4" fmla="*/ 1972 w 6157"/>
              <a:gd name="T5" fmla="*/ 5816 h 5816"/>
              <a:gd name="T6" fmla="*/ 0 w 6157"/>
              <a:gd name="T7" fmla="*/ 5816 h 5816"/>
              <a:gd name="T8" fmla="*/ 0 w 6157"/>
              <a:gd name="T9" fmla="*/ 3844 h 5816"/>
              <a:gd name="T10" fmla="*/ 2592 w 6157"/>
              <a:gd name="T11" fmla="*/ 5816 h 5816"/>
              <a:gd name="T12" fmla="*/ 4565 w 6157"/>
              <a:gd name="T13" fmla="*/ 5816 h 5816"/>
              <a:gd name="T14" fmla="*/ 4565 w 6157"/>
              <a:gd name="T15" fmla="*/ 3844 h 5816"/>
              <a:gd name="T16" fmla="*/ 2592 w 6157"/>
              <a:gd name="T17" fmla="*/ 3844 h 5816"/>
              <a:gd name="T18" fmla="*/ 2592 w 6157"/>
              <a:gd name="T19" fmla="*/ 5816 h 5816"/>
              <a:gd name="T20" fmla="*/ 37 w 6157"/>
              <a:gd name="T21" fmla="*/ 3261 h 5816"/>
              <a:gd name="T22" fmla="*/ 2010 w 6157"/>
              <a:gd name="T23" fmla="*/ 3261 h 5816"/>
              <a:gd name="T24" fmla="*/ 2010 w 6157"/>
              <a:gd name="T25" fmla="*/ 1289 h 5816"/>
              <a:gd name="T26" fmla="*/ 37 w 6157"/>
              <a:gd name="T27" fmla="*/ 1289 h 5816"/>
              <a:gd name="T28" fmla="*/ 37 w 6157"/>
              <a:gd name="T29" fmla="*/ 3261 h 5816"/>
              <a:gd name="T30" fmla="*/ 4340 w 6157"/>
              <a:gd name="T31" fmla="*/ 1060 h 5816"/>
              <a:gd name="T32" fmla="*/ 3652 w 6157"/>
              <a:gd name="T33" fmla="*/ 0 h 5816"/>
              <a:gd name="T34" fmla="*/ 2592 w 6157"/>
              <a:gd name="T35" fmla="*/ 688 h 5816"/>
              <a:gd name="T36" fmla="*/ 3280 w 6157"/>
              <a:gd name="T37" fmla="*/ 1748 h 5816"/>
              <a:gd name="T38" fmla="*/ 4340 w 6157"/>
              <a:gd name="T39" fmla="*/ 1060 h 5816"/>
              <a:gd name="T40" fmla="*/ 2924 w 6157"/>
              <a:gd name="T41" fmla="*/ 2680 h 5816"/>
              <a:gd name="T42" fmla="*/ 3872 w 6157"/>
              <a:gd name="T43" fmla="*/ 3515 h 5816"/>
              <a:gd name="T44" fmla="*/ 4707 w 6157"/>
              <a:gd name="T45" fmla="*/ 2568 h 5816"/>
              <a:gd name="T46" fmla="*/ 3760 w 6157"/>
              <a:gd name="T47" fmla="*/ 1733 h 5816"/>
              <a:gd name="T48" fmla="*/ 2924 w 6157"/>
              <a:gd name="T49" fmla="*/ 2680 h 5816"/>
              <a:gd name="T50" fmla="*/ 5495 w 6157"/>
              <a:gd name="T51" fmla="*/ 603 h 5816"/>
              <a:gd name="T52" fmla="*/ 4419 w 6157"/>
              <a:gd name="T53" fmla="*/ 1265 h 5816"/>
              <a:gd name="T54" fmla="*/ 5081 w 6157"/>
              <a:gd name="T55" fmla="*/ 2341 h 5816"/>
              <a:gd name="T56" fmla="*/ 6157 w 6157"/>
              <a:gd name="T57" fmla="*/ 1679 h 5816"/>
              <a:gd name="T58" fmla="*/ 5495 w 6157"/>
              <a:gd name="T59" fmla="*/ 603 h 5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157" h="5816">
                <a:moveTo>
                  <a:pt x="0" y="3844"/>
                </a:moveTo>
                <a:lnTo>
                  <a:pt x="1972" y="3844"/>
                </a:lnTo>
                <a:lnTo>
                  <a:pt x="1972" y="5816"/>
                </a:lnTo>
                <a:lnTo>
                  <a:pt x="0" y="5816"/>
                </a:lnTo>
                <a:lnTo>
                  <a:pt x="0" y="3844"/>
                </a:lnTo>
                <a:close/>
                <a:moveTo>
                  <a:pt x="2592" y="5816"/>
                </a:moveTo>
                <a:lnTo>
                  <a:pt x="4565" y="5816"/>
                </a:lnTo>
                <a:lnTo>
                  <a:pt x="4565" y="3844"/>
                </a:lnTo>
                <a:lnTo>
                  <a:pt x="2592" y="3844"/>
                </a:lnTo>
                <a:lnTo>
                  <a:pt x="2592" y="5816"/>
                </a:lnTo>
                <a:close/>
                <a:moveTo>
                  <a:pt x="37" y="3261"/>
                </a:moveTo>
                <a:lnTo>
                  <a:pt x="2010" y="3261"/>
                </a:lnTo>
                <a:lnTo>
                  <a:pt x="2010" y="1289"/>
                </a:lnTo>
                <a:lnTo>
                  <a:pt x="37" y="1289"/>
                </a:lnTo>
                <a:lnTo>
                  <a:pt x="37" y="3261"/>
                </a:lnTo>
                <a:close/>
                <a:moveTo>
                  <a:pt x="4340" y="1060"/>
                </a:moveTo>
                <a:lnTo>
                  <a:pt x="3652" y="0"/>
                </a:lnTo>
                <a:lnTo>
                  <a:pt x="2592" y="688"/>
                </a:lnTo>
                <a:lnTo>
                  <a:pt x="3280" y="1748"/>
                </a:lnTo>
                <a:lnTo>
                  <a:pt x="4340" y="1060"/>
                </a:lnTo>
                <a:close/>
                <a:moveTo>
                  <a:pt x="2924" y="2680"/>
                </a:moveTo>
                <a:lnTo>
                  <a:pt x="3872" y="3515"/>
                </a:lnTo>
                <a:lnTo>
                  <a:pt x="4707" y="2568"/>
                </a:lnTo>
                <a:lnTo>
                  <a:pt x="3760" y="1733"/>
                </a:lnTo>
                <a:lnTo>
                  <a:pt x="2924" y="2680"/>
                </a:lnTo>
                <a:close/>
                <a:moveTo>
                  <a:pt x="5495" y="603"/>
                </a:moveTo>
                <a:lnTo>
                  <a:pt x="4419" y="1265"/>
                </a:lnTo>
                <a:lnTo>
                  <a:pt x="5081" y="2341"/>
                </a:lnTo>
                <a:lnTo>
                  <a:pt x="6157" y="1679"/>
                </a:lnTo>
                <a:lnTo>
                  <a:pt x="5495" y="603"/>
                </a:lnTo>
                <a:close/>
              </a:path>
            </a:pathLst>
          </a:custGeom>
          <a:solidFill>
            <a:srgbClr val="EB8FA6"/>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35201477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6" presetClass="entr" presetSubtype="0" fill="hold" nodeType="after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wipe(down)">
                                      <p:cBhvr>
                                        <p:cTn id="13" dur="580">
                                          <p:stCondLst>
                                            <p:cond delay="0"/>
                                          </p:stCondLst>
                                        </p:cTn>
                                        <p:tgtEl>
                                          <p:spTgt spid="10"/>
                                        </p:tgtEl>
                                      </p:cBhvr>
                                    </p:animEffect>
                                    <p:anim calcmode="lin" valueType="num">
                                      <p:cBhvr>
                                        <p:cTn id="14"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5"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6"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7"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8"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9" dur="26">
                                          <p:stCondLst>
                                            <p:cond delay="650"/>
                                          </p:stCondLst>
                                        </p:cTn>
                                        <p:tgtEl>
                                          <p:spTgt spid="10"/>
                                        </p:tgtEl>
                                      </p:cBhvr>
                                      <p:to x="100000" y="60000"/>
                                    </p:animScale>
                                    <p:animScale>
                                      <p:cBhvr>
                                        <p:cTn id="20" dur="166" decel="50000">
                                          <p:stCondLst>
                                            <p:cond delay="676"/>
                                          </p:stCondLst>
                                        </p:cTn>
                                        <p:tgtEl>
                                          <p:spTgt spid="10"/>
                                        </p:tgtEl>
                                      </p:cBhvr>
                                      <p:to x="100000" y="100000"/>
                                    </p:animScale>
                                    <p:animScale>
                                      <p:cBhvr>
                                        <p:cTn id="21" dur="26">
                                          <p:stCondLst>
                                            <p:cond delay="1312"/>
                                          </p:stCondLst>
                                        </p:cTn>
                                        <p:tgtEl>
                                          <p:spTgt spid="10"/>
                                        </p:tgtEl>
                                      </p:cBhvr>
                                      <p:to x="100000" y="80000"/>
                                    </p:animScale>
                                    <p:animScale>
                                      <p:cBhvr>
                                        <p:cTn id="22" dur="166" decel="50000">
                                          <p:stCondLst>
                                            <p:cond delay="1338"/>
                                          </p:stCondLst>
                                        </p:cTn>
                                        <p:tgtEl>
                                          <p:spTgt spid="10"/>
                                        </p:tgtEl>
                                      </p:cBhvr>
                                      <p:to x="100000" y="100000"/>
                                    </p:animScale>
                                    <p:animScale>
                                      <p:cBhvr>
                                        <p:cTn id="23" dur="26">
                                          <p:stCondLst>
                                            <p:cond delay="1642"/>
                                          </p:stCondLst>
                                        </p:cTn>
                                        <p:tgtEl>
                                          <p:spTgt spid="10"/>
                                        </p:tgtEl>
                                      </p:cBhvr>
                                      <p:to x="100000" y="90000"/>
                                    </p:animScale>
                                    <p:animScale>
                                      <p:cBhvr>
                                        <p:cTn id="24" dur="166" decel="50000">
                                          <p:stCondLst>
                                            <p:cond delay="1668"/>
                                          </p:stCondLst>
                                        </p:cTn>
                                        <p:tgtEl>
                                          <p:spTgt spid="10"/>
                                        </p:tgtEl>
                                      </p:cBhvr>
                                      <p:to x="100000" y="100000"/>
                                    </p:animScale>
                                    <p:animScale>
                                      <p:cBhvr>
                                        <p:cTn id="25" dur="26">
                                          <p:stCondLst>
                                            <p:cond delay="1808"/>
                                          </p:stCondLst>
                                        </p:cTn>
                                        <p:tgtEl>
                                          <p:spTgt spid="10"/>
                                        </p:tgtEl>
                                      </p:cBhvr>
                                      <p:to x="100000" y="95000"/>
                                    </p:animScale>
                                    <p:animScale>
                                      <p:cBhvr>
                                        <p:cTn id="26" dur="166" decel="50000">
                                          <p:stCondLst>
                                            <p:cond delay="1834"/>
                                          </p:stCondLst>
                                        </p:cTn>
                                        <p:tgtEl>
                                          <p:spTgt spid="10"/>
                                        </p:tgtEl>
                                      </p:cBhvr>
                                      <p:to x="100000" y="100000"/>
                                    </p:animScale>
                                  </p:childTnLst>
                                </p:cTn>
                              </p:par>
                            </p:childTnLst>
                          </p:cTn>
                        </p:par>
                        <p:par>
                          <p:cTn id="27" fill="hold">
                            <p:stCondLst>
                              <p:cond delay="3000"/>
                            </p:stCondLst>
                            <p:childTnLst>
                              <p:par>
                                <p:cTn id="28" presetID="26" presetClass="entr" presetSubtype="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80">
                                          <p:stCondLst>
                                            <p:cond delay="0"/>
                                          </p:stCondLst>
                                        </p:cTn>
                                        <p:tgtEl>
                                          <p:spTgt spid="8"/>
                                        </p:tgtEl>
                                      </p:cBhvr>
                                    </p:animEffect>
                                    <p:anim calcmode="lin" valueType="num">
                                      <p:cBhvr>
                                        <p:cTn id="31"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32"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33"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34"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35"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36" dur="26">
                                          <p:stCondLst>
                                            <p:cond delay="650"/>
                                          </p:stCondLst>
                                        </p:cTn>
                                        <p:tgtEl>
                                          <p:spTgt spid="8"/>
                                        </p:tgtEl>
                                      </p:cBhvr>
                                      <p:to x="100000" y="60000"/>
                                    </p:animScale>
                                    <p:animScale>
                                      <p:cBhvr>
                                        <p:cTn id="37" dur="166" decel="50000">
                                          <p:stCondLst>
                                            <p:cond delay="676"/>
                                          </p:stCondLst>
                                        </p:cTn>
                                        <p:tgtEl>
                                          <p:spTgt spid="8"/>
                                        </p:tgtEl>
                                      </p:cBhvr>
                                      <p:to x="100000" y="100000"/>
                                    </p:animScale>
                                    <p:animScale>
                                      <p:cBhvr>
                                        <p:cTn id="38" dur="26">
                                          <p:stCondLst>
                                            <p:cond delay="1312"/>
                                          </p:stCondLst>
                                        </p:cTn>
                                        <p:tgtEl>
                                          <p:spTgt spid="8"/>
                                        </p:tgtEl>
                                      </p:cBhvr>
                                      <p:to x="100000" y="80000"/>
                                    </p:animScale>
                                    <p:animScale>
                                      <p:cBhvr>
                                        <p:cTn id="39" dur="166" decel="50000">
                                          <p:stCondLst>
                                            <p:cond delay="1338"/>
                                          </p:stCondLst>
                                        </p:cTn>
                                        <p:tgtEl>
                                          <p:spTgt spid="8"/>
                                        </p:tgtEl>
                                      </p:cBhvr>
                                      <p:to x="100000" y="100000"/>
                                    </p:animScale>
                                    <p:animScale>
                                      <p:cBhvr>
                                        <p:cTn id="40" dur="26">
                                          <p:stCondLst>
                                            <p:cond delay="1642"/>
                                          </p:stCondLst>
                                        </p:cTn>
                                        <p:tgtEl>
                                          <p:spTgt spid="8"/>
                                        </p:tgtEl>
                                      </p:cBhvr>
                                      <p:to x="100000" y="90000"/>
                                    </p:animScale>
                                    <p:animScale>
                                      <p:cBhvr>
                                        <p:cTn id="41" dur="166" decel="50000">
                                          <p:stCondLst>
                                            <p:cond delay="1668"/>
                                          </p:stCondLst>
                                        </p:cTn>
                                        <p:tgtEl>
                                          <p:spTgt spid="8"/>
                                        </p:tgtEl>
                                      </p:cBhvr>
                                      <p:to x="100000" y="100000"/>
                                    </p:animScale>
                                    <p:animScale>
                                      <p:cBhvr>
                                        <p:cTn id="42" dur="26">
                                          <p:stCondLst>
                                            <p:cond delay="1808"/>
                                          </p:stCondLst>
                                        </p:cTn>
                                        <p:tgtEl>
                                          <p:spTgt spid="8"/>
                                        </p:tgtEl>
                                      </p:cBhvr>
                                      <p:to x="100000" y="95000"/>
                                    </p:animScale>
                                    <p:animScale>
                                      <p:cBhvr>
                                        <p:cTn id="43" dur="166" decel="50000">
                                          <p:stCondLst>
                                            <p:cond delay="1834"/>
                                          </p:stCondLst>
                                        </p:cTn>
                                        <p:tgtEl>
                                          <p:spTgt spid="8"/>
                                        </p:tgtEl>
                                      </p:cBhvr>
                                      <p:to x="100000" y="100000"/>
                                    </p:animScale>
                                  </p:childTnLst>
                                </p:cTn>
                              </p:par>
                            </p:childTnLst>
                          </p:cTn>
                        </p:par>
                        <p:par>
                          <p:cTn id="44" fill="hold">
                            <p:stCondLst>
                              <p:cond delay="5000"/>
                            </p:stCondLst>
                            <p:childTnLst>
                              <p:par>
                                <p:cTn id="45" presetID="26" presetClass="entr" presetSubtype="0" fill="hold" nodeType="after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wipe(down)">
                                      <p:cBhvr>
                                        <p:cTn id="47" dur="580">
                                          <p:stCondLst>
                                            <p:cond delay="0"/>
                                          </p:stCondLst>
                                        </p:cTn>
                                        <p:tgtEl>
                                          <p:spTgt spid="9"/>
                                        </p:tgtEl>
                                      </p:cBhvr>
                                    </p:animEffect>
                                    <p:anim calcmode="lin" valueType="num">
                                      <p:cBhvr>
                                        <p:cTn id="4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4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5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5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5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53" dur="26">
                                          <p:stCondLst>
                                            <p:cond delay="650"/>
                                          </p:stCondLst>
                                        </p:cTn>
                                        <p:tgtEl>
                                          <p:spTgt spid="9"/>
                                        </p:tgtEl>
                                      </p:cBhvr>
                                      <p:to x="100000" y="60000"/>
                                    </p:animScale>
                                    <p:animScale>
                                      <p:cBhvr>
                                        <p:cTn id="54" dur="166" decel="50000">
                                          <p:stCondLst>
                                            <p:cond delay="676"/>
                                          </p:stCondLst>
                                        </p:cTn>
                                        <p:tgtEl>
                                          <p:spTgt spid="9"/>
                                        </p:tgtEl>
                                      </p:cBhvr>
                                      <p:to x="100000" y="100000"/>
                                    </p:animScale>
                                    <p:animScale>
                                      <p:cBhvr>
                                        <p:cTn id="55" dur="26">
                                          <p:stCondLst>
                                            <p:cond delay="1312"/>
                                          </p:stCondLst>
                                        </p:cTn>
                                        <p:tgtEl>
                                          <p:spTgt spid="9"/>
                                        </p:tgtEl>
                                      </p:cBhvr>
                                      <p:to x="100000" y="80000"/>
                                    </p:animScale>
                                    <p:animScale>
                                      <p:cBhvr>
                                        <p:cTn id="56" dur="166" decel="50000">
                                          <p:stCondLst>
                                            <p:cond delay="1338"/>
                                          </p:stCondLst>
                                        </p:cTn>
                                        <p:tgtEl>
                                          <p:spTgt spid="9"/>
                                        </p:tgtEl>
                                      </p:cBhvr>
                                      <p:to x="100000" y="100000"/>
                                    </p:animScale>
                                    <p:animScale>
                                      <p:cBhvr>
                                        <p:cTn id="57" dur="26">
                                          <p:stCondLst>
                                            <p:cond delay="1642"/>
                                          </p:stCondLst>
                                        </p:cTn>
                                        <p:tgtEl>
                                          <p:spTgt spid="9"/>
                                        </p:tgtEl>
                                      </p:cBhvr>
                                      <p:to x="100000" y="90000"/>
                                    </p:animScale>
                                    <p:animScale>
                                      <p:cBhvr>
                                        <p:cTn id="58" dur="166" decel="50000">
                                          <p:stCondLst>
                                            <p:cond delay="1668"/>
                                          </p:stCondLst>
                                        </p:cTn>
                                        <p:tgtEl>
                                          <p:spTgt spid="9"/>
                                        </p:tgtEl>
                                      </p:cBhvr>
                                      <p:to x="100000" y="100000"/>
                                    </p:animScale>
                                    <p:animScale>
                                      <p:cBhvr>
                                        <p:cTn id="59" dur="26">
                                          <p:stCondLst>
                                            <p:cond delay="1808"/>
                                          </p:stCondLst>
                                        </p:cTn>
                                        <p:tgtEl>
                                          <p:spTgt spid="9"/>
                                        </p:tgtEl>
                                      </p:cBhvr>
                                      <p:to x="100000" y="95000"/>
                                    </p:animScale>
                                    <p:animScale>
                                      <p:cBhvr>
                                        <p:cTn id="60" dur="166" decel="50000">
                                          <p:stCondLst>
                                            <p:cond delay="1834"/>
                                          </p:stCondLst>
                                        </p:cTn>
                                        <p:tgtEl>
                                          <p:spTgt spid="9"/>
                                        </p:tgtEl>
                                      </p:cBhvr>
                                      <p:to x="100000" y="100000"/>
                                    </p:animScale>
                                  </p:childTnLst>
                                </p:cTn>
                              </p:par>
                            </p:childTnLst>
                          </p:cTn>
                        </p:par>
                        <p:par>
                          <p:cTn id="61" fill="hold">
                            <p:stCondLst>
                              <p:cond delay="7000"/>
                            </p:stCondLst>
                            <p:childTnLst>
                              <p:par>
                                <p:cTn id="62" presetID="26" presetClass="entr" presetSubtype="0" fill="hold" nodeType="after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wipe(down)">
                                      <p:cBhvr>
                                        <p:cTn id="64" dur="580">
                                          <p:stCondLst>
                                            <p:cond delay="0"/>
                                          </p:stCondLst>
                                        </p:cTn>
                                        <p:tgtEl>
                                          <p:spTgt spid="7"/>
                                        </p:tgtEl>
                                      </p:cBhvr>
                                    </p:animEffect>
                                    <p:anim calcmode="lin" valueType="num">
                                      <p:cBhvr>
                                        <p:cTn id="65"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70" dur="26">
                                          <p:stCondLst>
                                            <p:cond delay="650"/>
                                          </p:stCondLst>
                                        </p:cTn>
                                        <p:tgtEl>
                                          <p:spTgt spid="7"/>
                                        </p:tgtEl>
                                      </p:cBhvr>
                                      <p:to x="100000" y="60000"/>
                                    </p:animScale>
                                    <p:animScale>
                                      <p:cBhvr>
                                        <p:cTn id="71" dur="166" decel="50000">
                                          <p:stCondLst>
                                            <p:cond delay="676"/>
                                          </p:stCondLst>
                                        </p:cTn>
                                        <p:tgtEl>
                                          <p:spTgt spid="7"/>
                                        </p:tgtEl>
                                      </p:cBhvr>
                                      <p:to x="100000" y="100000"/>
                                    </p:animScale>
                                    <p:animScale>
                                      <p:cBhvr>
                                        <p:cTn id="72" dur="26">
                                          <p:stCondLst>
                                            <p:cond delay="1312"/>
                                          </p:stCondLst>
                                        </p:cTn>
                                        <p:tgtEl>
                                          <p:spTgt spid="7"/>
                                        </p:tgtEl>
                                      </p:cBhvr>
                                      <p:to x="100000" y="80000"/>
                                    </p:animScale>
                                    <p:animScale>
                                      <p:cBhvr>
                                        <p:cTn id="73" dur="166" decel="50000">
                                          <p:stCondLst>
                                            <p:cond delay="1338"/>
                                          </p:stCondLst>
                                        </p:cTn>
                                        <p:tgtEl>
                                          <p:spTgt spid="7"/>
                                        </p:tgtEl>
                                      </p:cBhvr>
                                      <p:to x="100000" y="100000"/>
                                    </p:animScale>
                                    <p:animScale>
                                      <p:cBhvr>
                                        <p:cTn id="74" dur="26">
                                          <p:stCondLst>
                                            <p:cond delay="1642"/>
                                          </p:stCondLst>
                                        </p:cTn>
                                        <p:tgtEl>
                                          <p:spTgt spid="7"/>
                                        </p:tgtEl>
                                      </p:cBhvr>
                                      <p:to x="100000" y="90000"/>
                                    </p:animScale>
                                    <p:animScale>
                                      <p:cBhvr>
                                        <p:cTn id="75" dur="166" decel="50000">
                                          <p:stCondLst>
                                            <p:cond delay="1668"/>
                                          </p:stCondLst>
                                        </p:cTn>
                                        <p:tgtEl>
                                          <p:spTgt spid="7"/>
                                        </p:tgtEl>
                                      </p:cBhvr>
                                      <p:to x="100000" y="100000"/>
                                    </p:animScale>
                                    <p:animScale>
                                      <p:cBhvr>
                                        <p:cTn id="76" dur="26">
                                          <p:stCondLst>
                                            <p:cond delay="1808"/>
                                          </p:stCondLst>
                                        </p:cTn>
                                        <p:tgtEl>
                                          <p:spTgt spid="7"/>
                                        </p:tgtEl>
                                      </p:cBhvr>
                                      <p:to x="100000" y="95000"/>
                                    </p:animScale>
                                    <p:animScale>
                                      <p:cBhvr>
                                        <p:cTn id="77" dur="166" decel="50000">
                                          <p:stCondLst>
                                            <p:cond delay="1834"/>
                                          </p:stCondLst>
                                        </p:cTn>
                                        <p:tgtEl>
                                          <p:spTgt spid="7"/>
                                        </p:tgtEl>
                                      </p:cBhvr>
                                      <p:to x="100000" y="100000"/>
                                    </p:animScale>
                                  </p:childTnLst>
                                </p:cTn>
                              </p:par>
                            </p:childTnLst>
                          </p:cTn>
                        </p:par>
                        <p:par>
                          <p:cTn id="78" fill="hold">
                            <p:stCondLst>
                              <p:cond delay="9000"/>
                            </p:stCondLst>
                            <p:childTnLst>
                              <p:par>
                                <p:cTn id="79" presetID="26" presetClass="entr" presetSubtype="0" fill="hold" nodeType="after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wipe(down)">
                                      <p:cBhvr>
                                        <p:cTn id="81" dur="580">
                                          <p:stCondLst>
                                            <p:cond delay="0"/>
                                          </p:stCondLst>
                                        </p:cTn>
                                        <p:tgtEl>
                                          <p:spTgt spid="11"/>
                                        </p:tgtEl>
                                      </p:cBhvr>
                                    </p:animEffect>
                                    <p:anim calcmode="lin" valueType="num">
                                      <p:cBhvr>
                                        <p:cTn id="82"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87" dur="26">
                                          <p:stCondLst>
                                            <p:cond delay="650"/>
                                          </p:stCondLst>
                                        </p:cTn>
                                        <p:tgtEl>
                                          <p:spTgt spid="11"/>
                                        </p:tgtEl>
                                      </p:cBhvr>
                                      <p:to x="100000" y="60000"/>
                                    </p:animScale>
                                    <p:animScale>
                                      <p:cBhvr>
                                        <p:cTn id="88" dur="166" decel="50000">
                                          <p:stCondLst>
                                            <p:cond delay="676"/>
                                          </p:stCondLst>
                                        </p:cTn>
                                        <p:tgtEl>
                                          <p:spTgt spid="11"/>
                                        </p:tgtEl>
                                      </p:cBhvr>
                                      <p:to x="100000" y="100000"/>
                                    </p:animScale>
                                    <p:animScale>
                                      <p:cBhvr>
                                        <p:cTn id="89" dur="26">
                                          <p:stCondLst>
                                            <p:cond delay="1312"/>
                                          </p:stCondLst>
                                        </p:cTn>
                                        <p:tgtEl>
                                          <p:spTgt spid="11"/>
                                        </p:tgtEl>
                                      </p:cBhvr>
                                      <p:to x="100000" y="80000"/>
                                    </p:animScale>
                                    <p:animScale>
                                      <p:cBhvr>
                                        <p:cTn id="90" dur="166" decel="50000">
                                          <p:stCondLst>
                                            <p:cond delay="1338"/>
                                          </p:stCondLst>
                                        </p:cTn>
                                        <p:tgtEl>
                                          <p:spTgt spid="11"/>
                                        </p:tgtEl>
                                      </p:cBhvr>
                                      <p:to x="100000" y="100000"/>
                                    </p:animScale>
                                    <p:animScale>
                                      <p:cBhvr>
                                        <p:cTn id="91" dur="26">
                                          <p:stCondLst>
                                            <p:cond delay="1642"/>
                                          </p:stCondLst>
                                        </p:cTn>
                                        <p:tgtEl>
                                          <p:spTgt spid="11"/>
                                        </p:tgtEl>
                                      </p:cBhvr>
                                      <p:to x="100000" y="90000"/>
                                    </p:animScale>
                                    <p:animScale>
                                      <p:cBhvr>
                                        <p:cTn id="92" dur="166" decel="50000">
                                          <p:stCondLst>
                                            <p:cond delay="1668"/>
                                          </p:stCondLst>
                                        </p:cTn>
                                        <p:tgtEl>
                                          <p:spTgt spid="11"/>
                                        </p:tgtEl>
                                      </p:cBhvr>
                                      <p:to x="100000" y="100000"/>
                                    </p:animScale>
                                    <p:animScale>
                                      <p:cBhvr>
                                        <p:cTn id="93" dur="26">
                                          <p:stCondLst>
                                            <p:cond delay="1808"/>
                                          </p:stCondLst>
                                        </p:cTn>
                                        <p:tgtEl>
                                          <p:spTgt spid="11"/>
                                        </p:tgtEl>
                                      </p:cBhvr>
                                      <p:to x="100000" y="95000"/>
                                    </p:animScale>
                                    <p:animScale>
                                      <p:cBhvr>
                                        <p:cTn id="94"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用例</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971451" y="2410041"/>
            <a:ext cx="9973559" cy="3332772"/>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zh-CN" dirty="0"/>
              <a:t>需求获取</a:t>
            </a:r>
            <a:r>
              <a:rPr lang="en-US" altLang="zh-CN" dirty="0"/>
              <a:t>( Requirement Elicitation) </a:t>
            </a:r>
            <a:r>
              <a:rPr lang="zh-CN" altLang="zh-CN" dirty="0"/>
              <a:t>是需求分析阶段的主体部分，其主要的工作就是要建立待开发系统的模型，而</a:t>
            </a:r>
            <a:r>
              <a:rPr lang="zh-CN" altLang="zh-CN" dirty="0">
                <a:solidFill>
                  <a:srgbClr val="FF0000"/>
                </a:solidFill>
              </a:rPr>
              <a:t>用例</a:t>
            </a:r>
            <a:r>
              <a:rPr lang="zh-CN" altLang="zh-CN" dirty="0"/>
              <a:t>就是用于建立这种模型的最好方法</a:t>
            </a:r>
            <a:endParaRPr lang="en-US" altLang="zh-CN" dirty="0"/>
          </a:p>
          <a:p>
            <a:pPr marL="285750" indent="-285750">
              <a:lnSpc>
                <a:spcPct val="200000"/>
              </a:lnSpc>
              <a:buFont typeface="Arial" panose="020B0604020202020204" pitchFamily="34" charset="0"/>
              <a:buChar char="•"/>
            </a:pPr>
            <a:r>
              <a:rPr lang="zh-CN" altLang="zh-CN" dirty="0"/>
              <a:t>用例是代表系统中各个项目相关人员之间根据系统的行为所达成的</a:t>
            </a:r>
            <a:r>
              <a:rPr lang="zh-CN" altLang="zh-CN" dirty="0">
                <a:solidFill>
                  <a:srgbClr val="FF0000"/>
                </a:solidFill>
              </a:rPr>
              <a:t>契约</a:t>
            </a:r>
            <a:r>
              <a:rPr lang="zh-CN" altLang="zh-CN" dirty="0"/>
              <a:t>。用例描述了在不同条件下，针对某一项目相关人员的请求，系统对其做出的</a:t>
            </a:r>
            <a:r>
              <a:rPr lang="zh-CN" altLang="zh-CN" dirty="0">
                <a:solidFill>
                  <a:srgbClr val="FF0000"/>
                </a:solidFill>
              </a:rPr>
              <a:t>响应</a:t>
            </a:r>
            <a:r>
              <a:rPr lang="zh-CN" altLang="zh-CN" dirty="0"/>
              <a:t>。也就是说用例指的是对一组动作的描述，系统通过执行这些动作将对用例的参与者产生可以看到的结果，用来描述参与者可以感受到的系统服务或功能。</a:t>
            </a:r>
            <a:endParaRPr lang="en-US" altLang="zh-CN"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403673232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用例</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5" y="2439937"/>
            <a:ext cx="9973559" cy="3024995"/>
          </a:xfrm>
          <a:prstGeom prst="rect">
            <a:avLst/>
          </a:prstGeom>
        </p:spPr>
        <p:txBody>
          <a:bodyPr wrap="square">
            <a:spAutoFit/>
          </a:bodyPr>
          <a:lstStyle/>
          <a:p>
            <a:r>
              <a:rPr lang="zh-CN" altLang="zh-CN" sz="2000" dirty="0"/>
              <a:t>使用用例进行系统的需求分析时具有如下一些特点。</a:t>
            </a:r>
          </a:p>
          <a:p>
            <a:r>
              <a:rPr lang="en-US" altLang="zh-CN" sz="2000" dirty="0"/>
              <a:t>(1)</a:t>
            </a:r>
            <a:r>
              <a:rPr lang="zh-CN" altLang="zh-CN" sz="2000" dirty="0">
                <a:solidFill>
                  <a:srgbClr val="FF0000"/>
                </a:solidFill>
              </a:rPr>
              <a:t>用例是从系统的使用角度描述系统中的信息</a:t>
            </a:r>
            <a:r>
              <a:rPr lang="zh-CN" altLang="zh-CN" sz="2000" dirty="0"/>
              <a:t>，即在系统的外部所能看到的系统的功能，而不是考虑系统内部对该功能的具体实现方式。</a:t>
            </a:r>
          </a:p>
          <a:p>
            <a:r>
              <a:rPr lang="en-US" altLang="zh-CN" sz="2000" dirty="0"/>
              <a:t>(2)</a:t>
            </a:r>
            <a:r>
              <a:rPr lang="zh-CN" altLang="zh-CN" sz="2000" dirty="0">
                <a:solidFill>
                  <a:srgbClr val="FF0000"/>
                </a:solidFill>
              </a:rPr>
              <a:t>用例描述了用户提出的一些可见需求，对应一个具体的用户目标</a:t>
            </a:r>
            <a:r>
              <a:rPr lang="zh-CN" altLang="zh-CN" sz="2000" dirty="0"/>
              <a:t>。使用用例可以促进与用户的沟通，正确地理解需求，同时也可以用来划分系统与外部实体的界限，是面向对象分析与设计的起点，是类、对象、操作的来源。</a:t>
            </a:r>
          </a:p>
          <a:p>
            <a:r>
              <a:rPr lang="en-US" altLang="zh-CN" sz="2000" dirty="0"/>
              <a:t>(4)</a:t>
            </a:r>
            <a:r>
              <a:rPr lang="zh-CN" altLang="zh-CN" sz="2000" dirty="0">
                <a:solidFill>
                  <a:srgbClr val="FF0000"/>
                </a:solidFill>
              </a:rPr>
              <a:t>用例把执行的结果反馈给参与者</a:t>
            </a:r>
            <a:r>
              <a:rPr lang="zh-CN" altLang="zh-CN" sz="2000" dirty="0"/>
              <a:t>。</a:t>
            </a:r>
          </a:p>
          <a:p>
            <a:r>
              <a:rPr lang="en-US" altLang="zh-CN" sz="2000" dirty="0"/>
              <a:t>(5)</a:t>
            </a:r>
            <a:r>
              <a:rPr lang="zh-CN" altLang="zh-CN" sz="2000" dirty="0">
                <a:solidFill>
                  <a:srgbClr val="FF0000"/>
                </a:solidFill>
              </a:rPr>
              <a:t>用例在功能上具有完整性</a:t>
            </a:r>
            <a:r>
              <a:rPr lang="zh-CN" altLang="zh-CN" sz="2000" dirty="0"/>
              <a:t>，即它从参与者接受输人，产生的结果最终再输出给参与者。</a:t>
            </a:r>
          </a:p>
          <a:p>
            <a:pPr marL="285750" indent="-285750">
              <a:lnSpc>
                <a:spcPct val="200000"/>
              </a:lnSpc>
              <a:buFont typeface="Arial" panose="020B0604020202020204" pitchFamily="34" charset="0"/>
              <a:buChar char="•"/>
            </a:pPr>
            <a:endParaRPr lang="en-US" altLang="zh-CN"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0750356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1415772" cy="461665"/>
          </a:xfrm>
          <a:prstGeom prst="rect">
            <a:avLst/>
          </a:prstGeom>
        </p:spPr>
        <p:txBody>
          <a:bodyPr wrap="none">
            <a:spAutoFit/>
          </a:bodyPr>
          <a:lstStyle/>
          <a:p>
            <a:r>
              <a:rPr lang="zh-CN" altLang="en-US" sz="2400" b="1" dirty="0">
                <a:solidFill>
                  <a:srgbClr val="EB8FA6"/>
                </a:solidFill>
                <a:cs typeface="+mn-ea"/>
                <a:sym typeface="+mn-lt"/>
              </a:rPr>
              <a:t>用例描述</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5" y="2439937"/>
            <a:ext cx="9973559" cy="1793889"/>
          </a:xfrm>
          <a:prstGeom prst="rect">
            <a:avLst/>
          </a:prstGeom>
        </p:spPr>
        <p:txBody>
          <a:bodyPr wrap="square">
            <a:spAutoFit/>
          </a:bodyPr>
          <a:lstStyle/>
          <a:p>
            <a:r>
              <a:rPr lang="zh-CN" altLang="en-US" sz="2000" dirty="0"/>
              <a:t>用例描述是对用例的详细说明，让他人对系统更加了解。</a:t>
            </a:r>
            <a:endParaRPr lang="en-US" altLang="zh-CN" sz="2000" dirty="0"/>
          </a:p>
          <a:p>
            <a:endParaRPr lang="en-US" altLang="zh-CN" sz="2000" dirty="0"/>
          </a:p>
          <a:p>
            <a:r>
              <a:rPr lang="zh-CN" altLang="en-US" sz="2000" dirty="0">
                <a:solidFill>
                  <a:srgbClr val="FF0000"/>
                </a:solidFill>
              </a:rPr>
              <a:t>关联</a:t>
            </a:r>
            <a:r>
              <a:rPr lang="zh-CN" altLang="en-US" sz="2000" dirty="0"/>
              <a:t>用于表示参与者和用例之间的对应关系，它表示参与者使用了系统中的哪些服务</a:t>
            </a:r>
            <a:r>
              <a:rPr lang="en-US" altLang="zh-CN" sz="2000" dirty="0"/>
              <a:t>(</a:t>
            </a:r>
            <a:r>
              <a:rPr lang="zh-CN" altLang="en-US" sz="2000" dirty="0"/>
              <a:t>用例</a:t>
            </a:r>
            <a:r>
              <a:rPr lang="en-US" altLang="zh-CN" sz="2000" dirty="0"/>
              <a:t>)</a:t>
            </a:r>
            <a:r>
              <a:rPr lang="zh-CN" altLang="en-US" sz="2000" dirty="0"/>
              <a:t>，或者说系统所提供的服务</a:t>
            </a:r>
            <a:r>
              <a:rPr lang="en-US" altLang="zh-CN" sz="2000" dirty="0"/>
              <a:t>(</a:t>
            </a:r>
            <a:r>
              <a:rPr lang="zh-CN" altLang="en-US" sz="2000" dirty="0"/>
              <a:t>用例</a:t>
            </a:r>
            <a:r>
              <a:rPr lang="en-US" altLang="zh-CN" sz="2000" dirty="0"/>
              <a:t>)</a:t>
            </a:r>
            <a:r>
              <a:rPr lang="zh-CN" altLang="en-US" sz="2000" dirty="0"/>
              <a:t>是被哪些参与者所使用的。</a:t>
            </a:r>
            <a:endParaRPr lang="zh-CN" altLang="zh-CN" sz="2000" dirty="0"/>
          </a:p>
          <a:p>
            <a:pPr marL="285750" indent="-285750">
              <a:lnSpc>
                <a:spcPct val="200000"/>
              </a:lnSpc>
              <a:buFont typeface="Arial" panose="020B0604020202020204" pitchFamily="34" charset="0"/>
              <a:buChar char="•"/>
            </a:pPr>
            <a:endParaRPr lang="en-US" altLang="zh-CN"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5130290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1415772" cy="461665"/>
          </a:xfrm>
          <a:prstGeom prst="rect">
            <a:avLst/>
          </a:prstGeom>
        </p:spPr>
        <p:txBody>
          <a:bodyPr wrap="none">
            <a:spAutoFit/>
          </a:bodyPr>
          <a:lstStyle/>
          <a:p>
            <a:r>
              <a:rPr lang="zh-CN" altLang="en-US" sz="2400" b="1" dirty="0">
                <a:solidFill>
                  <a:srgbClr val="EB8FA6"/>
                </a:solidFill>
                <a:cs typeface="+mn-ea"/>
                <a:sym typeface="+mn-lt"/>
              </a:rPr>
              <a:t>包含关系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6" y="2439937"/>
            <a:ext cx="3374878" cy="3332772"/>
          </a:xfrm>
          <a:prstGeom prst="rect">
            <a:avLst/>
          </a:prstGeom>
        </p:spPr>
        <p:txBody>
          <a:bodyPr wrap="square">
            <a:spAutoFit/>
          </a:bodyPr>
          <a:lstStyle/>
          <a:p>
            <a:r>
              <a:rPr lang="zh-CN" altLang="zh-CN" dirty="0"/>
              <a:t>包含关系指的是两个用例之间的关系，其中一个用例</a:t>
            </a:r>
            <a:r>
              <a:rPr lang="en-US" altLang="zh-CN" dirty="0"/>
              <a:t>(</a:t>
            </a:r>
            <a:r>
              <a:rPr lang="zh-CN" altLang="zh-CN" b="1" dirty="0"/>
              <a:t>基本用例</a:t>
            </a:r>
            <a:r>
              <a:rPr lang="en-US" altLang="zh-CN" dirty="0"/>
              <a:t>)</a:t>
            </a:r>
            <a:r>
              <a:rPr lang="zh-CN" altLang="zh-CN" dirty="0"/>
              <a:t>的行为包含另一个用例</a:t>
            </a:r>
            <a:r>
              <a:rPr lang="en-US" altLang="zh-CN" dirty="0"/>
              <a:t>(</a:t>
            </a:r>
            <a:r>
              <a:rPr lang="zh-CN" altLang="zh-CN" b="1" dirty="0"/>
              <a:t>包含用例</a:t>
            </a:r>
            <a:r>
              <a:rPr lang="en-US" altLang="zh-CN" dirty="0"/>
              <a:t>)</a:t>
            </a:r>
            <a:r>
              <a:rPr lang="zh-CN" altLang="zh-CN" dirty="0"/>
              <a:t>的行为。在包含关系中，箭头的方向是从基本用例到包含用例，也就是说，</a:t>
            </a:r>
            <a:r>
              <a:rPr lang="zh-CN" altLang="zh-CN" b="1" dirty="0"/>
              <a:t>基本用例是依赖于包含用例</a:t>
            </a:r>
            <a:r>
              <a:rPr lang="zh-CN" altLang="zh-CN" dirty="0"/>
              <a:t>的。</a:t>
            </a:r>
          </a:p>
          <a:p>
            <a:r>
              <a:rPr lang="zh-CN" altLang="zh-CN" dirty="0"/>
              <a:t>在</a:t>
            </a:r>
            <a:r>
              <a:rPr lang="en-US" altLang="zh-CN" dirty="0"/>
              <a:t>UML</a:t>
            </a:r>
            <a:r>
              <a:rPr lang="zh-CN" altLang="zh-CN" dirty="0"/>
              <a:t>图中，使用带</a:t>
            </a:r>
            <a:r>
              <a:rPr lang="zh-CN" altLang="zh-CN" b="1" dirty="0"/>
              <a:t>虚线箭头</a:t>
            </a:r>
            <a:r>
              <a:rPr lang="zh-CN" altLang="zh-CN" dirty="0"/>
              <a:t>表示，并在线上标有</a:t>
            </a:r>
            <a:r>
              <a:rPr lang="en-US" altLang="zh-CN" b="1" dirty="0"/>
              <a:t>&lt;&lt; include&gt;&gt;</a:t>
            </a:r>
            <a:r>
              <a:rPr lang="zh-CN" altLang="zh-CN" dirty="0"/>
              <a:t>，如图所示。</a:t>
            </a:r>
          </a:p>
          <a:p>
            <a:pPr marL="285750" indent="-285750">
              <a:lnSpc>
                <a:spcPct val="200000"/>
              </a:lnSpc>
              <a:buFont typeface="Arial" panose="020B0604020202020204" pitchFamily="34" charset="0"/>
              <a:buChar char="•"/>
            </a:pPr>
            <a:endParaRPr lang="en-US" altLang="zh-CN" dirty="0">
              <a:solidFill>
                <a:schemeClr val="tx1">
                  <a:lumMod val="75000"/>
                  <a:lumOff val="25000"/>
                </a:schemeClr>
              </a:solidFill>
              <a:cs typeface="+mn-ea"/>
              <a:sym typeface="+mn-lt"/>
            </a:endParaRPr>
          </a:p>
        </p:txBody>
      </p:sp>
      <p:pic>
        <p:nvPicPr>
          <p:cNvPr id="4" name="图片 3">
            <a:extLst>
              <a:ext uri="{FF2B5EF4-FFF2-40B4-BE49-F238E27FC236}">
                <a16:creationId xmlns:a16="http://schemas.microsoft.com/office/drawing/2014/main" id="{83650A79-B280-4115-A7C7-5AB20C725CD9}"/>
              </a:ext>
            </a:extLst>
          </p:cNvPr>
          <p:cNvPicPr>
            <a:picLocks noChangeAspect="1"/>
          </p:cNvPicPr>
          <p:nvPr/>
        </p:nvPicPr>
        <p:blipFill>
          <a:blip r:embed="rId2"/>
          <a:stretch>
            <a:fillRect/>
          </a:stretch>
        </p:blipFill>
        <p:spPr>
          <a:xfrm>
            <a:off x="4984104" y="2439937"/>
            <a:ext cx="6038480" cy="2617838"/>
          </a:xfrm>
          <a:prstGeom prst="rect">
            <a:avLst/>
          </a:prstGeom>
        </p:spPr>
      </p:pic>
    </p:spTree>
    <p:extLst>
      <p:ext uri="{BB962C8B-B14F-4D97-AF65-F5344CB8AC3E}">
        <p14:creationId xmlns:p14="http://schemas.microsoft.com/office/powerpoint/2010/main" val="39552398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1415772" cy="461665"/>
          </a:xfrm>
          <a:prstGeom prst="rect">
            <a:avLst/>
          </a:prstGeom>
        </p:spPr>
        <p:txBody>
          <a:bodyPr wrap="none">
            <a:spAutoFit/>
          </a:bodyPr>
          <a:lstStyle/>
          <a:p>
            <a:r>
              <a:rPr lang="zh-CN" altLang="en-US" sz="2400" b="1" dirty="0">
                <a:solidFill>
                  <a:srgbClr val="EB8FA6"/>
                </a:solidFill>
                <a:cs typeface="+mn-ea"/>
                <a:sym typeface="+mn-lt"/>
              </a:rPr>
              <a:t>扩展关系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6" y="2439937"/>
            <a:ext cx="3374878" cy="3693319"/>
          </a:xfrm>
          <a:prstGeom prst="rect">
            <a:avLst/>
          </a:prstGeom>
        </p:spPr>
        <p:txBody>
          <a:bodyPr wrap="square">
            <a:spAutoFit/>
          </a:bodyPr>
          <a:lstStyle/>
          <a:p>
            <a:r>
              <a:rPr lang="zh-CN" altLang="zh-CN" dirty="0"/>
              <a:t>在以下几种情况下，可使用扩展用例。</a:t>
            </a:r>
          </a:p>
          <a:p>
            <a:r>
              <a:rPr lang="en-US" altLang="zh-CN" dirty="0"/>
              <a:t>(1)</a:t>
            </a:r>
            <a:r>
              <a:rPr lang="zh-CN" altLang="zh-CN" dirty="0"/>
              <a:t>表明用例的</a:t>
            </a:r>
            <a:r>
              <a:rPr lang="zh-CN" altLang="zh-CN" b="1" dirty="0"/>
              <a:t>某一部分是可选的</a:t>
            </a:r>
            <a:r>
              <a:rPr lang="zh-CN" altLang="zh-CN" dirty="0"/>
              <a:t>系统行为</a:t>
            </a:r>
            <a:r>
              <a:rPr lang="en-US" altLang="zh-CN" dirty="0"/>
              <a:t>(</a:t>
            </a:r>
            <a:r>
              <a:rPr lang="zh-CN" altLang="zh-CN" dirty="0"/>
              <a:t>这样就可以将模型中的可选行为和必选行为分开</a:t>
            </a:r>
            <a:r>
              <a:rPr lang="en-US" altLang="zh-CN" dirty="0"/>
              <a:t>)</a:t>
            </a:r>
            <a:r>
              <a:rPr lang="zh-CN" altLang="zh-CN" dirty="0"/>
              <a:t>。</a:t>
            </a:r>
          </a:p>
          <a:p>
            <a:r>
              <a:rPr lang="en-US" altLang="zh-CN" dirty="0"/>
              <a:t>(2)</a:t>
            </a:r>
            <a:r>
              <a:rPr lang="zh-CN" altLang="zh-CN" dirty="0"/>
              <a:t>表明只在特定条件</a:t>
            </a:r>
            <a:r>
              <a:rPr lang="en-US" altLang="zh-CN" dirty="0"/>
              <a:t>(</a:t>
            </a:r>
            <a:r>
              <a:rPr lang="zh-CN" altLang="zh-CN" dirty="0"/>
              <a:t>如</a:t>
            </a:r>
            <a:r>
              <a:rPr lang="zh-CN" altLang="zh-CN" b="1" dirty="0"/>
              <a:t>例外条件</a:t>
            </a:r>
            <a:r>
              <a:rPr lang="en-US" altLang="zh-CN" dirty="0"/>
              <a:t>)</a:t>
            </a:r>
            <a:r>
              <a:rPr lang="zh-CN" altLang="zh-CN" dirty="0"/>
              <a:t>下才执行的分支。</a:t>
            </a:r>
          </a:p>
          <a:p>
            <a:r>
              <a:rPr lang="en-US" altLang="zh-CN" dirty="0"/>
              <a:t>(3)</a:t>
            </a:r>
            <a:r>
              <a:rPr lang="zh-CN" altLang="zh-CN" dirty="0"/>
              <a:t>表明可能有一组行为，其中的一个或多个可以在基本用例中的扩展点处插入。</a:t>
            </a:r>
          </a:p>
          <a:p>
            <a:r>
              <a:rPr lang="zh-CN" altLang="zh-CN" dirty="0"/>
              <a:t>在</a:t>
            </a:r>
            <a:r>
              <a:rPr lang="en-US" altLang="zh-CN" dirty="0"/>
              <a:t>UML</a:t>
            </a:r>
            <a:r>
              <a:rPr lang="zh-CN" altLang="zh-CN" dirty="0"/>
              <a:t>图中，使用带</a:t>
            </a:r>
            <a:r>
              <a:rPr lang="zh-CN" altLang="zh-CN" b="1" dirty="0"/>
              <a:t>虚线箭头</a:t>
            </a:r>
            <a:r>
              <a:rPr lang="zh-CN" altLang="zh-CN" dirty="0"/>
              <a:t>表示，并在线上标有</a:t>
            </a:r>
            <a:r>
              <a:rPr lang="en-US" altLang="zh-CN" b="1" dirty="0"/>
              <a:t>&lt;&lt; extend&gt;&gt;</a:t>
            </a:r>
            <a:endParaRPr lang="en-US" altLang="zh-CN" dirty="0">
              <a:solidFill>
                <a:schemeClr val="tx1">
                  <a:lumMod val="75000"/>
                  <a:lumOff val="25000"/>
                </a:schemeClr>
              </a:solidFill>
              <a:cs typeface="+mn-ea"/>
              <a:sym typeface="+mn-lt"/>
            </a:endParaRPr>
          </a:p>
        </p:txBody>
      </p:sp>
      <p:pic>
        <p:nvPicPr>
          <p:cNvPr id="5" name="图片 4">
            <a:extLst>
              <a:ext uri="{FF2B5EF4-FFF2-40B4-BE49-F238E27FC236}">
                <a16:creationId xmlns:a16="http://schemas.microsoft.com/office/drawing/2014/main" id="{5366338B-DC10-4EF7-B50B-48314304A0E6}"/>
              </a:ext>
            </a:extLst>
          </p:cNvPr>
          <p:cNvPicPr>
            <a:picLocks noChangeAspect="1"/>
          </p:cNvPicPr>
          <p:nvPr/>
        </p:nvPicPr>
        <p:blipFill>
          <a:blip r:embed="rId2"/>
          <a:stretch>
            <a:fillRect/>
          </a:stretch>
        </p:blipFill>
        <p:spPr>
          <a:xfrm>
            <a:off x="4544295" y="2711281"/>
            <a:ext cx="6478290" cy="1596399"/>
          </a:xfrm>
          <a:prstGeom prst="rect">
            <a:avLst/>
          </a:prstGeom>
        </p:spPr>
      </p:pic>
    </p:spTree>
    <p:extLst>
      <p:ext uri="{BB962C8B-B14F-4D97-AF65-F5344CB8AC3E}">
        <p14:creationId xmlns:p14="http://schemas.microsoft.com/office/powerpoint/2010/main" val="27880560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1415772" cy="461665"/>
          </a:xfrm>
          <a:prstGeom prst="rect">
            <a:avLst/>
          </a:prstGeom>
        </p:spPr>
        <p:txBody>
          <a:bodyPr wrap="none">
            <a:spAutoFit/>
          </a:bodyPr>
          <a:lstStyle/>
          <a:p>
            <a:r>
              <a:rPr lang="zh-CN" altLang="en-US" sz="2400" b="1" dirty="0">
                <a:solidFill>
                  <a:srgbClr val="EB8FA6"/>
                </a:solidFill>
                <a:cs typeface="+mn-ea"/>
                <a:sym typeface="+mn-lt"/>
              </a:rPr>
              <a:t>泛化关系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6" y="2439937"/>
            <a:ext cx="3374878" cy="3139321"/>
          </a:xfrm>
          <a:prstGeom prst="rect">
            <a:avLst/>
          </a:prstGeom>
        </p:spPr>
        <p:txBody>
          <a:bodyPr wrap="square">
            <a:spAutoFit/>
          </a:bodyPr>
          <a:lstStyle/>
          <a:p>
            <a:r>
              <a:rPr lang="zh-CN" altLang="zh-CN" dirty="0"/>
              <a:t>泛化关系指的是</a:t>
            </a:r>
            <a:r>
              <a:rPr lang="zh-CN" altLang="zh-CN" b="1" dirty="0"/>
              <a:t>一般与特殊</a:t>
            </a:r>
            <a:r>
              <a:rPr lang="zh-CN" altLang="zh-CN" dirty="0"/>
              <a:t>的关系。当多个用例共同拥有一种类似的结构和行为的时候，可以将它们的</a:t>
            </a:r>
            <a:r>
              <a:rPr lang="zh-CN" altLang="zh-CN" b="1" dirty="0"/>
              <a:t>共性抽象</a:t>
            </a:r>
            <a:r>
              <a:rPr lang="zh-CN" altLang="zh-CN" dirty="0"/>
              <a:t>成为父用例，其他的用例作为泛化关系中的子用例。在用例的泛化关系中，子用例是父用例的一种特殊形式，子用例继承了父用例所有的结构、行为和关系</a:t>
            </a:r>
            <a:r>
              <a:rPr lang="zh-CN" altLang="en-US" dirty="0"/>
              <a:t>。</a:t>
            </a:r>
            <a:endParaRPr lang="zh-CN" altLang="zh-CN" dirty="0"/>
          </a:p>
          <a:p>
            <a:endParaRPr lang="en-US" altLang="zh-CN" dirty="0"/>
          </a:p>
          <a:p>
            <a:r>
              <a:rPr lang="zh-CN" altLang="zh-CN" dirty="0"/>
              <a:t>用例之间的泛化关系如图所示。</a:t>
            </a:r>
          </a:p>
        </p:txBody>
      </p:sp>
      <p:pic>
        <p:nvPicPr>
          <p:cNvPr id="4" name="图片 3">
            <a:extLst>
              <a:ext uri="{FF2B5EF4-FFF2-40B4-BE49-F238E27FC236}">
                <a16:creationId xmlns:a16="http://schemas.microsoft.com/office/drawing/2014/main" id="{FE9E5DCE-14A4-4934-9E43-AC2AEC9F91A3}"/>
              </a:ext>
            </a:extLst>
          </p:cNvPr>
          <p:cNvPicPr>
            <a:picLocks noChangeAspect="1"/>
          </p:cNvPicPr>
          <p:nvPr/>
        </p:nvPicPr>
        <p:blipFill>
          <a:blip r:embed="rId2"/>
          <a:stretch>
            <a:fillRect/>
          </a:stretch>
        </p:blipFill>
        <p:spPr>
          <a:xfrm>
            <a:off x="5172658" y="1319268"/>
            <a:ext cx="5500105" cy="4471629"/>
          </a:xfrm>
          <a:prstGeom prst="rect">
            <a:avLst/>
          </a:prstGeom>
        </p:spPr>
      </p:pic>
    </p:spTree>
    <p:extLst>
      <p:ext uri="{BB962C8B-B14F-4D97-AF65-F5344CB8AC3E}">
        <p14:creationId xmlns:p14="http://schemas.microsoft.com/office/powerpoint/2010/main" val="18934659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5" name="iS1îḍê">
            <a:extLst>
              <a:ext uri="{FF2B5EF4-FFF2-40B4-BE49-F238E27FC236}">
                <a16:creationId xmlns:a16="http://schemas.microsoft.com/office/drawing/2014/main" id="{F65FF0D0-E899-4904-8B13-46AE526805AD}"/>
              </a:ext>
            </a:extLst>
          </p:cNvPr>
          <p:cNvSpPr/>
          <p:nvPr/>
        </p:nvSpPr>
        <p:spPr>
          <a:xfrm>
            <a:off x="12144314" y="2727392"/>
            <a:ext cx="558048" cy="1152017"/>
          </a:xfrm>
          <a:prstGeom prst="rect">
            <a:avLst/>
          </a:prstGeom>
          <a:solidFill>
            <a:schemeClr val="bg1">
              <a:lumMod val="95000"/>
            </a:schemeClr>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lang="zh-CN" altLang="en-US" sz="2800" dirty="0">
              <a:cs typeface="+mn-ea"/>
              <a:sym typeface="+mn-lt"/>
            </a:endParaRPr>
          </a:p>
        </p:txBody>
      </p:sp>
      <p:grpSp>
        <p:nvGrpSpPr>
          <p:cNvPr id="20" name="组合 19">
            <a:extLst>
              <a:ext uri="{FF2B5EF4-FFF2-40B4-BE49-F238E27FC236}">
                <a16:creationId xmlns:a16="http://schemas.microsoft.com/office/drawing/2014/main" id="{1EC69F1A-9213-4F91-A1AE-89C10AF1F813}"/>
              </a:ext>
            </a:extLst>
          </p:cNvPr>
          <p:cNvGrpSpPr/>
          <p:nvPr/>
        </p:nvGrpSpPr>
        <p:grpSpPr>
          <a:xfrm>
            <a:off x="1963304" y="604058"/>
            <a:ext cx="9087722" cy="5649880"/>
            <a:chOff x="2718216" y="1069897"/>
            <a:chExt cx="7589141" cy="4718205"/>
          </a:xfrm>
        </p:grpSpPr>
        <p:sp>
          <p:nvSpPr>
            <p:cNvPr id="6" name="iṣ1iḍê">
              <a:extLst>
                <a:ext uri="{FF2B5EF4-FFF2-40B4-BE49-F238E27FC236}">
                  <a16:creationId xmlns:a16="http://schemas.microsoft.com/office/drawing/2014/main" id="{52E80113-2698-4BFD-BA09-7477C341CA17}"/>
                </a:ext>
              </a:extLst>
            </p:cNvPr>
            <p:cNvSpPr/>
            <p:nvPr/>
          </p:nvSpPr>
          <p:spPr>
            <a:xfrm>
              <a:off x="2718216" y="1069897"/>
              <a:ext cx="4020911" cy="4718205"/>
            </a:xfrm>
            <a:prstGeom prst="arc">
              <a:avLst>
                <a:gd name="adj1" fmla="val 17900157"/>
                <a:gd name="adj2" fmla="val 4152763"/>
              </a:avLst>
            </a:prstGeom>
            <a:ln w="12700" cap="rnd">
              <a:solidFill>
                <a:schemeClr val="bg1">
                  <a:lumMod val="75000"/>
                </a:schemeClr>
              </a:solidFill>
              <a:prstDash val="dash"/>
              <a:round/>
            </a:ln>
          </p:spPr>
          <p:style>
            <a:lnRef idx="1">
              <a:schemeClr val="accent1"/>
            </a:lnRef>
            <a:fillRef idx="0">
              <a:schemeClr val="accent1"/>
            </a:fillRef>
            <a:effectRef idx="0">
              <a:schemeClr val="accent1"/>
            </a:effectRef>
            <a:fontRef idx="minor">
              <a:schemeClr val="tx1"/>
            </a:fontRef>
          </p:style>
          <p:txBody>
            <a:bodyPr wrap="square" lIns="91440" tIns="45720" rIns="91440" bIns="45720" rtlCol="0" anchor="ctr">
              <a:normAutofit/>
            </a:bodyPr>
            <a:lstStyle/>
            <a:p>
              <a:pPr algn="ctr"/>
              <a:endParaRPr lang="zh-CN" altLang="en-US" sz="2400">
                <a:cs typeface="+mn-ea"/>
                <a:sym typeface="+mn-lt"/>
              </a:endParaRPr>
            </a:p>
          </p:txBody>
        </p:sp>
        <p:grpSp>
          <p:nvGrpSpPr>
            <p:cNvPr id="7" name="îSlíḋé">
              <a:extLst>
                <a:ext uri="{FF2B5EF4-FFF2-40B4-BE49-F238E27FC236}">
                  <a16:creationId xmlns:a16="http://schemas.microsoft.com/office/drawing/2014/main" id="{0F24A7E4-236F-40D4-85B4-D13C43587C6D}"/>
                </a:ext>
              </a:extLst>
            </p:cNvPr>
            <p:cNvGrpSpPr/>
            <p:nvPr/>
          </p:nvGrpSpPr>
          <p:grpSpPr>
            <a:xfrm>
              <a:off x="6202214" y="1989733"/>
              <a:ext cx="3824299" cy="460805"/>
              <a:chOff x="4206361" y="1523852"/>
              <a:chExt cx="4612759" cy="555810"/>
            </a:xfrm>
          </p:grpSpPr>
          <p:sp>
            <p:nvSpPr>
              <p:cNvPr id="17" name="ísḻíḍê">
                <a:extLst>
                  <a:ext uri="{FF2B5EF4-FFF2-40B4-BE49-F238E27FC236}">
                    <a16:creationId xmlns:a16="http://schemas.microsoft.com/office/drawing/2014/main" id="{76D645B7-C5DC-4F4C-BD25-A07CBE29085B}"/>
                  </a:ext>
                </a:extLst>
              </p:cNvPr>
              <p:cNvSpPr/>
              <p:nvPr/>
            </p:nvSpPr>
            <p:spPr>
              <a:xfrm>
                <a:off x="4206361" y="1523852"/>
                <a:ext cx="555810" cy="555810"/>
              </a:xfrm>
              <a:prstGeom prst="ellipse">
                <a:avLst/>
              </a:prstGeom>
              <a:solidFill>
                <a:srgbClr val="41B4AD"/>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algn="ctr" defTabSz="914354"/>
                <a:r>
                  <a:rPr lang="en-US" altLang="zh-CN" sz="2400" b="1" dirty="0">
                    <a:solidFill>
                      <a:schemeClr val="bg1"/>
                    </a:solidFill>
                    <a:cs typeface="+mn-ea"/>
                    <a:sym typeface="+mn-lt"/>
                  </a:rPr>
                  <a:t>1</a:t>
                </a:r>
                <a:endParaRPr lang="zh-CN" altLang="en-US" sz="2400" b="1" dirty="0">
                  <a:solidFill>
                    <a:schemeClr val="bg1"/>
                  </a:solidFill>
                  <a:cs typeface="+mn-ea"/>
                  <a:sym typeface="+mn-lt"/>
                </a:endParaRPr>
              </a:p>
            </p:txBody>
          </p:sp>
          <p:sp>
            <p:nvSpPr>
              <p:cNvPr id="18" name="íṧlíḋê">
                <a:extLst>
                  <a:ext uri="{FF2B5EF4-FFF2-40B4-BE49-F238E27FC236}">
                    <a16:creationId xmlns:a16="http://schemas.microsoft.com/office/drawing/2014/main" id="{835D65C6-229D-4B93-9E4E-4CFA3DD5A574}"/>
                  </a:ext>
                </a:extLst>
              </p:cNvPr>
              <p:cNvSpPr/>
              <p:nvPr/>
            </p:nvSpPr>
            <p:spPr bwMode="auto">
              <a:xfrm>
                <a:off x="4900708" y="1564193"/>
                <a:ext cx="3918412" cy="475128"/>
              </a:xfrm>
              <a:prstGeom prst="roundRect">
                <a:avLst>
                  <a:gd name="adj" fmla="val 50000"/>
                </a:avLst>
              </a:prstGeom>
              <a:noFill/>
              <a:ln w="317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r>
                  <a:rPr lang="zh-CN" altLang="en-US" sz="2400" b="1" dirty="0">
                    <a:solidFill>
                      <a:schemeClr val="tx1">
                        <a:lumMod val="75000"/>
                        <a:lumOff val="25000"/>
                      </a:schemeClr>
                    </a:solidFill>
                    <a:cs typeface="+mn-ea"/>
                    <a:sym typeface="+mn-lt"/>
                  </a:rPr>
                  <a:t>用例和用例图</a:t>
                </a:r>
                <a:endParaRPr lang="en-US" altLang="zh-CN" sz="2400" b="1" dirty="0">
                  <a:solidFill>
                    <a:schemeClr val="tx1">
                      <a:lumMod val="75000"/>
                      <a:lumOff val="25000"/>
                    </a:schemeClr>
                  </a:solidFill>
                  <a:cs typeface="+mn-ea"/>
                  <a:sym typeface="+mn-lt"/>
                </a:endParaRPr>
              </a:p>
            </p:txBody>
          </p:sp>
        </p:grpSp>
        <p:grpSp>
          <p:nvGrpSpPr>
            <p:cNvPr id="8" name="íşļiḑé">
              <a:extLst>
                <a:ext uri="{FF2B5EF4-FFF2-40B4-BE49-F238E27FC236}">
                  <a16:creationId xmlns:a16="http://schemas.microsoft.com/office/drawing/2014/main" id="{8794F2FC-0057-42E0-9F7D-122DD60E5625}"/>
                </a:ext>
              </a:extLst>
            </p:cNvPr>
            <p:cNvGrpSpPr/>
            <p:nvPr/>
          </p:nvGrpSpPr>
          <p:grpSpPr>
            <a:xfrm>
              <a:off x="6483058" y="2849458"/>
              <a:ext cx="3824299" cy="460805"/>
              <a:chOff x="4690455" y="2795372"/>
              <a:chExt cx="4612759" cy="555810"/>
            </a:xfrm>
          </p:grpSpPr>
          <p:sp>
            <p:nvSpPr>
              <p:cNvPr id="15" name="ïṥliḋê">
                <a:extLst>
                  <a:ext uri="{FF2B5EF4-FFF2-40B4-BE49-F238E27FC236}">
                    <a16:creationId xmlns:a16="http://schemas.microsoft.com/office/drawing/2014/main" id="{4A6174D2-2BB4-4151-B646-FAFDF109020B}"/>
                  </a:ext>
                </a:extLst>
              </p:cNvPr>
              <p:cNvSpPr/>
              <p:nvPr/>
            </p:nvSpPr>
            <p:spPr>
              <a:xfrm>
                <a:off x="4690455" y="2795372"/>
                <a:ext cx="555810" cy="555810"/>
              </a:xfrm>
              <a:prstGeom prst="ellipse">
                <a:avLst/>
              </a:prstGeom>
              <a:solidFill>
                <a:srgbClr val="EB8FA6"/>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algn="ctr" defTabSz="914354"/>
                <a:r>
                  <a:rPr lang="en-US" altLang="zh-CN" sz="2400" b="1" dirty="0">
                    <a:solidFill>
                      <a:schemeClr val="bg1"/>
                    </a:solidFill>
                    <a:cs typeface="+mn-ea"/>
                    <a:sym typeface="+mn-lt"/>
                  </a:rPr>
                  <a:t>2</a:t>
                </a:r>
                <a:endParaRPr lang="zh-CN" altLang="en-US" sz="2400" b="1" dirty="0">
                  <a:solidFill>
                    <a:schemeClr val="bg1"/>
                  </a:solidFill>
                  <a:cs typeface="+mn-ea"/>
                  <a:sym typeface="+mn-lt"/>
                </a:endParaRPr>
              </a:p>
            </p:txBody>
          </p:sp>
          <p:sp>
            <p:nvSpPr>
              <p:cNvPr id="16" name="ïšľíḑé">
                <a:extLst>
                  <a:ext uri="{FF2B5EF4-FFF2-40B4-BE49-F238E27FC236}">
                    <a16:creationId xmlns:a16="http://schemas.microsoft.com/office/drawing/2014/main" id="{A34E3250-5F37-49DB-821E-0F4D1F45DE68}"/>
                  </a:ext>
                </a:extLst>
              </p:cNvPr>
              <p:cNvSpPr/>
              <p:nvPr/>
            </p:nvSpPr>
            <p:spPr bwMode="auto">
              <a:xfrm>
                <a:off x="5384802" y="2835713"/>
                <a:ext cx="3918412" cy="475128"/>
              </a:xfrm>
              <a:prstGeom prst="roundRect">
                <a:avLst>
                  <a:gd name="adj" fmla="val 50000"/>
                </a:avLst>
              </a:prstGeom>
              <a:noFill/>
              <a:ln w="317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Autofit/>
              </a:bodyPr>
              <a:lstStyle/>
              <a:p>
                <a:pPr algn="ctr"/>
                <a:r>
                  <a:rPr lang="zh-CN" altLang="en-US" sz="2400" b="1" dirty="0">
                    <a:solidFill>
                      <a:schemeClr val="tx1">
                        <a:lumMod val="75000"/>
                        <a:lumOff val="25000"/>
                      </a:schemeClr>
                    </a:solidFill>
                    <a:cs typeface="+mn-ea"/>
                    <a:sym typeface="+mn-lt"/>
                  </a:rPr>
                  <a:t>状态机图和活动图</a:t>
                </a:r>
                <a:endParaRPr lang="en-US" altLang="zh-CN" sz="2400" b="1" dirty="0">
                  <a:solidFill>
                    <a:schemeClr val="tx1">
                      <a:lumMod val="75000"/>
                      <a:lumOff val="25000"/>
                    </a:schemeClr>
                  </a:solidFill>
                  <a:cs typeface="+mn-ea"/>
                  <a:sym typeface="+mn-lt"/>
                </a:endParaRPr>
              </a:p>
            </p:txBody>
          </p:sp>
        </p:grpSp>
        <p:grpSp>
          <p:nvGrpSpPr>
            <p:cNvPr id="9" name="ïṧḷide">
              <a:extLst>
                <a:ext uri="{FF2B5EF4-FFF2-40B4-BE49-F238E27FC236}">
                  <a16:creationId xmlns:a16="http://schemas.microsoft.com/office/drawing/2014/main" id="{45769EE6-F360-46E2-A385-62CAFA9A5389}"/>
                </a:ext>
              </a:extLst>
            </p:cNvPr>
            <p:cNvGrpSpPr/>
            <p:nvPr/>
          </p:nvGrpSpPr>
          <p:grpSpPr>
            <a:xfrm>
              <a:off x="6483058" y="3709184"/>
              <a:ext cx="3824299" cy="460805"/>
              <a:chOff x="4690455" y="3913219"/>
              <a:chExt cx="4612759" cy="555810"/>
            </a:xfrm>
          </p:grpSpPr>
          <p:sp>
            <p:nvSpPr>
              <p:cNvPr id="13" name="ïṧḻîde">
                <a:extLst>
                  <a:ext uri="{FF2B5EF4-FFF2-40B4-BE49-F238E27FC236}">
                    <a16:creationId xmlns:a16="http://schemas.microsoft.com/office/drawing/2014/main" id="{66A91C39-65F7-43CB-9CE7-E20A4F64D6AA}"/>
                  </a:ext>
                </a:extLst>
              </p:cNvPr>
              <p:cNvSpPr/>
              <p:nvPr/>
            </p:nvSpPr>
            <p:spPr>
              <a:xfrm>
                <a:off x="4690455" y="3913219"/>
                <a:ext cx="555810" cy="555810"/>
              </a:xfrm>
              <a:prstGeom prst="ellipse">
                <a:avLst/>
              </a:prstGeom>
              <a:solidFill>
                <a:srgbClr val="41B4AD"/>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algn="ctr" defTabSz="914354"/>
                <a:r>
                  <a:rPr lang="en-US" altLang="zh-CN" sz="2400" b="1" dirty="0">
                    <a:solidFill>
                      <a:schemeClr val="bg1"/>
                    </a:solidFill>
                    <a:cs typeface="+mn-ea"/>
                    <a:sym typeface="+mn-lt"/>
                  </a:rPr>
                  <a:t>3</a:t>
                </a:r>
                <a:endParaRPr lang="zh-CN" altLang="en-US" sz="2400" b="1" dirty="0">
                  <a:solidFill>
                    <a:schemeClr val="bg1"/>
                  </a:solidFill>
                  <a:cs typeface="+mn-ea"/>
                  <a:sym typeface="+mn-lt"/>
                </a:endParaRPr>
              </a:p>
            </p:txBody>
          </p:sp>
          <p:sp>
            <p:nvSpPr>
              <p:cNvPr id="14" name="i$lïḋe">
                <a:extLst>
                  <a:ext uri="{FF2B5EF4-FFF2-40B4-BE49-F238E27FC236}">
                    <a16:creationId xmlns:a16="http://schemas.microsoft.com/office/drawing/2014/main" id="{27D1E1E9-1E3D-43E1-AF59-F843B4E30BFC}"/>
                  </a:ext>
                </a:extLst>
              </p:cNvPr>
              <p:cNvSpPr/>
              <p:nvPr/>
            </p:nvSpPr>
            <p:spPr bwMode="auto">
              <a:xfrm>
                <a:off x="5384802" y="3953560"/>
                <a:ext cx="3918412" cy="475128"/>
              </a:xfrm>
              <a:prstGeom prst="roundRect">
                <a:avLst>
                  <a:gd name="adj" fmla="val 50000"/>
                </a:avLst>
              </a:prstGeom>
              <a:noFill/>
              <a:ln w="317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Autofit/>
              </a:bodyPr>
              <a:lstStyle/>
              <a:p>
                <a:pPr algn="ctr"/>
                <a:r>
                  <a:rPr lang="zh-CN" altLang="en-US" sz="2400" b="1" dirty="0">
                    <a:solidFill>
                      <a:schemeClr val="tx1">
                        <a:lumMod val="75000"/>
                        <a:lumOff val="25000"/>
                      </a:schemeClr>
                    </a:solidFill>
                    <a:cs typeface="+mn-ea"/>
                    <a:sym typeface="+mn-lt"/>
                  </a:rPr>
                  <a:t>类图和对象图</a:t>
                </a:r>
                <a:endParaRPr lang="en-US" altLang="zh-CN" sz="2400" b="1" dirty="0">
                  <a:solidFill>
                    <a:schemeClr val="tx1">
                      <a:lumMod val="75000"/>
                      <a:lumOff val="25000"/>
                    </a:schemeClr>
                  </a:solidFill>
                  <a:cs typeface="+mn-ea"/>
                  <a:sym typeface="+mn-lt"/>
                </a:endParaRPr>
              </a:p>
            </p:txBody>
          </p:sp>
        </p:grpSp>
        <p:grpSp>
          <p:nvGrpSpPr>
            <p:cNvPr id="10" name="íSliḍé">
              <a:extLst>
                <a:ext uri="{FF2B5EF4-FFF2-40B4-BE49-F238E27FC236}">
                  <a16:creationId xmlns:a16="http://schemas.microsoft.com/office/drawing/2014/main" id="{5C1D81EA-3DDA-48DF-B143-F4263C8F5C05}"/>
                </a:ext>
              </a:extLst>
            </p:cNvPr>
            <p:cNvGrpSpPr/>
            <p:nvPr/>
          </p:nvGrpSpPr>
          <p:grpSpPr>
            <a:xfrm>
              <a:off x="6202214" y="4568909"/>
              <a:ext cx="3824299" cy="460805"/>
              <a:chOff x="4206361" y="5031065"/>
              <a:chExt cx="4612759" cy="555810"/>
            </a:xfrm>
          </p:grpSpPr>
          <p:sp>
            <p:nvSpPr>
              <p:cNvPr id="11" name="îṣḷíḍê">
                <a:extLst>
                  <a:ext uri="{FF2B5EF4-FFF2-40B4-BE49-F238E27FC236}">
                    <a16:creationId xmlns:a16="http://schemas.microsoft.com/office/drawing/2014/main" id="{43B8AD85-596A-4451-A23E-B36FB1804315}"/>
                  </a:ext>
                </a:extLst>
              </p:cNvPr>
              <p:cNvSpPr/>
              <p:nvPr/>
            </p:nvSpPr>
            <p:spPr>
              <a:xfrm>
                <a:off x="4206361" y="5031065"/>
                <a:ext cx="555810" cy="555810"/>
              </a:xfrm>
              <a:prstGeom prst="ellipse">
                <a:avLst/>
              </a:prstGeom>
              <a:solidFill>
                <a:srgbClr val="EB8FA6"/>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92500" lnSpcReduction="20000"/>
              </a:bodyPr>
              <a:lstStyle/>
              <a:p>
                <a:pPr algn="ctr" defTabSz="914354"/>
                <a:r>
                  <a:rPr lang="en-US" altLang="zh-CN" sz="2400" b="1" dirty="0">
                    <a:solidFill>
                      <a:schemeClr val="bg1"/>
                    </a:solidFill>
                    <a:cs typeface="+mn-ea"/>
                    <a:sym typeface="+mn-lt"/>
                  </a:rPr>
                  <a:t>4</a:t>
                </a:r>
                <a:endParaRPr lang="zh-CN" altLang="en-US" sz="2400" b="1" dirty="0">
                  <a:solidFill>
                    <a:schemeClr val="bg1"/>
                  </a:solidFill>
                  <a:cs typeface="+mn-ea"/>
                  <a:sym typeface="+mn-lt"/>
                </a:endParaRPr>
              </a:p>
            </p:txBody>
          </p:sp>
          <p:sp>
            <p:nvSpPr>
              <p:cNvPr id="12" name="išḷíḓê">
                <a:extLst>
                  <a:ext uri="{FF2B5EF4-FFF2-40B4-BE49-F238E27FC236}">
                    <a16:creationId xmlns:a16="http://schemas.microsoft.com/office/drawing/2014/main" id="{37144E26-752C-4225-BBA4-20F92A5F4CEB}"/>
                  </a:ext>
                </a:extLst>
              </p:cNvPr>
              <p:cNvSpPr/>
              <p:nvPr/>
            </p:nvSpPr>
            <p:spPr bwMode="auto">
              <a:xfrm>
                <a:off x="4900708" y="5071403"/>
                <a:ext cx="3918412" cy="475128"/>
              </a:xfrm>
              <a:prstGeom prst="roundRect">
                <a:avLst>
                  <a:gd name="adj" fmla="val 50000"/>
                </a:avLst>
              </a:prstGeom>
              <a:noFill/>
              <a:ln w="3175">
                <a:solidFill>
                  <a:schemeClr val="bg1">
                    <a:lumMod val="75000"/>
                  </a:schemeClr>
                </a:solidFill>
                <a:miter lim="800000"/>
                <a:headEnd/>
                <a:tailEnd/>
              </a:ln>
              <a:extLst>
                <a:ext uri="{909E8E84-426E-40DD-AFC4-6F175D3DCCD1}">
                  <a14:hiddenFill xmlns:a14="http://schemas.microsoft.com/office/drawing/2010/main">
                    <a:solidFill>
                      <a:srgbClr val="FFFFFF"/>
                    </a:solidFill>
                  </a14:hiddenFill>
                </a:ext>
              </a:extLst>
            </p:spPr>
            <p:txBody>
              <a:bodyPr wrap="square" lIns="91440" tIns="45720" rIns="91440" bIns="45720" anchor="ctr" anchorCtr="0">
                <a:noAutofit/>
              </a:bodyPr>
              <a:lstStyle/>
              <a:p>
                <a:pPr algn="ctr"/>
                <a:r>
                  <a:rPr lang="zh-CN" altLang="en-US" sz="2400" b="1" dirty="0">
                    <a:solidFill>
                      <a:schemeClr val="tx1">
                        <a:lumMod val="75000"/>
                        <a:lumOff val="25000"/>
                      </a:schemeClr>
                    </a:solidFill>
                    <a:cs typeface="+mn-ea"/>
                    <a:sym typeface="+mn-lt"/>
                  </a:rPr>
                  <a:t>其他</a:t>
                </a:r>
                <a:endParaRPr lang="en-US" altLang="zh-CN" sz="2400" b="1" dirty="0">
                  <a:solidFill>
                    <a:schemeClr val="tx1">
                      <a:lumMod val="75000"/>
                      <a:lumOff val="25000"/>
                    </a:schemeClr>
                  </a:solidFill>
                  <a:cs typeface="+mn-ea"/>
                  <a:sym typeface="+mn-lt"/>
                </a:endParaRPr>
              </a:p>
            </p:txBody>
          </p:sp>
        </p:grpSp>
      </p:grpSp>
      <p:grpSp>
        <p:nvGrpSpPr>
          <p:cNvPr id="2" name="组合 1">
            <a:extLst>
              <a:ext uri="{FF2B5EF4-FFF2-40B4-BE49-F238E27FC236}">
                <a16:creationId xmlns:a16="http://schemas.microsoft.com/office/drawing/2014/main" id="{D2186149-6255-4173-87F9-6F8DDC356D30}"/>
              </a:ext>
            </a:extLst>
          </p:cNvPr>
          <p:cNvGrpSpPr/>
          <p:nvPr/>
        </p:nvGrpSpPr>
        <p:grpSpPr>
          <a:xfrm>
            <a:off x="1598565" y="2663478"/>
            <a:ext cx="4536701" cy="1724367"/>
            <a:chOff x="1598565" y="2663478"/>
            <a:chExt cx="4536701" cy="1724367"/>
          </a:xfrm>
        </p:grpSpPr>
        <p:grpSp>
          <p:nvGrpSpPr>
            <p:cNvPr id="19" name="组合 18">
              <a:extLst>
                <a:ext uri="{FF2B5EF4-FFF2-40B4-BE49-F238E27FC236}">
                  <a16:creationId xmlns:a16="http://schemas.microsoft.com/office/drawing/2014/main" id="{2070756A-CF3F-4DAC-8096-B191043F7C40}"/>
                </a:ext>
              </a:extLst>
            </p:cNvPr>
            <p:cNvGrpSpPr/>
            <p:nvPr/>
          </p:nvGrpSpPr>
          <p:grpSpPr>
            <a:xfrm>
              <a:off x="1598565" y="2663478"/>
              <a:ext cx="4536701" cy="1724367"/>
              <a:chOff x="2594343" y="2724022"/>
              <a:chExt cx="3048609" cy="1158754"/>
            </a:xfrm>
          </p:grpSpPr>
          <p:sp>
            <p:nvSpPr>
              <p:cNvPr id="3" name="íŝḷîḋè">
                <a:extLst>
                  <a:ext uri="{FF2B5EF4-FFF2-40B4-BE49-F238E27FC236}">
                    <a16:creationId xmlns:a16="http://schemas.microsoft.com/office/drawing/2014/main" id="{2887F88F-30B9-4E07-9FE1-C77BE2E2D14C}"/>
                  </a:ext>
                </a:extLst>
              </p:cNvPr>
              <p:cNvSpPr/>
              <p:nvPr/>
            </p:nvSpPr>
            <p:spPr>
              <a:xfrm>
                <a:off x="2594343" y="2727392"/>
                <a:ext cx="2365527" cy="1152017"/>
              </a:xfrm>
              <a:prstGeom prst="rect">
                <a:avLst/>
              </a:prstGeom>
              <a:solidFill>
                <a:schemeClr val="bg1">
                  <a:lumMod val="75000"/>
                  <a:alpha val="50196"/>
                </a:schemeClr>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defTabSz="914377"/>
                <a:endParaRPr lang="zh-CN" altLang="en-US" sz="2800" dirty="0">
                  <a:cs typeface="+mn-ea"/>
                  <a:sym typeface="+mn-lt"/>
                </a:endParaRPr>
              </a:p>
            </p:txBody>
          </p:sp>
          <p:sp>
            <p:nvSpPr>
              <p:cNvPr id="4" name="iś1îḓè">
                <a:extLst>
                  <a:ext uri="{FF2B5EF4-FFF2-40B4-BE49-F238E27FC236}">
                    <a16:creationId xmlns:a16="http://schemas.microsoft.com/office/drawing/2014/main" id="{55315C56-14E7-41D9-9568-729730066F78}"/>
                  </a:ext>
                </a:extLst>
              </p:cNvPr>
              <p:cNvSpPr/>
              <p:nvPr/>
            </p:nvSpPr>
            <p:spPr>
              <a:xfrm>
                <a:off x="4484198" y="2724022"/>
                <a:ext cx="1158754" cy="1158754"/>
              </a:xfrm>
              <a:prstGeom prst="ellipse">
                <a:avLst/>
              </a:prstGeom>
              <a:solidFill>
                <a:schemeClr val="bg1">
                  <a:lumMod val="75000"/>
                </a:schemeClr>
              </a:solidFill>
              <a:ln w="7620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3200" i="1" dirty="0">
                    <a:solidFill>
                      <a:schemeClr val="bg1"/>
                    </a:solidFill>
                    <a:cs typeface="+mn-ea"/>
                    <a:sym typeface="+mn-lt"/>
                  </a:rPr>
                  <a:t>Contents</a:t>
                </a:r>
                <a:endParaRPr lang="zh-CN" altLang="en-US" sz="3200" i="1" dirty="0">
                  <a:solidFill>
                    <a:schemeClr val="bg1"/>
                  </a:solidFill>
                  <a:cs typeface="+mn-ea"/>
                  <a:sym typeface="+mn-lt"/>
                </a:endParaRPr>
              </a:p>
            </p:txBody>
          </p:sp>
        </p:grpSp>
        <p:sp>
          <p:nvSpPr>
            <p:cNvPr id="21" name="文本框 20">
              <a:extLst>
                <a:ext uri="{FF2B5EF4-FFF2-40B4-BE49-F238E27FC236}">
                  <a16:creationId xmlns:a16="http://schemas.microsoft.com/office/drawing/2014/main" id="{84EA1B18-C12C-4DEA-B0C7-65F6ABA43145}"/>
                </a:ext>
              </a:extLst>
            </p:cNvPr>
            <p:cNvSpPr txBox="1"/>
            <p:nvPr/>
          </p:nvSpPr>
          <p:spPr>
            <a:xfrm>
              <a:off x="1983261" y="3010916"/>
              <a:ext cx="2202431" cy="1015663"/>
            </a:xfrm>
            <a:prstGeom prst="rect">
              <a:avLst/>
            </a:prstGeom>
            <a:noFill/>
          </p:spPr>
          <p:txBody>
            <a:bodyPr wrap="square" rtlCol="0">
              <a:spAutoFit/>
            </a:bodyPr>
            <a:lstStyle/>
            <a:p>
              <a:pPr algn="ctr"/>
              <a:r>
                <a:rPr lang="zh-CN" altLang="en-US" sz="6000" b="1" dirty="0">
                  <a:solidFill>
                    <a:schemeClr val="tx1">
                      <a:lumMod val="75000"/>
                      <a:lumOff val="25000"/>
                    </a:schemeClr>
                  </a:solidFill>
                  <a:cs typeface="+mn-ea"/>
                  <a:sym typeface="+mn-lt"/>
                </a:rPr>
                <a:t>目 录</a:t>
              </a:r>
            </a:p>
          </p:txBody>
        </p:sp>
      </p:grpSp>
      <p:sp>
        <p:nvSpPr>
          <p:cNvPr id="22" name="文本框 21"/>
          <p:cNvSpPr txBox="1"/>
          <p:nvPr/>
        </p:nvSpPr>
        <p:spPr>
          <a:xfrm>
            <a:off x="7377344" y="604058"/>
            <a:ext cx="2139518" cy="276999"/>
          </a:xfrm>
          <a:prstGeom prst="rect">
            <a:avLst/>
          </a:prstGeom>
          <a:noFill/>
        </p:spPr>
        <p:txBody>
          <a:bodyPr wrap="square" rtlCol="0">
            <a:spAutoFit/>
          </a:bodyPr>
          <a:lstStyle/>
          <a:p>
            <a:r>
              <a:rPr lang="en-US" altLang="zh-CN" sz="1200" dirty="0">
                <a:solidFill>
                  <a:srgbClr val="FFFFFF"/>
                </a:solidFill>
              </a:rPr>
              <a:t>https://wwwyppptcom/</a:t>
            </a:r>
            <a:endParaRPr lang="zh-CN" altLang="en-US" sz="1200" dirty="0">
              <a:solidFill>
                <a:srgbClr val="FFFFFF"/>
              </a:solidFill>
            </a:endParaRPr>
          </a:p>
        </p:txBody>
      </p:sp>
    </p:spTree>
    <p:extLst>
      <p:ext uri="{BB962C8B-B14F-4D97-AF65-F5344CB8AC3E}">
        <p14:creationId xmlns:p14="http://schemas.microsoft.com/office/powerpoint/2010/main" val="1442555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1415772" cy="461665"/>
          </a:xfrm>
          <a:prstGeom prst="rect">
            <a:avLst/>
          </a:prstGeom>
        </p:spPr>
        <p:txBody>
          <a:bodyPr wrap="none">
            <a:spAutoFit/>
          </a:bodyPr>
          <a:lstStyle/>
          <a:p>
            <a:r>
              <a:rPr lang="zh-CN" altLang="en-US" sz="2400" b="1" dirty="0">
                <a:solidFill>
                  <a:srgbClr val="EB8FA6"/>
                </a:solidFill>
                <a:cs typeface="+mn-ea"/>
                <a:sym typeface="+mn-lt"/>
              </a:rPr>
              <a:t>分组关系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6" y="2439938"/>
            <a:ext cx="9860534" cy="2308324"/>
          </a:xfrm>
          <a:prstGeom prst="rect">
            <a:avLst/>
          </a:prstGeom>
        </p:spPr>
        <p:txBody>
          <a:bodyPr wrap="square">
            <a:spAutoFit/>
          </a:bodyPr>
          <a:lstStyle/>
          <a:p>
            <a:r>
              <a:rPr lang="zh-CN" altLang="zh-CN" sz="2400" dirty="0"/>
              <a:t>在一些用例图中，用例的数目可能很多，这时就需要把这些用例组织起来。这种情况在一个系统包含很多子系统时就会出现。另一种可能就是，当你按顺序和用户会谈，收集系统需求时，每个需求必须用一个单独的用例来表达，这时就需要某种方式来对这些需求进行分类。最直接的方法就是把相关的用例放在一个包中组织起来。一组用例可以放在一个文件夹中。</a:t>
            </a:r>
          </a:p>
        </p:txBody>
      </p:sp>
    </p:spTree>
    <p:extLst>
      <p:ext uri="{BB962C8B-B14F-4D97-AF65-F5344CB8AC3E}">
        <p14:creationId xmlns:p14="http://schemas.microsoft.com/office/powerpoint/2010/main" val="156249590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总结</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6" y="2439938"/>
            <a:ext cx="9860534" cy="2862322"/>
          </a:xfrm>
          <a:prstGeom prst="rect">
            <a:avLst/>
          </a:prstGeom>
        </p:spPr>
        <p:txBody>
          <a:bodyPr wrap="square">
            <a:spAutoFit/>
          </a:bodyPr>
          <a:lstStyle/>
          <a:p>
            <a:r>
              <a:rPr lang="zh-CN" altLang="zh-CN" dirty="0"/>
              <a:t>综上所述，用例之间存在着一定的关系，这些关系既有联系又有区别，</a:t>
            </a:r>
          </a:p>
          <a:p>
            <a:r>
              <a:rPr lang="zh-CN" altLang="zh-CN" dirty="0"/>
              <a:t>在</a:t>
            </a:r>
            <a:r>
              <a:rPr lang="zh-CN" altLang="zh-CN" b="1" dirty="0"/>
              <a:t>扩展关系</a:t>
            </a:r>
            <a:r>
              <a:rPr lang="zh-CN" altLang="zh-CN" dirty="0"/>
              <a:t>中，</a:t>
            </a:r>
            <a:r>
              <a:rPr lang="zh-CN" altLang="zh-CN" b="1" dirty="0"/>
              <a:t>基本用例是一个完整的用例</a:t>
            </a:r>
            <a:r>
              <a:rPr lang="zh-CN" altLang="zh-CN" dirty="0"/>
              <a:t>，即是可以独立存在的用例。一个基本用例执行时，可以执行，也可以不执行扩展部分。</a:t>
            </a:r>
          </a:p>
          <a:p>
            <a:r>
              <a:rPr lang="zh-CN" altLang="zh-CN" dirty="0"/>
              <a:t>在</a:t>
            </a:r>
            <a:r>
              <a:rPr lang="zh-CN" altLang="zh-CN" b="1" dirty="0"/>
              <a:t>包含关系</a:t>
            </a:r>
            <a:r>
              <a:rPr lang="zh-CN" altLang="zh-CN" dirty="0"/>
              <a:t>中，</a:t>
            </a:r>
            <a:r>
              <a:rPr lang="zh-CN" altLang="zh-CN" b="1" dirty="0"/>
              <a:t>基本用例可能是也可能不是一个完整的用例</a:t>
            </a:r>
            <a:r>
              <a:rPr lang="zh-CN" altLang="zh-CN" dirty="0"/>
              <a:t>。在执行基本用例时，一定会执行包含用例部分。</a:t>
            </a:r>
          </a:p>
          <a:p>
            <a:r>
              <a:rPr lang="zh-CN" altLang="zh-CN" dirty="0"/>
              <a:t>如果需要重复处理</a:t>
            </a:r>
            <a:r>
              <a:rPr lang="zh-CN" altLang="zh-CN" dirty="0">
                <a:solidFill>
                  <a:srgbClr val="FF0000"/>
                </a:solidFill>
              </a:rPr>
              <a:t>两个或多个用例</a:t>
            </a:r>
            <a:r>
              <a:rPr lang="zh-CN" altLang="zh-CN" dirty="0"/>
              <a:t>时，可以考虑使用包含关系，实现一个基本用例对另一个用例的引用。，</a:t>
            </a:r>
          </a:p>
          <a:p>
            <a:r>
              <a:rPr lang="zh-CN" altLang="zh-CN" dirty="0"/>
              <a:t>当处理正常行为的变型而且只是</a:t>
            </a:r>
            <a:r>
              <a:rPr lang="zh-CN" altLang="zh-CN" dirty="0">
                <a:solidFill>
                  <a:srgbClr val="FF0000"/>
                </a:solidFill>
              </a:rPr>
              <a:t>偶尔描述</a:t>
            </a:r>
            <a:r>
              <a:rPr lang="zh-CN" altLang="zh-CN" dirty="0"/>
              <a:t>时，可以考虑只用泛化关系。</a:t>
            </a:r>
          </a:p>
          <a:p>
            <a:r>
              <a:rPr lang="zh-CN" altLang="zh-CN" dirty="0"/>
              <a:t>当描述正常行为的变型而且希望</a:t>
            </a:r>
            <a:r>
              <a:rPr lang="zh-CN" altLang="zh-CN" dirty="0">
                <a:solidFill>
                  <a:srgbClr val="FF0000"/>
                </a:solidFill>
              </a:rPr>
              <a:t>采用更多的控制方式</a:t>
            </a:r>
            <a:r>
              <a:rPr lang="zh-CN" altLang="zh-CN" dirty="0"/>
              <a:t>时，可以在基本用例中设置扩展点，使用扩展关系。</a:t>
            </a:r>
            <a:endParaRPr lang="zh-CN" altLang="zh-CN" sz="2400" dirty="0"/>
          </a:p>
        </p:txBody>
      </p:sp>
    </p:spTree>
    <p:extLst>
      <p:ext uri="{BB962C8B-B14F-4D97-AF65-F5344CB8AC3E}">
        <p14:creationId xmlns:p14="http://schemas.microsoft.com/office/powerpoint/2010/main" val="114431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用例图的建模</a:t>
            </a:r>
            <a:endParaRPr lang="en-US" altLang="zh-CN" sz="3200" b="1" dirty="0">
              <a:solidFill>
                <a:schemeClr val="tx1">
                  <a:lumMod val="75000"/>
                  <a:lumOff val="25000"/>
                </a:schemeClr>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25450" y="1554113"/>
            <a:ext cx="9860534" cy="3785652"/>
          </a:xfrm>
          <a:prstGeom prst="rect">
            <a:avLst/>
          </a:prstGeom>
        </p:spPr>
        <p:txBody>
          <a:bodyPr wrap="square">
            <a:spAutoFit/>
          </a:bodyPr>
          <a:lstStyle/>
          <a:p>
            <a:r>
              <a:rPr lang="zh-CN" altLang="zh-CN" sz="2400" dirty="0"/>
              <a:t>在传统的软件开发方法和早期的面向对象开发方法中，描述系统的功能需求都是使用自然语言。这样的做法使得系统没有一个统一的格式，随意性很大，容易产生理解上的歧义和不准确性。使用</a:t>
            </a:r>
            <a:r>
              <a:rPr lang="en-US" altLang="zh-CN" sz="2400" dirty="0"/>
              <a:t>UML</a:t>
            </a:r>
            <a:r>
              <a:rPr lang="zh-CN" altLang="zh-CN" sz="2400" dirty="0"/>
              <a:t>的用例图模型来做系统的需求，这些问题就得到了很好的解决。</a:t>
            </a:r>
          </a:p>
          <a:p>
            <a:endParaRPr lang="en-US" altLang="zh-CN" sz="2400" dirty="0"/>
          </a:p>
          <a:p>
            <a:r>
              <a:rPr lang="zh-CN" altLang="zh-CN" sz="2400" dirty="0"/>
              <a:t>创建用例图模型主要包括以下三部分内容。</a:t>
            </a:r>
          </a:p>
          <a:p>
            <a:r>
              <a:rPr lang="en-US" altLang="zh-CN" sz="2400" dirty="0"/>
              <a:t>(1)</a:t>
            </a:r>
            <a:r>
              <a:rPr lang="zh-CN" altLang="zh-CN" sz="2400" dirty="0">
                <a:solidFill>
                  <a:srgbClr val="FF0000"/>
                </a:solidFill>
              </a:rPr>
              <a:t>识别出系统中的角色和用例</a:t>
            </a:r>
            <a:endParaRPr lang="zh-CN" altLang="zh-CN" sz="2400" dirty="0"/>
          </a:p>
          <a:p>
            <a:r>
              <a:rPr lang="en-US" altLang="zh-CN" sz="2400" dirty="0"/>
              <a:t>(2)</a:t>
            </a:r>
            <a:r>
              <a:rPr lang="zh-CN" altLang="zh-CN" sz="2400" dirty="0">
                <a:solidFill>
                  <a:srgbClr val="FF0000"/>
                </a:solidFill>
              </a:rPr>
              <a:t>区分用例之间的先后次序</a:t>
            </a:r>
          </a:p>
          <a:p>
            <a:r>
              <a:rPr lang="en-US" altLang="zh-CN" sz="2400" dirty="0"/>
              <a:t>(3)</a:t>
            </a:r>
            <a:r>
              <a:rPr lang="zh-CN" altLang="zh-CN" sz="2400" dirty="0">
                <a:solidFill>
                  <a:srgbClr val="FF0000"/>
                </a:solidFill>
              </a:rPr>
              <a:t>创建用例图模型结构</a:t>
            </a:r>
            <a:endParaRPr lang="zh-CN" altLang="zh-CN" sz="2400" dirty="0"/>
          </a:p>
          <a:p>
            <a:endParaRPr lang="zh-CN" altLang="zh-CN" sz="2400" dirty="0"/>
          </a:p>
        </p:txBody>
      </p:sp>
    </p:spTree>
    <p:extLst>
      <p:ext uri="{BB962C8B-B14F-4D97-AF65-F5344CB8AC3E}">
        <p14:creationId xmlns:p14="http://schemas.microsoft.com/office/powerpoint/2010/main" val="22017518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用例图的建模</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3877985" cy="461665"/>
          </a:xfrm>
          <a:prstGeom prst="rect">
            <a:avLst/>
          </a:prstGeom>
        </p:spPr>
        <p:txBody>
          <a:bodyPr wrap="none">
            <a:spAutoFit/>
          </a:bodyPr>
          <a:lstStyle/>
          <a:p>
            <a:r>
              <a:rPr lang="zh-CN" altLang="en-US" sz="2400" b="1" dirty="0">
                <a:solidFill>
                  <a:srgbClr val="EB8FA6"/>
                </a:solidFill>
                <a:cs typeface="+mn-ea"/>
                <a:sym typeface="+mn-lt"/>
              </a:rPr>
              <a:t>识别出系统中的角色和用例</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6" y="2439938"/>
            <a:ext cx="9860534" cy="2585323"/>
          </a:xfrm>
          <a:prstGeom prst="rect">
            <a:avLst/>
          </a:prstGeom>
        </p:spPr>
        <p:txBody>
          <a:bodyPr wrap="square">
            <a:spAutoFit/>
          </a:bodyPr>
          <a:lstStyle/>
          <a:p>
            <a:r>
              <a:rPr lang="zh-CN" altLang="zh-CN" dirty="0"/>
              <a:t>通过与用户的交流，让用户回答一些问题来识别角色。可以参考以下问题。</a:t>
            </a:r>
          </a:p>
          <a:p>
            <a:r>
              <a:rPr lang="en-US" altLang="zh-CN" dirty="0"/>
              <a:t>(1)</a:t>
            </a:r>
            <a:r>
              <a:rPr lang="zh-CN" altLang="zh-CN" dirty="0"/>
              <a:t>谁将使用系统的主要功能？</a:t>
            </a:r>
          </a:p>
          <a:p>
            <a:r>
              <a:rPr lang="en-US" altLang="zh-CN" dirty="0"/>
              <a:t>(2)</a:t>
            </a:r>
            <a:r>
              <a:rPr lang="zh-CN" altLang="zh-CN" dirty="0"/>
              <a:t>谁需要系统的支持以完成其日常工作任务？</a:t>
            </a:r>
          </a:p>
          <a:p>
            <a:r>
              <a:rPr lang="en-US" altLang="zh-CN" dirty="0"/>
              <a:t>(3)</a:t>
            </a:r>
            <a:r>
              <a:rPr lang="zh-CN" altLang="zh-CN" dirty="0"/>
              <a:t>谁负责维护、管理并保持系统正常运行？</a:t>
            </a:r>
          </a:p>
          <a:p>
            <a:r>
              <a:rPr lang="en-US" altLang="zh-CN" dirty="0"/>
              <a:t>(4)</a:t>
            </a:r>
            <a:r>
              <a:rPr lang="zh-CN" altLang="zh-CN" dirty="0"/>
              <a:t>系统需要处理哪些硬设备？</a:t>
            </a:r>
          </a:p>
          <a:p>
            <a:r>
              <a:rPr lang="en-US" altLang="zh-CN" dirty="0"/>
              <a:t>(5)</a:t>
            </a:r>
            <a:r>
              <a:rPr lang="zh-CN" altLang="zh-CN" dirty="0"/>
              <a:t>系统需要和哪些外部系统交互？</a:t>
            </a:r>
          </a:p>
          <a:p>
            <a:r>
              <a:rPr lang="en-US" altLang="zh-CN" dirty="0"/>
              <a:t>(6)</a:t>
            </a:r>
            <a:r>
              <a:rPr lang="zh-CN" altLang="zh-CN" dirty="0"/>
              <a:t>系统运行产生的结果谁比较感兴趣？</a:t>
            </a:r>
          </a:p>
          <a:p>
            <a:r>
              <a:rPr lang="zh-CN" altLang="zh-CN" dirty="0"/>
              <a:t>这几个问题的答案往往包括所有与系统相关的用户。进一步分析这些用户，以及他们在系统中承担的作用就可以得到角色</a:t>
            </a:r>
            <a:r>
              <a:rPr lang="zh-CN" altLang="en-US" dirty="0"/>
              <a:t>。</a:t>
            </a:r>
            <a:endParaRPr lang="zh-CN" altLang="zh-CN" sz="2400" dirty="0"/>
          </a:p>
        </p:txBody>
      </p:sp>
    </p:spTree>
    <p:extLst>
      <p:ext uri="{BB962C8B-B14F-4D97-AF65-F5344CB8AC3E}">
        <p14:creationId xmlns:p14="http://schemas.microsoft.com/office/powerpoint/2010/main" val="322786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用例图的建模</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3877985" cy="461665"/>
          </a:xfrm>
          <a:prstGeom prst="rect">
            <a:avLst/>
          </a:prstGeom>
        </p:spPr>
        <p:txBody>
          <a:bodyPr wrap="none">
            <a:spAutoFit/>
          </a:bodyPr>
          <a:lstStyle/>
          <a:p>
            <a:r>
              <a:rPr lang="zh-CN" altLang="en-US" sz="2400" b="1" dirty="0">
                <a:solidFill>
                  <a:srgbClr val="EB8FA6"/>
                </a:solidFill>
                <a:cs typeface="+mn-ea"/>
                <a:sym typeface="+mn-lt"/>
              </a:rPr>
              <a:t>识别出系统中的角色和用例</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6" y="2439938"/>
            <a:ext cx="9860534" cy="2031325"/>
          </a:xfrm>
          <a:prstGeom prst="rect">
            <a:avLst/>
          </a:prstGeom>
        </p:spPr>
        <p:txBody>
          <a:bodyPr wrap="square">
            <a:spAutoFit/>
          </a:bodyPr>
          <a:lstStyle/>
          <a:p>
            <a:r>
              <a:rPr lang="zh-CN" altLang="zh-CN" dirty="0"/>
              <a:t>在识别出了角色之后，就可以通过回答下述问题来帮助识别用例。</a:t>
            </a:r>
          </a:p>
          <a:p>
            <a:r>
              <a:rPr lang="en-US" altLang="zh-CN" dirty="0"/>
              <a:t>(1)</a:t>
            </a:r>
            <a:r>
              <a:rPr lang="zh-CN" altLang="zh-CN" dirty="0"/>
              <a:t>每个角色执行的操作有什么？</a:t>
            </a:r>
          </a:p>
          <a:p>
            <a:r>
              <a:rPr lang="en-US" altLang="zh-CN" dirty="0"/>
              <a:t>(2)</a:t>
            </a:r>
            <a:r>
              <a:rPr lang="zh-CN" altLang="zh-CN" dirty="0"/>
              <a:t>什么角色将要创建、存储、改变、删除或读取系统中的信息吗？</a:t>
            </a:r>
          </a:p>
          <a:p>
            <a:r>
              <a:rPr lang="en-US" altLang="zh-CN" dirty="0"/>
              <a:t>(3)</a:t>
            </a:r>
            <a:r>
              <a:rPr lang="zh-CN" altLang="zh-CN" dirty="0"/>
              <a:t>什么用例会创建、存储、改变、删除或读取这个信息？</a:t>
            </a:r>
          </a:p>
          <a:p>
            <a:r>
              <a:rPr lang="en-US" altLang="zh-CN" dirty="0"/>
              <a:t>(4)</a:t>
            </a:r>
            <a:r>
              <a:rPr lang="zh-CN" altLang="zh-CN" dirty="0"/>
              <a:t>角色需要通知系统外部的突然变化吗？</a:t>
            </a:r>
          </a:p>
          <a:p>
            <a:r>
              <a:rPr lang="en-US" altLang="zh-CN" dirty="0"/>
              <a:t>(5)</a:t>
            </a:r>
            <a:r>
              <a:rPr lang="zh-CN" altLang="zh-CN" dirty="0"/>
              <a:t>系统需要通知角色正在发生的事情吗？</a:t>
            </a:r>
          </a:p>
          <a:p>
            <a:r>
              <a:rPr lang="en-US" altLang="zh-CN" dirty="0"/>
              <a:t>(6)</a:t>
            </a:r>
            <a:r>
              <a:rPr lang="zh-CN" altLang="zh-CN" dirty="0"/>
              <a:t>什么用例将支持和维护系统？</a:t>
            </a:r>
          </a:p>
        </p:txBody>
      </p:sp>
    </p:spTree>
    <p:extLst>
      <p:ext uri="{BB962C8B-B14F-4D97-AF65-F5344CB8AC3E}">
        <p14:creationId xmlns:p14="http://schemas.microsoft.com/office/powerpoint/2010/main" val="16207787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用例图的建模</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3677610" cy="461665"/>
          </a:xfrm>
          <a:prstGeom prst="rect">
            <a:avLst/>
          </a:prstGeom>
        </p:spPr>
        <p:txBody>
          <a:bodyPr wrap="none">
            <a:spAutoFit/>
          </a:bodyPr>
          <a:lstStyle/>
          <a:p>
            <a:r>
              <a:rPr lang="zh-CN" altLang="en-US" sz="2400" b="1" dirty="0">
                <a:solidFill>
                  <a:srgbClr val="EB8FA6"/>
                </a:solidFill>
                <a:cs typeface="+mn-ea"/>
                <a:sym typeface="+mn-lt"/>
              </a:rPr>
              <a:t>区分用例之间的先后次序</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5" y="2520978"/>
            <a:ext cx="9860534" cy="461665"/>
          </a:xfrm>
          <a:prstGeom prst="rect">
            <a:avLst/>
          </a:prstGeom>
        </p:spPr>
        <p:txBody>
          <a:bodyPr wrap="square">
            <a:spAutoFit/>
          </a:bodyPr>
          <a:lstStyle/>
          <a:p>
            <a:r>
              <a:rPr lang="zh-CN" altLang="zh-CN" sz="2400" dirty="0"/>
              <a:t>某些用例必须在其他用例之前完成，因为它们之间要相互依赖</a:t>
            </a:r>
          </a:p>
        </p:txBody>
      </p:sp>
    </p:spTree>
    <p:extLst>
      <p:ext uri="{BB962C8B-B14F-4D97-AF65-F5344CB8AC3E}">
        <p14:creationId xmlns:p14="http://schemas.microsoft.com/office/powerpoint/2010/main" val="41110789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用例图的建模</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2980368" cy="461665"/>
          </a:xfrm>
          <a:prstGeom prst="rect">
            <a:avLst/>
          </a:prstGeom>
        </p:spPr>
        <p:txBody>
          <a:bodyPr wrap="none">
            <a:spAutoFit/>
          </a:bodyPr>
          <a:lstStyle/>
          <a:p>
            <a:r>
              <a:rPr lang="zh-CN" altLang="en-US" sz="2400" b="1" dirty="0">
                <a:solidFill>
                  <a:srgbClr val="EB8FA6"/>
                </a:solidFill>
                <a:cs typeface="+mn-ea"/>
                <a:sym typeface="+mn-lt"/>
              </a:rPr>
              <a:t>创建用例图模型结构</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5" y="2520978"/>
            <a:ext cx="9860534" cy="830997"/>
          </a:xfrm>
          <a:prstGeom prst="rect">
            <a:avLst/>
          </a:prstGeom>
        </p:spPr>
        <p:txBody>
          <a:bodyPr wrap="square">
            <a:spAutoFit/>
          </a:bodyPr>
          <a:lstStyle/>
          <a:p>
            <a:r>
              <a:rPr lang="zh-CN" altLang="zh-CN" sz="2400" dirty="0"/>
              <a:t>将已确定并细化的角色和用例放入用例图中。此时，再借助包含、扩展和泛化的关系给出用例之间的结构模型</a:t>
            </a:r>
          </a:p>
        </p:txBody>
      </p:sp>
    </p:spTree>
    <p:extLst>
      <p:ext uri="{BB962C8B-B14F-4D97-AF65-F5344CB8AC3E}">
        <p14:creationId xmlns:p14="http://schemas.microsoft.com/office/powerpoint/2010/main" val="36397580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9170F-8CAE-4CEF-BCD3-A940EFCBA25A}"/>
              </a:ext>
            </a:extLst>
          </p:cNvPr>
          <p:cNvSpPr>
            <a:spLocks noGrp="1"/>
          </p:cNvSpPr>
          <p:nvPr>
            <p:ph type="title"/>
          </p:nvPr>
        </p:nvSpPr>
        <p:spPr>
          <a:xfrm>
            <a:off x="932073" y="439178"/>
            <a:ext cx="10515600" cy="1325563"/>
          </a:xfrm>
        </p:spPr>
        <p:txBody>
          <a:bodyPr/>
          <a:lstStyle/>
          <a:p>
            <a:r>
              <a:rPr lang="zh-CN" altLang="en-US" dirty="0"/>
              <a:t>问题</a:t>
            </a:r>
          </a:p>
        </p:txBody>
      </p:sp>
      <p:sp>
        <p:nvSpPr>
          <p:cNvPr id="3" name="内容占位符 2">
            <a:extLst>
              <a:ext uri="{FF2B5EF4-FFF2-40B4-BE49-F238E27FC236}">
                <a16:creationId xmlns:a16="http://schemas.microsoft.com/office/drawing/2014/main" id="{FB600083-D72C-4068-B0F8-FBB6E771B40C}"/>
              </a:ext>
            </a:extLst>
          </p:cNvPr>
          <p:cNvSpPr>
            <a:spLocks noGrp="1"/>
          </p:cNvSpPr>
          <p:nvPr>
            <p:ph idx="1"/>
          </p:nvPr>
        </p:nvSpPr>
        <p:spPr>
          <a:xfrm>
            <a:off x="1064443" y="1656055"/>
            <a:ext cx="10515600" cy="4351338"/>
          </a:xfrm>
        </p:spPr>
        <p:txBody>
          <a:bodyPr>
            <a:normAutofit/>
          </a:bodyPr>
          <a:lstStyle/>
          <a:p>
            <a:pPr indent="0" algn="just">
              <a:buNone/>
            </a:pPr>
            <a:r>
              <a:rPr lang="zh-CN" altLang="en-US" sz="1800" b="1" kern="100" dirty="0">
                <a:latin typeface="等线" panose="02010600030101010101" pitchFamily="2" charset="-122"/>
                <a:ea typeface="等线" panose="02010600030101010101" pitchFamily="2" charset="-122"/>
                <a:cs typeface="Times New Roman" panose="02020603050405020304" pitchFamily="18" charset="0"/>
              </a:rPr>
              <a:t>如图所示，</a:t>
            </a: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A</a:t>
            </a:r>
            <a:r>
              <a:rPr lang="zh-CN" altLang="en-US" sz="1800" b="1" kern="100" dirty="0">
                <a:latin typeface="等线" panose="02010600030101010101" pitchFamily="2" charset="-122"/>
                <a:ea typeface="等线" panose="02010600030101010101" pitchFamily="2" charset="-122"/>
                <a:cs typeface="Times New Roman" panose="02020603050405020304" pitchFamily="18" charset="0"/>
              </a:rPr>
              <a:t>和</a:t>
            </a:r>
            <a:r>
              <a:rPr lang="en-US" altLang="zh-CN" sz="1800" b="1" kern="100" dirty="0">
                <a:latin typeface="等线" panose="02010600030101010101" pitchFamily="2" charset="-122"/>
                <a:ea typeface="等线" panose="02010600030101010101" pitchFamily="2" charset="-122"/>
                <a:cs typeface="Times New Roman" panose="02020603050405020304" pitchFamily="18" charset="0"/>
              </a:rPr>
              <a:t>B</a:t>
            </a:r>
            <a:r>
              <a:rPr lang="zh-CN" altLang="en-US" sz="1800" b="1" kern="100" dirty="0">
                <a:latin typeface="等线" panose="02010600030101010101" pitchFamily="2" charset="-122"/>
                <a:ea typeface="等线" panose="02010600030101010101" pitchFamily="2" charset="-122"/>
                <a:cs typeface="Times New Roman" panose="02020603050405020304" pitchFamily="18" charset="0"/>
              </a:rPr>
              <a:t>处应当填写什么？</a:t>
            </a:r>
            <a:endPar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en-US" dirty="0"/>
          </a:p>
        </p:txBody>
      </p:sp>
      <p:sp>
        <p:nvSpPr>
          <p:cNvPr id="5" name="文本框 4">
            <a:extLst>
              <a:ext uri="{FF2B5EF4-FFF2-40B4-BE49-F238E27FC236}">
                <a16:creationId xmlns:a16="http://schemas.microsoft.com/office/drawing/2014/main" id="{5F601BBB-A389-44CF-8717-7F547124553D}"/>
              </a:ext>
            </a:extLst>
          </p:cNvPr>
          <p:cNvSpPr txBox="1"/>
          <p:nvPr/>
        </p:nvSpPr>
        <p:spPr>
          <a:xfrm>
            <a:off x="1064443" y="4446929"/>
            <a:ext cx="8790493" cy="369332"/>
          </a:xfrm>
          <a:prstGeom prst="rect">
            <a:avLst/>
          </a:prstGeom>
          <a:noFill/>
        </p:spPr>
        <p:txBody>
          <a:bodyPr wrap="square">
            <a:spAutoFit/>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答：</a:t>
            </a:r>
            <a:r>
              <a:rPr lang="en-US" altLang="zh-CN" kern="100" dirty="0">
                <a:latin typeface="等线" panose="02010600030101010101" pitchFamily="2" charset="-122"/>
                <a:ea typeface="等线" panose="02010600030101010101" pitchFamily="2" charset="-122"/>
                <a:cs typeface="Times New Roman" panose="02020603050405020304" pitchFamily="18" charset="0"/>
              </a:rPr>
              <a:t>A:include B:extend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EE9603F2-9A5F-41AA-A0DC-756DE63887F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1" y="2198023"/>
            <a:ext cx="4910138" cy="2134606"/>
          </a:xfrm>
          <a:prstGeom prst="rect">
            <a:avLst/>
          </a:prstGeom>
        </p:spPr>
      </p:pic>
    </p:spTree>
    <p:extLst>
      <p:ext uri="{BB962C8B-B14F-4D97-AF65-F5344CB8AC3E}">
        <p14:creationId xmlns:p14="http://schemas.microsoft.com/office/powerpoint/2010/main" val="16810903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9170F-8CAE-4CEF-BCD3-A940EFCBA25A}"/>
              </a:ext>
            </a:extLst>
          </p:cNvPr>
          <p:cNvSpPr>
            <a:spLocks noGrp="1"/>
          </p:cNvSpPr>
          <p:nvPr>
            <p:ph type="title"/>
          </p:nvPr>
        </p:nvSpPr>
        <p:spPr>
          <a:xfrm>
            <a:off x="932073" y="439178"/>
            <a:ext cx="10515600" cy="1325563"/>
          </a:xfrm>
        </p:spPr>
        <p:txBody>
          <a:bodyPr/>
          <a:lstStyle/>
          <a:p>
            <a:r>
              <a:rPr lang="zh-CN" altLang="en-US" dirty="0"/>
              <a:t>问题</a:t>
            </a:r>
          </a:p>
        </p:txBody>
      </p:sp>
      <p:sp>
        <p:nvSpPr>
          <p:cNvPr id="3" name="内容占位符 2">
            <a:extLst>
              <a:ext uri="{FF2B5EF4-FFF2-40B4-BE49-F238E27FC236}">
                <a16:creationId xmlns:a16="http://schemas.microsoft.com/office/drawing/2014/main" id="{FB600083-D72C-4068-B0F8-FBB6E771B40C}"/>
              </a:ext>
            </a:extLst>
          </p:cNvPr>
          <p:cNvSpPr>
            <a:spLocks noGrp="1"/>
          </p:cNvSpPr>
          <p:nvPr>
            <p:ph idx="1"/>
          </p:nvPr>
        </p:nvSpPr>
        <p:spPr>
          <a:xfrm>
            <a:off x="1064443" y="1656055"/>
            <a:ext cx="10515600" cy="4351338"/>
          </a:xfrm>
        </p:spPr>
        <p:txBody>
          <a:bodyPr>
            <a:normAutofit/>
          </a:bodyPr>
          <a:lstStyle/>
          <a:p>
            <a:pPr indent="0" algn="just">
              <a:buNone/>
            </a:pPr>
            <a:r>
              <a:rPr lang="zh-CN" altLang="en-US" sz="1800" b="1" kern="100" dirty="0">
                <a:latin typeface="等线" panose="02010600030101010101" pitchFamily="2" charset="-122"/>
                <a:ea typeface="等线" panose="02010600030101010101" pitchFamily="2" charset="-122"/>
                <a:cs typeface="Times New Roman" panose="02020603050405020304" pitchFamily="18" charset="0"/>
              </a:rPr>
              <a:t>什么是用例的泛化关系？请举例说明。</a:t>
            </a:r>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en-US" dirty="0"/>
          </a:p>
        </p:txBody>
      </p:sp>
      <p:sp>
        <p:nvSpPr>
          <p:cNvPr id="5" name="文本框 4">
            <a:extLst>
              <a:ext uri="{FF2B5EF4-FFF2-40B4-BE49-F238E27FC236}">
                <a16:creationId xmlns:a16="http://schemas.microsoft.com/office/drawing/2014/main" id="{5F601BBB-A389-44CF-8717-7F547124553D}"/>
              </a:ext>
            </a:extLst>
          </p:cNvPr>
          <p:cNvSpPr txBox="1"/>
          <p:nvPr/>
        </p:nvSpPr>
        <p:spPr>
          <a:xfrm>
            <a:off x="1064443" y="2203790"/>
            <a:ext cx="8865370" cy="923330"/>
          </a:xfrm>
          <a:prstGeom prst="rect">
            <a:avLst/>
          </a:prstGeom>
          <a:noFill/>
        </p:spPr>
        <p:txBody>
          <a:bodyPr wrap="square">
            <a:spAutoFit/>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答：</a:t>
            </a:r>
            <a:r>
              <a:rPr lang="zh-CN" altLang="en-US" kern="100" dirty="0">
                <a:latin typeface="等线" panose="02010600030101010101" pitchFamily="2" charset="-122"/>
                <a:ea typeface="等线" panose="02010600030101010101" pitchFamily="2" charset="-122"/>
                <a:cs typeface="Times New Roman" panose="02020603050405020304" pitchFamily="18" charset="0"/>
              </a:rPr>
              <a:t>泛化关系指的是一般与特殊的关系。当多个用例共同拥有一种类似的结构和行为的时候</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可以将它们的共性抽象成为父用例</a:t>
            </a:r>
            <a:r>
              <a:rPr lang="en-US" altLang="zh-CN" kern="100" dirty="0">
                <a:latin typeface="等线" panose="02010600030101010101" pitchFamily="2" charset="-122"/>
                <a:ea typeface="等线" panose="02010600030101010101" pitchFamily="2" charset="-122"/>
                <a:cs typeface="Times New Roman" panose="02020603050405020304" pitchFamily="18" charset="0"/>
              </a:rPr>
              <a:t>,</a:t>
            </a:r>
            <a:r>
              <a:rPr lang="zh-CN" altLang="en-US" kern="100" dirty="0">
                <a:latin typeface="等线" panose="02010600030101010101" pitchFamily="2" charset="-122"/>
                <a:ea typeface="等线" panose="02010600030101010101" pitchFamily="2" charset="-122"/>
                <a:cs typeface="Times New Roman" panose="02020603050405020304" pitchFamily="18" charset="0"/>
              </a:rPr>
              <a:t>其他的用例作为泛化关系中的子用例。</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8AC0A62A-C514-435B-907A-A467E1E3E92B}"/>
              </a:ext>
            </a:extLst>
          </p:cNvPr>
          <p:cNvPicPr>
            <a:picLocks noChangeAspect="1"/>
          </p:cNvPicPr>
          <p:nvPr/>
        </p:nvPicPr>
        <p:blipFill>
          <a:blip r:embed="rId2"/>
          <a:stretch>
            <a:fillRect/>
          </a:stretch>
        </p:blipFill>
        <p:spPr>
          <a:xfrm>
            <a:off x="1282976" y="2917324"/>
            <a:ext cx="4714875" cy="1828800"/>
          </a:xfrm>
          <a:prstGeom prst="rect">
            <a:avLst/>
          </a:prstGeom>
        </p:spPr>
      </p:pic>
    </p:spTree>
    <p:extLst>
      <p:ext uri="{BB962C8B-B14F-4D97-AF65-F5344CB8AC3E}">
        <p14:creationId xmlns:p14="http://schemas.microsoft.com/office/powerpoint/2010/main" val="29767831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iś1îḓè">
            <a:extLst>
              <a:ext uri="{FF2B5EF4-FFF2-40B4-BE49-F238E27FC236}">
                <a16:creationId xmlns:a16="http://schemas.microsoft.com/office/drawing/2014/main" id="{10EAE9AF-DE0B-4A29-A25E-DE5232B88D74}"/>
              </a:ext>
            </a:extLst>
          </p:cNvPr>
          <p:cNvSpPr/>
          <p:nvPr/>
        </p:nvSpPr>
        <p:spPr>
          <a:xfrm>
            <a:off x="4878732" y="1068594"/>
            <a:ext cx="2149389" cy="2149389"/>
          </a:xfrm>
          <a:prstGeom prst="ellipse">
            <a:avLst/>
          </a:prstGeom>
          <a:solidFill>
            <a:srgbClr val="EB8FA6"/>
          </a:solidFill>
          <a:ln w="7620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4400" b="1" dirty="0">
                <a:solidFill>
                  <a:schemeClr val="bg1"/>
                </a:solidFill>
                <a:cs typeface="+mn-ea"/>
                <a:sym typeface="+mn-lt"/>
              </a:rPr>
              <a:t>PART</a:t>
            </a:r>
          </a:p>
          <a:p>
            <a:pPr algn="ctr" defTabSz="914354"/>
            <a:r>
              <a:rPr lang="en-US" altLang="zh-CN" sz="4400" b="1" dirty="0">
                <a:solidFill>
                  <a:schemeClr val="bg1"/>
                </a:solidFill>
                <a:cs typeface="+mn-ea"/>
                <a:sym typeface="+mn-lt"/>
              </a:rPr>
              <a:t>02</a:t>
            </a:r>
            <a:endParaRPr lang="zh-CN" altLang="en-US" sz="4400" b="1" dirty="0">
              <a:solidFill>
                <a:schemeClr val="bg1"/>
              </a:solidFill>
              <a:cs typeface="+mn-ea"/>
              <a:sym typeface="+mn-lt"/>
            </a:endParaRPr>
          </a:p>
        </p:txBody>
      </p:sp>
      <p:sp>
        <p:nvSpPr>
          <p:cNvPr id="3" name="矩形 2">
            <a:extLst>
              <a:ext uri="{FF2B5EF4-FFF2-40B4-BE49-F238E27FC236}">
                <a16:creationId xmlns:a16="http://schemas.microsoft.com/office/drawing/2014/main" id="{60F2E75A-F39B-4CAE-BCAA-7846135B9080}"/>
              </a:ext>
            </a:extLst>
          </p:cNvPr>
          <p:cNvSpPr/>
          <p:nvPr/>
        </p:nvSpPr>
        <p:spPr>
          <a:xfrm>
            <a:off x="3091110" y="3475213"/>
            <a:ext cx="5724644" cy="923330"/>
          </a:xfrm>
          <a:prstGeom prst="rect">
            <a:avLst/>
          </a:prstGeom>
        </p:spPr>
        <p:txBody>
          <a:bodyPr wrap="none">
            <a:spAutoFit/>
          </a:bodyPr>
          <a:lstStyle/>
          <a:p>
            <a:pPr algn="ctr"/>
            <a:r>
              <a:rPr lang="zh-CN" altLang="en-US" sz="5400" b="1" dirty="0">
                <a:solidFill>
                  <a:schemeClr val="tx1">
                    <a:lumMod val="75000"/>
                    <a:lumOff val="25000"/>
                  </a:schemeClr>
                </a:solidFill>
                <a:cs typeface="+mn-ea"/>
                <a:sym typeface="+mn-lt"/>
              </a:rPr>
              <a:t>状态机图和活动图</a:t>
            </a:r>
            <a:endParaRPr lang="en-US" altLang="zh-CN" sz="5400" b="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45422986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iś1îḓè">
            <a:extLst>
              <a:ext uri="{FF2B5EF4-FFF2-40B4-BE49-F238E27FC236}">
                <a16:creationId xmlns:a16="http://schemas.microsoft.com/office/drawing/2014/main" id="{4D650F8B-0786-4D32-BDE9-7722886FE177}"/>
              </a:ext>
            </a:extLst>
          </p:cNvPr>
          <p:cNvSpPr/>
          <p:nvPr/>
        </p:nvSpPr>
        <p:spPr>
          <a:xfrm>
            <a:off x="4878732" y="1068594"/>
            <a:ext cx="2149389" cy="2149389"/>
          </a:xfrm>
          <a:prstGeom prst="ellipse">
            <a:avLst/>
          </a:prstGeom>
          <a:solidFill>
            <a:srgbClr val="EB8FA6"/>
          </a:solidFill>
          <a:ln w="7620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4400" b="1" dirty="0">
                <a:solidFill>
                  <a:schemeClr val="bg1"/>
                </a:solidFill>
                <a:cs typeface="+mn-ea"/>
                <a:sym typeface="+mn-lt"/>
              </a:rPr>
              <a:t>PART</a:t>
            </a:r>
          </a:p>
          <a:p>
            <a:pPr algn="ctr" defTabSz="914354"/>
            <a:r>
              <a:rPr lang="en-US" altLang="zh-CN" sz="4400" b="1" dirty="0">
                <a:solidFill>
                  <a:schemeClr val="bg1"/>
                </a:solidFill>
                <a:cs typeface="+mn-ea"/>
                <a:sym typeface="+mn-lt"/>
              </a:rPr>
              <a:t>01</a:t>
            </a:r>
            <a:endParaRPr lang="zh-CN" altLang="en-US" sz="4400" b="1" dirty="0">
              <a:solidFill>
                <a:schemeClr val="bg1"/>
              </a:solidFill>
              <a:cs typeface="+mn-ea"/>
              <a:sym typeface="+mn-lt"/>
            </a:endParaRPr>
          </a:p>
        </p:txBody>
      </p:sp>
      <p:sp>
        <p:nvSpPr>
          <p:cNvPr id="3" name="矩形 2">
            <a:extLst>
              <a:ext uri="{FF2B5EF4-FFF2-40B4-BE49-F238E27FC236}">
                <a16:creationId xmlns:a16="http://schemas.microsoft.com/office/drawing/2014/main" id="{B2BEEE3B-A2BD-43DD-8480-BAF4860ABCA7}"/>
              </a:ext>
            </a:extLst>
          </p:cNvPr>
          <p:cNvSpPr/>
          <p:nvPr/>
        </p:nvSpPr>
        <p:spPr>
          <a:xfrm>
            <a:off x="3761964" y="3475213"/>
            <a:ext cx="4382931" cy="923330"/>
          </a:xfrm>
          <a:prstGeom prst="rect">
            <a:avLst/>
          </a:prstGeom>
        </p:spPr>
        <p:txBody>
          <a:bodyPr wrap="none">
            <a:spAutoFit/>
          </a:bodyPr>
          <a:lstStyle/>
          <a:p>
            <a:pPr algn="ctr"/>
            <a:r>
              <a:rPr lang="zh-CN" altLang="en-US" sz="5400" b="1" dirty="0">
                <a:solidFill>
                  <a:schemeClr val="tx1">
                    <a:lumMod val="75000"/>
                    <a:lumOff val="25000"/>
                  </a:schemeClr>
                </a:solidFill>
                <a:cs typeface="+mn-ea"/>
                <a:sym typeface="+mn-lt"/>
              </a:rPr>
              <a:t>用例和用例图</a:t>
            </a:r>
            <a:endParaRPr lang="en-US" altLang="zh-CN" sz="5400" b="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1555071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623076"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状态机图</a:t>
            </a:r>
          </a:p>
        </p:txBody>
      </p:sp>
      <p:sp>
        <p:nvSpPr>
          <p:cNvPr id="6" name="矩形 5">
            <a:extLst>
              <a:ext uri="{FF2B5EF4-FFF2-40B4-BE49-F238E27FC236}">
                <a16:creationId xmlns:a16="http://schemas.microsoft.com/office/drawing/2014/main" id="{D3338710-3441-4F3A-A67C-F62558547656}"/>
              </a:ext>
            </a:extLst>
          </p:cNvPr>
          <p:cNvSpPr/>
          <p:nvPr/>
        </p:nvSpPr>
        <p:spPr>
          <a:xfrm>
            <a:off x="1028013" y="1223628"/>
            <a:ext cx="800219" cy="461665"/>
          </a:xfrm>
          <a:prstGeom prst="rect">
            <a:avLst/>
          </a:prstGeom>
        </p:spPr>
        <p:txBody>
          <a:bodyPr wrap="none">
            <a:spAutoFit/>
          </a:bodyPr>
          <a:lstStyle/>
          <a:p>
            <a:r>
              <a:rPr lang="zh-CN" altLang="en-US" sz="2400" b="1" dirty="0">
                <a:solidFill>
                  <a:srgbClr val="EB8FA6"/>
                </a:solidFill>
                <a:cs typeface="+mn-ea"/>
                <a:sym typeface="+mn-lt"/>
              </a:rPr>
              <a:t>概念</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967227" y="1673498"/>
            <a:ext cx="9787037" cy="4388509"/>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zh-CN" dirty="0"/>
              <a:t>状态机图是系统分析的常用工具之一，它通过建立类对象的生存周期模型来描述对象随时间变化的动态行为</a:t>
            </a:r>
            <a:r>
              <a:rPr lang="zh-CN" altLang="en-US" dirty="0"/>
              <a:t>。</a:t>
            </a:r>
            <a:endParaRPr lang="en-US" altLang="zh-CN" dirty="0"/>
          </a:p>
          <a:p>
            <a:pPr marL="285750" indent="-285750">
              <a:lnSpc>
                <a:spcPct val="200000"/>
              </a:lnSpc>
              <a:buFont typeface="Arial" panose="020B0604020202020204" pitchFamily="34" charset="0"/>
              <a:buChar char="•"/>
            </a:pPr>
            <a:r>
              <a:rPr lang="en-US" altLang="zh-CN" dirty="0"/>
              <a:t>UML</a:t>
            </a:r>
            <a:r>
              <a:rPr lang="zh-CN" altLang="zh-CN" dirty="0"/>
              <a:t>状态机图的</a:t>
            </a:r>
            <a:r>
              <a:rPr lang="zh-CN" altLang="zh-CN" dirty="0">
                <a:solidFill>
                  <a:srgbClr val="FF0000"/>
                </a:solidFill>
              </a:rPr>
              <a:t>状态</a:t>
            </a:r>
            <a:r>
              <a:rPr lang="zh-CN" altLang="zh-CN" dirty="0"/>
              <a:t>是指对象的生命周期中满足某些条件、执行某些活动或等待某些事件时的一个条件或状态</a:t>
            </a:r>
            <a:r>
              <a:rPr lang="zh-CN" altLang="en-US" dirty="0"/>
              <a:t>。</a:t>
            </a:r>
            <a:endParaRPr lang="en-US" altLang="zh-CN" dirty="0"/>
          </a:p>
          <a:p>
            <a:pPr marL="285750" indent="-285750">
              <a:lnSpc>
                <a:spcPct val="200000"/>
              </a:lnSpc>
              <a:buFont typeface="Arial" panose="020B0604020202020204" pitchFamily="34" charset="0"/>
              <a:buChar char="•"/>
            </a:pPr>
            <a:r>
              <a:rPr lang="zh-CN" altLang="zh-CN" dirty="0"/>
              <a:t>状态机图由</a:t>
            </a:r>
            <a:r>
              <a:rPr lang="zh-CN" altLang="zh-CN" b="1" dirty="0"/>
              <a:t>状态、转换、事件、活动和动作</a:t>
            </a:r>
            <a:r>
              <a:rPr lang="en-US" altLang="zh-CN" dirty="0"/>
              <a:t>5</a:t>
            </a:r>
            <a:r>
              <a:rPr lang="zh-CN" altLang="zh-CN" dirty="0"/>
              <a:t>部分组成，它包含了一个类的对象在其生命周期期间的所有状态的序列以及对象对接收到的事件所产生的反映。大多数面向对象技术都使用状态机图来描述一个对象在其生命周期中的行为。</a:t>
            </a:r>
          </a:p>
          <a:p>
            <a:pPr marL="285750" indent="-285750">
              <a:lnSpc>
                <a:spcPct val="200000"/>
              </a:lnSpc>
              <a:buFont typeface="Arial" panose="020B0604020202020204" pitchFamily="34" charset="0"/>
              <a:buChar char="•"/>
            </a:pPr>
            <a:endParaRPr lang="zh-CN" altLang="en-US"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94157457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状态机图</a:t>
            </a:r>
          </a:p>
        </p:txBody>
      </p:sp>
      <p:sp>
        <p:nvSpPr>
          <p:cNvPr id="6" name="矩形 5">
            <a:extLst>
              <a:ext uri="{FF2B5EF4-FFF2-40B4-BE49-F238E27FC236}">
                <a16:creationId xmlns:a16="http://schemas.microsoft.com/office/drawing/2014/main" id="{D3338710-3441-4F3A-A67C-F62558547656}"/>
              </a:ext>
            </a:extLst>
          </p:cNvPr>
          <p:cNvSpPr/>
          <p:nvPr/>
        </p:nvSpPr>
        <p:spPr>
          <a:xfrm>
            <a:off x="1028013" y="1223628"/>
            <a:ext cx="800219" cy="461665"/>
          </a:xfrm>
          <a:prstGeom prst="rect">
            <a:avLst/>
          </a:prstGeom>
        </p:spPr>
        <p:txBody>
          <a:bodyPr wrap="none">
            <a:spAutoFit/>
          </a:bodyPr>
          <a:lstStyle/>
          <a:p>
            <a:r>
              <a:rPr lang="zh-CN" altLang="en-US" sz="2400" b="1" dirty="0">
                <a:solidFill>
                  <a:srgbClr val="EB8FA6"/>
                </a:solidFill>
                <a:cs typeface="+mn-ea"/>
                <a:sym typeface="+mn-lt"/>
              </a:rPr>
              <a:t>概念</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873966" y="1766334"/>
            <a:ext cx="9973559" cy="1793889"/>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zh-CN" sz="2000" dirty="0"/>
              <a:t>状态用</a:t>
            </a:r>
            <a:r>
              <a:rPr lang="zh-CN" altLang="zh-CN" sz="2000" b="1" dirty="0"/>
              <a:t>圆角矩形</a:t>
            </a:r>
            <a:r>
              <a:rPr lang="zh-CN" altLang="zh-CN" sz="2000" dirty="0"/>
              <a:t>表示，</a:t>
            </a:r>
            <a:r>
              <a:rPr lang="zh-CN" altLang="zh-CN" sz="2000" b="1" dirty="0"/>
              <a:t>初态用实心圆点表示，终态用圆形内嵌圆点表示</a:t>
            </a:r>
            <a:r>
              <a:rPr lang="zh-CN" altLang="en-US" b="1" dirty="0"/>
              <a:t>，如图所示。</a:t>
            </a:r>
            <a:endParaRPr lang="en-US" altLang="zh-CN" b="1" dirty="0"/>
          </a:p>
          <a:p>
            <a:pPr marL="285750" indent="-285750">
              <a:lnSpc>
                <a:spcPct val="200000"/>
              </a:lnSpc>
              <a:buFont typeface="Arial" panose="020B0604020202020204" pitchFamily="34" charset="0"/>
              <a:buChar char="•"/>
            </a:pPr>
            <a:r>
              <a:rPr lang="zh-CN" altLang="zh-CN" sz="2000" b="1" dirty="0">
                <a:solidFill>
                  <a:srgbClr val="FF0000"/>
                </a:solidFill>
              </a:rPr>
              <a:t>注意：每一个状态机图只有一个初始状态，但可能</a:t>
            </a:r>
            <a:r>
              <a:rPr lang="zh-CN" altLang="en-US" sz="2000" b="1" dirty="0">
                <a:solidFill>
                  <a:srgbClr val="FF0000"/>
                </a:solidFill>
              </a:rPr>
              <a:t>有</a:t>
            </a:r>
            <a:r>
              <a:rPr lang="zh-CN" altLang="zh-CN" sz="2000" b="1" dirty="0">
                <a:solidFill>
                  <a:srgbClr val="FF0000"/>
                </a:solidFill>
              </a:rPr>
              <a:t>多个终止状态</a:t>
            </a:r>
            <a:endParaRPr lang="zh-CN" altLang="zh-CN" sz="2000" dirty="0">
              <a:solidFill>
                <a:srgbClr val="FF0000"/>
              </a:solidFill>
            </a:endParaRPr>
          </a:p>
          <a:p>
            <a:pPr marL="285750" indent="-285750">
              <a:lnSpc>
                <a:spcPct val="200000"/>
              </a:lnSpc>
              <a:buFont typeface="Arial" panose="020B0604020202020204" pitchFamily="34" charset="0"/>
              <a:buChar char="•"/>
            </a:pPr>
            <a:endParaRPr lang="en-US" altLang="zh-CN" dirty="0">
              <a:solidFill>
                <a:schemeClr val="tx1">
                  <a:lumMod val="75000"/>
                  <a:lumOff val="25000"/>
                </a:schemeClr>
              </a:solidFill>
              <a:cs typeface="+mn-ea"/>
              <a:sym typeface="+mn-lt"/>
            </a:endParaRPr>
          </a:p>
        </p:txBody>
      </p:sp>
      <p:pic>
        <p:nvPicPr>
          <p:cNvPr id="12" name="图片 11">
            <a:extLst>
              <a:ext uri="{FF2B5EF4-FFF2-40B4-BE49-F238E27FC236}">
                <a16:creationId xmlns:a16="http://schemas.microsoft.com/office/drawing/2014/main" id="{9C7DF774-1390-4CFA-AC4E-217922B2A7E9}"/>
              </a:ext>
            </a:extLst>
          </p:cNvPr>
          <p:cNvPicPr>
            <a:picLocks noChangeAspect="1"/>
          </p:cNvPicPr>
          <p:nvPr/>
        </p:nvPicPr>
        <p:blipFill>
          <a:blip r:embed="rId2"/>
          <a:stretch>
            <a:fillRect/>
          </a:stretch>
        </p:blipFill>
        <p:spPr>
          <a:xfrm>
            <a:off x="3990696" y="2944670"/>
            <a:ext cx="3935069" cy="3125420"/>
          </a:xfrm>
          <a:prstGeom prst="rect">
            <a:avLst/>
          </a:prstGeom>
          <a:noFill/>
          <a:ln>
            <a:noFill/>
          </a:ln>
        </p:spPr>
      </p:pic>
    </p:spTree>
    <p:extLst>
      <p:ext uri="{BB962C8B-B14F-4D97-AF65-F5344CB8AC3E}">
        <p14:creationId xmlns:p14="http://schemas.microsoft.com/office/powerpoint/2010/main" val="38628586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状态机图</a:t>
            </a:r>
          </a:p>
        </p:txBody>
      </p:sp>
      <p:sp>
        <p:nvSpPr>
          <p:cNvPr id="6" name="矩形 5">
            <a:extLst>
              <a:ext uri="{FF2B5EF4-FFF2-40B4-BE49-F238E27FC236}">
                <a16:creationId xmlns:a16="http://schemas.microsoft.com/office/drawing/2014/main" id="{D3338710-3441-4F3A-A67C-F62558547656}"/>
              </a:ext>
            </a:extLst>
          </p:cNvPr>
          <p:cNvSpPr/>
          <p:nvPr/>
        </p:nvSpPr>
        <p:spPr>
          <a:xfrm>
            <a:off x="1028013" y="1223628"/>
            <a:ext cx="800219" cy="461665"/>
          </a:xfrm>
          <a:prstGeom prst="rect">
            <a:avLst/>
          </a:prstGeom>
        </p:spPr>
        <p:txBody>
          <a:bodyPr wrap="none">
            <a:spAutoFit/>
          </a:bodyPr>
          <a:lstStyle/>
          <a:p>
            <a:r>
              <a:rPr lang="zh-CN" altLang="en-US" sz="2400" b="1" dirty="0">
                <a:solidFill>
                  <a:srgbClr val="EB8FA6"/>
                </a:solidFill>
                <a:cs typeface="+mn-ea"/>
                <a:sym typeface="+mn-lt"/>
              </a:rPr>
              <a:t>概念</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873966" y="1766334"/>
            <a:ext cx="9973559" cy="3886770"/>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zh-CN" dirty="0"/>
              <a:t>状态机图用于显示状态机、使对象达到这些状态的事件和条件，以及达到这些状态时所发生的操作</a:t>
            </a:r>
            <a:r>
              <a:rPr lang="zh-CN" altLang="en-US" b="1" dirty="0"/>
              <a:t>。</a:t>
            </a:r>
            <a:endParaRPr lang="en-US" altLang="zh-CN" b="1" dirty="0"/>
          </a:p>
          <a:p>
            <a:pPr marL="285750" indent="-285750">
              <a:lnSpc>
                <a:spcPct val="200000"/>
              </a:lnSpc>
              <a:buFont typeface="Arial" panose="020B0604020202020204" pitchFamily="34" charset="0"/>
              <a:buChar char="•"/>
            </a:pPr>
            <a:r>
              <a:rPr lang="zh-CN" altLang="zh-CN" dirty="0"/>
              <a:t>状态之间的</a:t>
            </a:r>
            <a:r>
              <a:rPr lang="zh-CN" altLang="zh-CN" b="1" dirty="0"/>
              <a:t>过渡事件</a:t>
            </a:r>
            <a:r>
              <a:rPr lang="zh-CN" altLang="zh-CN" dirty="0"/>
              <a:t>（</a:t>
            </a:r>
            <a:r>
              <a:rPr lang="en-US" altLang="zh-CN" dirty="0"/>
              <a:t>Event</a:t>
            </a:r>
            <a:r>
              <a:rPr lang="zh-CN" altLang="zh-CN" dirty="0"/>
              <a:t>），对应对象的操作。</a:t>
            </a:r>
          </a:p>
          <a:p>
            <a:pPr marL="285750" indent="-285750">
              <a:lnSpc>
                <a:spcPct val="200000"/>
              </a:lnSpc>
              <a:buFont typeface="Arial" panose="020B0604020202020204" pitchFamily="34" charset="0"/>
              <a:buChar char="•"/>
            </a:pPr>
            <a:r>
              <a:rPr lang="zh-CN" altLang="zh-CN" dirty="0"/>
              <a:t>事件有可能在特定的条件下发生，这样的条件称为</a:t>
            </a:r>
            <a:r>
              <a:rPr lang="zh-CN" altLang="zh-CN" b="1" dirty="0"/>
              <a:t>警戒条件</a:t>
            </a:r>
            <a:r>
              <a:rPr lang="zh-CN" altLang="zh-CN" dirty="0"/>
              <a:t>（</a:t>
            </a:r>
            <a:r>
              <a:rPr lang="en-US" altLang="zh-CN" dirty="0"/>
              <a:t>Guard Condition</a:t>
            </a:r>
            <a:r>
              <a:rPr lang="zh-CN" altLang="zh-CN" dirty="0"/>
              <a:t>）。</a:t>
            </a:r>
            <a:endParaRPr lang="en-US" altLang="zh-CN" dirty="0"/>
          </a:p>
          <a:p>
            <a:pPr marL="285750" indent="-285750">
              <a:lnSpc>
                <a:spcPct val="200000"/>
              </a:lnSpc>
              <a:buFont typeface="Arial" panose="020B0604020202020204" pitchFamily="34" charset="0"/>
              <a:buChar char="•"/>
            </a:pPr>
            <a:r>
              <a:rPr lang="zh-CN" altLang="zh-CN" dirty="0"/>
              <a:t>发生事件时的处理称为</a:t>
            </a:r>
            <a:r>
              <a:rPr lang="zh-CN" altLang="zh-CN" b="1" dirty="0"/>
              <a:t>动作</a:t>
            </a:r>
            <a:r>
              <a:rPr lang="zh-CN" altLang="zh-CN" dirty="0"/>
              <a:t>（</a:t>
            </a:r>
            <a:r>
              <a:rPr lang="en-US" altLang="zh-CN" dirty="0"/>
              <a:t>Action</a:t>
            </a:r>
            <a:r>
              <a:rPr lang="zh-CN" altLang="zh-CN" dirty="0"/>
              <a:t>）。</a:t>
            </a:r>
          </a:p>
          <a:p>
            <a:pPr marL="285750" indent="-285750">
              <a:lnSpc>
                <a:spcPct val="200000"/>
              </a:lnSpc>
              <a:buFont typeface="Arial" panose="020B0604020202020204" pitchFamily="34" charset="0"/>
              <a:buChar char="•"/>
            </a:pPr>
            <a:r>
              <a:rPr lang="zh-CN" altLang="zh-CN" dirty="0"/>
              <a:t>从一个状态到另一个状态之间的连线称为</a:t>
            </a:r>
            <a:r>
              <a:rPr lang="zh-CN" altLang="zh-CN" b="1" dirty="0"/>
              <a:t>转移</a:t>
            </a:r>
            <a:r>
              <a:rPr lang="zh-CN" altLang="zh-CN" dirty="0"/>
              <a:t>（</a:t>
            </a:r>
            <a:r>
              <a:rPr lang="en-US" altLang="zh-CN" dirty="0"/>
              <a:t>Transitions</a:t>
            </a:r>
            <a:r>
              <a:rPr lang="zh-CN" altLang="zh-CN" dirty="0"/>
              <a:t>）</a:t>
            </a:r>
            <a:r>
              <a:rPr lang="zh-CN" altLang="en-US" dirty="0"/>
              <a:t>。</a:t>
            </a:r>
            <a:endParaRPr lang="en-US" altLang="zh-CN" b="1" dirty="0"/>
          </a:p>
          <a:p>
            <a:pPr marL="285750" indent="-285750">
              <a:lnSpc>
                <a:spcPct val="200000"/>
              </a:lnSpc>
              <a:buFont typeface="Arial" panose="020B0604020202020204" pitchFamily="34" charset="0"/>
              <a:buChar char="•"/>
            </a:pPr>
            <a:endParaRPr lang="en-US" altLang="zh-CN"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07775984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状态机图</a:t>
            </a:r>
          </a:p>
        </p:txBody>
      </p:sp>
      <p:sp>
        <p:nvSpPr>
          <p:cNvPr id="6" name="矩形 5">
            <a:extLst>
              <a:ext uri="{FF2B5EF4-FFF2-40B4-BE49-F238E27FC236}">
                <a16:creationId xmlns:a16="http://schemas.microsoft.com/office/drawing/2014/main" id="{D3338710-3441-4F3A-A67C-F62558547656}"/>
              </a:ext>
            </a:extLst>
          </p:cNvPr>
          <p:cNvSpPr/>
          <p:nvPr/>
        </p:nvSpPr>
        <p:spPr>
          <a:xfrm>
            <a:off x="1028013" y="1223628"/>
            <a:ext cx="1415772" cy="461665"/>
          </a:xfrm>
          <a:prstGeom prst="rect">
            <a:avLst/>
          </a:prstGeom>
        </p:spPr>
        <p:txBody>
          <a:bodyPr wrap="none">
            <a:spAutoFit/>
          </a:bodyPr>
          <a:lstStyle/>
          <a:p>
            <a:r>
              <a:rPr lang="zh-CN" altLang="en-US" sz="2400" b="1" dirty="0">
                <a:solidFill>
                  <a:srgbClr val="EB8FA6"/>
                </a:solidFill>
                <a:cs typeface="+mn-ea"/>
                <a:sym typeface="+mn-lt"/>
              </a:rPr>
              <a:t>基本元素</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873966" y="1766334"/>
            <a:ext cx="9973559" cy="2778774"/>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2400" dirty="0">
                <a:solidFill>
                  <a:schemeClr val="tx1">
                    <a:lumMod val="75000"/>
                    <a:lumOff val="25000"/>
                  </a:schemeClr>
                </a:solidFill>
                <a:cs typeface="+mn-ea"/>
                <a:sym typeface="+mn-lt"/>
              </a:rPr>
              <a:t>状态机图通常包含如下内容：</a:t>
            </a:r>
          </a:p>
          <a:p>
            <a:pPr marL="285750" indent="-285750">
              <a:lnSpc>
                <a:spcPct val="200000"/>
              </a:lnSpc>
              <a:buFont typeface="Arial" panose="020B0604020202020204" pitchFamily="34" charset="0"/>
              <a:buChar char="•"/>
            </a:pPr>
            <a:r>
              <a:rPr lang="en-US" altLang="zh-CN" sz="2400" dirty="0">
                <a:solidFill>
                  <a:schemeClr val="tx1">
                    <a:lumMod val="75000"/>
                    <a:lumOff val="25000"/>
                  </a:schemeClr>
                </a:solidFill>
                <a:cs typeface="+mn-ea"/>
                <a:sym typeface="+mn-lt"/>
              </a:rPr>
              <a:t>1. </a:t>
            </a:r>
            <a:r>
              <a:rPr lang="zh-CN" altLang="en-US" sz="2400" b="1" dirty="0">
                <a:cs typeface="+mn-ea"/>
                <a:sym typeface="+mn-lt"/>
              </a:rPr>
              <a:t>状态</a:t>
            </a:r>
            <a:r>
              <a:rPr lang="zh-CN" altLang="en-US" sz="2400" dirty="0">
                <a:solidFill>
                  <a:schemeClr val="tx1">
                    <a:lumMod val="75000"/>
                    <a:lumOff val="25000"/>
                  </a:schemeClr>
                </a:solidFill>
                <a:cs typeface="+mn-ea"/>
                <a:sym typeface="+mn-lt"/>
              </a:rPr>
              <a:t>  状态定义对象在其生命周期中的条件或状况。</a:t>
            </a:r>
          </a:p>
          <a:p>
            <a:pPr marL="285750" indent="-285750">
              <a:lnSpc>
                <a:spcPct val="200000"/>
              </a:lnSpc>
              <a:buFont typeface="Arial" panose="020B0604020202020204" pitchFamily="34" charset="0"/>
              <a:buChar char="•"/>
            </a:pPr>
            <a:r>
              <a:rPr lang="en-US" altLang="zh-CN" sz="2400" dirty="0">
                <a:solidFill>
                  <a:schemeClr val="tx1">
                    <a:lumMod val="75000"/>
                    <a:lumOff val="25000"/>
                  </a:schemeClr>
                </a:solidFill>
                <a:cs typeface="+mn-ea"/>
                <a:sym typeface="+mn-lt"/>
              </a:rPr>
              <a:t>2. </a:t>
            </a:r>
            <a:r>
              <a:rPr lang="zh-CN" altLang="en-US" sz="2400" b="1" dirty="0">
                <a:solidFill>
                  <a:schemeClr val="tx1">
                    <a:lumMod val="75000"/>
                    <a:lumOff val="25000"/>
                  </a:schemeClr>
                </a:solidFill>
                <a:cs typeface="+mn-ea"/>
                <a:sym typeface="+mn-lt"/>
              </a:rPr>
              <a:t>转换</a:t>
            </a:r>
            <a:r>
              <a:rPr lang="zh-CN" altLang="en-US" sz="2400" dirty="0">
                <a:solidFill>
                  <a:schemeClr val="tx1">
                    <a:lumMod val="75000"/>
                    <a:lumOff val="25000"/>
                  </a:schemeClr>
                </a:solidFill>
                <a:cs typeface="+mn-ea"/>
                <a:sym typeface="+mn-lt"/>
              </a:rPr>
              <a:t>  对象的状态之间的转换叫转换，它包括事件和动作</a:t>
            </a:r>
          </a:p>
          <a:p>
            <a:pPr marL="285750" indent="-285750">
              <a:lnSpc>
                <a:spcPct val="200000"/>
              </a:lnSpc>
              <a:buFont typeface="Arial" panose="020B0604020202020204" pitchFamily="34" charset="0"/>
              <a:buChar char="•"/>
            </a:pPr>
            <a:endParaRPr lang="en-US" altLang="zh-CN"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5719255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状态机图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状态</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5" y="2520978"/>
            <a:ext cx="9860534" cy="2862322"/>
          </a:xfrm>
          <a:prstGeom prst="rect">
            <a:avLst/>
          </a:prstGeom>
        </p:spPr>
        <p:txBody>
          <a:bodyPr wrap="square">
            <a:spAutoFit/>
          </a:bodyPr>
          <a:lstStyle/>
          <a:p>
            <a:r>
              <a:rPr lang="zh-CN" altLang="zh-CN" dirty="0"/>
              <a:t>一个对象的状态由以下</a:t>
            </a:r>
            <a:r>
              <a:rPr lang="en-US" altLang="zh-CN" dirty="0"/>
              <a:t>5</a:t>
            </a:r>
            <a:r>
              <a:rPr lang="zh-CN" altLang="zh-CN" dirty="0"/>
              <a:t>个部分组成：</a:t>
            </a:r>
            <a:r>
              <a:rPr lang="zh-CN" altLang="zh-CN" b="1" dirty="0"/>
              <a:t>名称、进入</a:t>
            </a:r>
            <a:r>
              <a:rPr lang="en-US" altLang="zh-CN" b="1" dirty="0"/>
              <a:t>/</a:t>
            </a:r>
            <a:r>
              <a:rPr lang="zh-CN" altLang="zh-CN" b="1" dirty="0"/>
              <a:t>退出动作、内部转换、子状态和延迟事件</a:t>
            </a:r>
            <a:r>
              <a:rPr lang="zh-CN" altLang="zh-CN" dirty="0"/>
              <a:t>。</a:t>
            </a:r>
          </a:p>
          <a:p>
            <a:pPr lvl="0"/>
            <a:r>
              <a:rPr lang="zh-CN" altLang="zh-CN" dirty="0"/>
              <a:t>名称：即文本字符串，用来</a:t>
            </a:r>
            <a:r>
              <a:rPr lang="zh-CN" altLang="zh-CN" b="1" dirty="0"/>
              <a:t>区别不同的状态区</a:t>
            </a:r>
            <a:r>
              <a:rPr lang="zh-CN" altLang="zh-CN" dirty="0"/>
              <a:t>；状态也可匿名，这表示它没有名称。</a:t>
            </a:r>
          </a:p>
          <a:p>
            <a:pPr lvl="0"/>
            <a:endParaRPr lang="en-US" altLang="zh-CN" dirty="0"/>
          </a:p>
          <a:p>
            <a:pPr lvl="0"/>
            <a:r>
              <a:rPr lang="zh-CN" altLang="zh-CN" dirty="0"/>
              <a:t>进入</a:t>
            </a:r>
            <a:r>
              <a:rPr lang="en-US" altLang="zh-CN" dirty="0"/>
              <a:t>/</a:t>
            </a:r>
            <a:r>
              <a:rPr lang="zh-CN" altLang="zh-CN" dirty="0"/>
              <a:t>退出动作：入口动作是</a:t>
            </a:r>
            <a:r>
              <a:rPr lang="en-US" altLang="zh-CN" dirty="0"/>
              <a:t>entry</a:t>
            </a:r>
            <a:r>
              <a:rPr lang="zh-CN" altLang="zh-CN" dirty="0"/>
              <a:t>，出口动作是</a:t>
            </a:r>
            <a:r>
              <a:rPr lang="en-US" altLang="zh-CN" dirty="0"/>
              <a:t>exit</a:t>
            </a:r>
            <a:r>
              <a:rPr lang="zh-CN" altLang="zh-CN" dirty="0"/>
              <a:t>，进入和退出操作将分别允许发出同意操作</a:t>
            </a:r>
          </a:p>
          <a:p>
            <a:pPr lvl="0"/>
            <a:endParaRPr lang="en-US" altLang="zh-CN" dirty="0"/>
          </a:p>
          <a:p>
            <a:pPr lvl="0"/>
            <a:r>
              <a:rPr lang="zh-CN" altLang="zh-CN" dirty="0"/>
              <a:t>内部转换：使转换事件</a:t>
            </a:r>
            <a:r>
              <a:rPr lang="zh-CN" altLang="zh-CN" b="1" dirty="0"/>
              <a:t>在不退出状态</a:t>
            </a:r>
            <a:r>
              <a:rPr lang="zh-CN" altLang="zh-CN" dirty="0"/>
              <a:t>的情况下，在状态内得到处理，从而</a:t>
            </a:r>
            <a:r>
              <a:rPr lang="zh-CN" altLang="zh-CN" b="1" dirty="0"/>
              <a:t>避免触发进入或退出操作</a:t>
            </a:r>
            <a:r>
              <a:rPr lang="zh-CN" altLang="zh-CN" dirty="0"/>
              <a:t>。</a:t>
            </a:r>
          </a:p>
          <a:p>
            <a:endParaRPr lang="en-US" altLang="zh-CN" dirty="0"/>
          </a:p>
          <a:p>
            <a:r>
              <a:rPr lang="zh-CN" altLang="zh-CN" dirty="0"/>
              <a:t>子状态：嵌套在另一个状态中的状态称之为子状态（</a:t>
            </a:r>
            <a:r>
              <a:rPr lang="en-US" altLang="zh-CN" dirty="0"/>
              <a:t>Sub State</a:t>
            </a:r>
            <a:r>
              <a:rPr lang="zh-CN" altLang="zh-CN" dirty="0"/>
              <a:t>）。简单状态是没有子结构的，具有子状态（</a:t>
            </a:r>
            <a:r>
              <a:rPr lang="zh-CN" altLang="zh-CN" b="1" dirty="0"/>
              <a:t>嵌套状态</a:t>
            </a:r>
            <a:r>
              <a:rPr lang="zh-CN" altLang="zh-CN" dirty="0"/>
              <a:t>）的状态称为组合状态</a:t>
            </a:r>
          </a:p>
        </p:txBody>
      </p:sp>
    </p:spTree>
    <p:extLst>
      <p:ext uri="{BB962C8B-B14F-4D97-AF65-F5344CB8AC3E}">
        <p14:creationId xmlns:p14="http://schemas.microsoft.com/office/powerpoint/2010/main" val="370943474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状态机图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1723549" cy="461665"/>
          </a:xfrm>
          <a:prstGeom prst="rect">
            <a:avLst/>
          </a:prstGeom>
        </p:spPr>
        <p:txBody>
          <a:bodyPr wrap="none">
            <a:spAutoFit/>
          </a:bodyPr>
          <a:lstStyle/>
          <a:p>
            <a:r>
              <a:rPr lang="zh-CN" altLang="en-US" sz="2400" b="1" dirty="0">
                <a:solidFill>
                  <a:srgbClr val="EB8FA6"/>
                </a:solidFill>
                <a:cs typeface="+mn-ea"/>
                <a:sym typeface="+mn-lt"/>
              </a:rPr>
              <a:t>三种子状态</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5" y="2520978"/>
            <a:ext cx="9860534" cy="2585323"/>
          </a:xfrm>
          <a:prstGeom prst="rect">
            <a:avLst/>
          </a:prstGeom>
        </p:spPr>
        <p:txBody>
          <a:bodyPr wrap="square">
            <a:spAutoFit/>
          </a:bodyPr>
          <a:lstStyle/>
          <a:p>
            <a:pPr lvl="0"/>
            <a:r>
              <a:rPr lang="zh-CN" altLang="zh-CN" b="1" dirty="0"/>
              <a:t>顺序子状态</a:t>
            </a:r>
            <a:r>
              <a:rPr lang="zh-CN" altLang="zh-CN" dirty="0"/>
              <a:t>：子状态按照顺序一个接一个的出现。</a:t>
            </a:r>
          </a:p>
          <a:p>
            <a:pPr lvl="0"/>
            <a:endParaRPr lang="en-US" altLang="zh-CN" b="1" dirty="0"/>
          </a:p>
          <a:p>
            <a:pPr lvl="0"/>
            <a:r>
              <a:rPr lang="zh-CN" altLang="zh-CN" b="1" dirty="0"/>
              <a:t>并发子状态</a:t>
            </a:r>
            <a:r>
              <a:rPr lang="zh-CN" altLang="zh-CN" dirty="0"/>
              <a:t>：所有这些与前面的顺序子状态的转移同时进行。尽管每个状态序列是一组顺序子状态，但是两个状态序列之间是并发关系。并发子状态之间用虚线隔开。</a:t>
            </a:r>
          </a:p>
          <a:p>
            <a:pPr lvl="0"/>
            <a:endParaRPr lang="en-US" altLang="zh-CN" b="1" dirty="0"/>
          </a:p>
          <a:p>
            <a:pPr lvl="0"/>
            <a:r>
              <a:rPr lang="zh-CN" altLang="zh-CN" b="1" dirty="0"/>
              <a:t>延迟事件</a:t>
            </a:r>
            <a:r>
              <a:rPr lang="zh-CN" altLang="zh-CN" dirty="0"/>
              <a:t>：是处理过程被推迟的事件，它的处理过程要到事件不被延迟的状态被激活时才会执行。要实施延迟的事件，需要有事件的内部队列，也就是</a:t>
            </a:r>
            <a:r>
              <a:rPr lang="zh-CN" altLang="zh-CN" b="1" dirty="0"/>
              <a:t>延迟事件的一个列表</a:t>
            </a:r>
            <a:r>
              <a:rPr lang="zh-CN" altLang="zh-CN" dirty="0"/>
              <a:t>。被列为延迟的事件就会被添加到队列中，且队列中的事件当前状态下不会被处理。</a:t>
            </a:r>
          </a:p>
          <a:p>
            <a:endParaRPr lang="zh-CN" altLang="zh-CN" dirty="0"/>
          </a:p>
        </p:txBody>
      </p:sp>
    </p:spTree>
    <p:extLst>
      <p:ext uri="{BB962C8B-B14F-4D97-AF65-F5344CB8AC3E}">
        <p14:creationId xmlns:p14="http://schemas.microsoft.com/office/powerpoint/2010/main" val="14881238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状态机图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转换</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4" y="2520978"/>
            <a:ext cx="9860535" cy="2031325"/>
          </a:xfrm>
          <a:prstGeom prst="rect">
            <a:avLst/>
          </a:prstGeom>
        </p:spPr>
        <p:txBody>
          <a:bodyPr wrap="square">
            <a:spAutoFit/>
          </a:bodyPr>
          <a:lstStyle/>
          <a:p>
            <a:r>
              <a:rPr lang="zh-CN" altLang="zh-CN" dirty="0"/>
              <a:t>转换由</a:t>
            </a:r>
            <a:r>
              <a:rPr lang="en-US" altLang="zh-CN" dirty="0"/>
              <a:t>5</a:t>
            </a:r>
            <a:r>
              <a:rPr lang="zh-CN" altLang="zh-CN" dirty="0"/>
              <a:t>个部分组成：</a:t>
            </a:r>
            <a:r>
              <a:rPr lang="zh-CN" altLang="zh-CN" b="1" dirty="0"/>
              <a:t>源状态、触发事件、监护条件、动作、目标状态</a:t>
            </a:r>
            <a:endParaRPr lang="zh-CN" altLang="zh-CN" dirty="0"/>
          </a:p>
          <a:p>
            <a:r>
              <a:rPr lang="en-US" altLang="zh-CN" dirty="0"/>
              <a:t> </a:t>
            </a:r>
            <a:endParaRPr lang="zh-CN" altLang="zh-CN" dirty="0"/>
          </a:p>
          <a:p>
            <a:r>
              <a:rPr lang="en-US" altLang="zh-CN" dirty="0"/>
              <a:t>1</a:t>
            </a:r>
            <a:r>
              <a:rPr lang="zh-CN" altLang="zh-CN" dirty="0"/>
              <a:t>、源状态</a:t>
            </a:r>
          </a:p>
          <a:p>
            <a:r>
              <a:rPr lang="zh-CN" altLang="zh-CN" dirty="0"/>
              <a:t>一个状态到另一个状态的转换要接受触发事件或满足监护条件才能完成。对象在被激发前所处的状态就是转换的源状态。</a:t>
            </a:r>
          </a:p>
          <a:p>
            <a:r>
              <a:rPr lang="en-US" altLang="zh-CN" dirty="0"/>
              <a:t>2</a:t>
            </a:r>
            <a:r>
              <a:rPr lang="zh-CN" altLang="zh-CN" dirty="0"/>
              <a:t>、触发事件</a:t>
            </a:r>
          </a:p>
          <a:p>
            <a:r>
              <a:rPr lang="zh-CN" altLang="zh-CN" dirty="0"/>
              <a:t>触发事件就是引起转变的时间，是转移的诱因，可以是一个信号，事件、条件变化和时间表达式。</a:t>
            </a:r>
          </a:p>
        </p:txBody>
      </p:sp>
    </p:spTree>
    <p:extLst>
      <p:ext uri="{BB962C8B-B14F-4D97-AF65-F5344CB8AC3E}">
        <p14:creationId xmlns:p14="http://schemas.microsoft.com/office/powerpoint/2010/main" val="287501450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状态机图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转换</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4" y="2439938"/>
            <a:ext cx="10046274" cy="2666364"/>
          </a:xfrm>
          <a:prstGeom prst="rect">
            <a:avLst/>
          </a:prstGeom>
        </p:spPr>
        <p:txBody>
          <a:bodyPr wrap="square">
            <a:spAutoFit/>
          </a:bodyPr>
          <a:lstStyle/>
          <a:p>
            <a:r>
              <a:rPr lang="en-US" altLang="zh-CN" dirty="0"/>
              <a:t>3</a:t>
            </a:r>
            <a:r>
              <a:rPr lang="zh-CN" altLang="zh-CN" dirty="0"/>
              <a:t>、监护条件</a:t>
            </a:r>
          </a:p>
          <a:p>
            <a:r>
              <a:rPr lang="zh-CN" altLang="zh-CN" dirty="0"/>
              <a:t>转移的触发事件发生时，对监护条件进行求值。监护条件是一个</a:t>
            </a:r>
            <a:r>
              <a:rPr lang="zh-CN" altLang="zh-CN" b="1" dirty="0"/>
              <a:t>方括号括起来的布尔表达式</a:t>
            </a:r>
            <a:r>
              <a:rPr lang="zh-CN" altLang="zh-CN" dirty="0"/>
              <a:t>，它被放在触发条件的后面。在事件发生时，只为转移进行一次监护条件求值。</a:t>
            </a:r>
            <a:r>
              <a:rPr lang="zh-CN" altLang="zh-CN" b="1" dirty="0"/>
              <a:t>值为“真”，则触发事件使转移有效；值为“假”，则不会引起转移。</a:t>
            </a:r>
            <a:endParaRPr lang="zh-CN" altLang="zh-CN" dirty="0"/>
          </a:p>
          <a:p>
            <a:r>
              <a:rPr lang="en-US" altLang="zh-CN" dirty="0"/>
              <a:t>4</a:t>
            </a:r>
            <a:r>
              <a:rPr lang="zh-CN" altLang="zh-CN" dirty="0"/>
              <a:t>、动作</a:t>
            </a:r>
          </a:p>
          <a:p>
            <a:r>
              <a:rPr lang="zh-CN" altLang="zh-CN" dirty="0"/>
              <a:t>转化发生时，执行的对应动作。它是一个可执行的</a:t>
            </a:r>
            <a:r>
              <a:rPr lang="zh-CN" altLang="zh-CN" b="1" dirty="0"/>
              <a:t>原子操作</a:t>
            </a:r>
            <a:r>
              <a:rPr lang="zh-CN" altLang="zh-CN" dirty="0"/>
              <a:t>，动作是</a:t>
            </a:r>
            <a:r>
              <a:rPr lang="zh-CN" altLang="zh-CN" b="1" dirty="0"/>
              <a:t>不可中断</a:t>
            </a:r>
            <a:r>
              <a:rPr lang="zh-CN" altLang="zh-CN" dirty="0"/>
              <a:t>的。它包括调用、向一个对象发送信号和另外一个对象的创建或撤销。</a:t>
            </a:r>
          </a:p>
          <a:p>
            <a:r>
              <a:rPr lang="en-US" altLang="zh-CN" dirty="0"/>
              <a:t>5</a:t>
            </a:r>
            <a:r>
              <a:rPr lang="zh-CN" altLang="zh-CN" dirty="0"/>
              <a:t>、目标状态</a:t>
            </a:r>
          </a:p>
          <a:p>
            <a:r>
              <a:rPr lang="zh-CN" altLang="zh-CN" dirty="0"/>
              <a:t>即为想要转换成的状态。</a:t>
            </a:r>
          </a:p>
        </p:txBody>
      </p:sp>
    </p:spTree>
    <p:extLst>
      <p:ext uri="{BB962C8B-B14F-4D97-AF65-F5344CB8AC3E}">
        <p14:creationId xmlns:p14="http://schemas.microsoft.com/office/powerpoint/2010/main" val="12010344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状态机图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转换</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4" y="2439938"/>
            <a:ext cx="10046274" cy="369332"/>
          </a:xfrm>
          <a:prstGeom prst="rect">
            <a:avLst/>
          </a:prstGeom>
        </p:spPr>
        <p:txBody>
          <a:bodyPr wrap="square">
            <a:spAutoFit/>
          </a:bodyPr>
          <a:lstStyle/>
          <a:p>
            <a:r>
              <a:rPr lang="zh-CN" altLang="zh-CN" dirty="0"/>
              <a:t>状态机图中转换的</a:t>
            </a:r>
            <a:r>
              <a:rPr lang="en-US" altLang="zh-CN" dirty="0"/>
              <a:t>5</a:t>
            </a:r>
            <a:r>
              <a:rPr lang="zh-CN" altLang="zh-CN" dirty="0"/>
              <a:t>种元素构成</a:t>
            </a:r>
          </a:p>
        </p:txBody>
      </p:sp>
      <p:pic>
        <p:nvPicPr>
          <p:cNvPr id="4" name="图片 3">
            <a:extLst>
              <a:ext uri="{FF2B5EF4-FFF2-40B4-BE49-F238E27FC236}">
                <a16:creationId xmlns:a16="http://schemas.microsoft.com/office/drawing/2014/main" id="{362314B2-CB80-48E3-AC60-C04E08015B6E}"/>
              </a:ext>
            </a:extLst>
          </p:cNvPr>
          <p:cNvPicPr>
            <a:picLocks noChangeAspect="1"/>
          </p:cNvPicPr>
          <p:nvPr/>
        </p:nvPicPr>
        <p:blipFill>
          <a:blip r:embed="rId2"/>
          <a:stretch>
            <a:fillRect/>
          </a:stretch>
        </p:blipFill>
        <p:spPr>
          <a:xfrm>
            <a:off x="1169414" y="3080124"/>
            <a:ext cx="5974336" cy="2304387"/>
          </a:xfrm>
          <a:prstGeom prst="rect">
            <a:avLst/>
          </a:prstGeom>
        </p:spPr>
      </p:pic>
    </p:spTree>
    <p:extLst>
      <p:ext uri="{BB962C8B-B14F-4D97-AF65-F5344CB8AC3E}">
        <p14:creationId xmlns:p14="http://schemas.microsoft.com/office/powerpoint/2010/main" val="33131611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状态机图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2339102" cy="461665"/>
          </a:xfrm>
          <a:prstGeom prst="rect">
            <a:avLst/>
          </a:prstGeom>
        </p:spPr>
        <p:txBody>
          <a:bodyPr wrap="none">
            <a:spAutoFit/>
          </a:bodyPr>
          <a:lstStyle/>
          <a:p>
            <a:r>
              <a:rPr lang="zh-CN" altLang="en-US" sz="2400" b="1" dirty="0">
                <a:solidFill>
                  <a:srgbClr val="EB8FA6"/>
                </a:solidFill>
                <a:cs typeface="+mn-ea"/>
                <a:sym typeface="+mn-lt"/>
              </a:rPr>
              <a:t>建模技术及应用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4" y="2600324"/>
            <a:ext cx="4003244" cy="3139321"/>
          </a:xfrm>
          <a:prstGeom prst="rect">
            <a:avLst/>
          </a:prstGeom>
        </p:spPr>
        <p:txBody>
          <a:bodyPr wrap="square">
            <a:spAutoFit/>
          </a:bodyPr>
          <a:lstStyle/>
          <a:p>
            <a:r>
              <a:rPr lang="zh-CN" altLang="zh-CN" dirty="0"/>
              <a:t>状态机图用于对系统的动态方面建模。动态方面是指出系统体系结构中任一对象按事件排序的行为，这些对象可以是类、接口、组件和节点。</a:t>
            </a:r>
          </a:p>
          <a:p>
            <a:r>
              <a:rPr lang="zh-CN" altLang="zh-CN" dirty="0"/>
              <a:t>使用状态机图的最常见的是</a:t>
            </a:r>
            <a:r>
              <a:rPr lang="zh-CN" altLang="zh-CN" b="1" dirty="0"/>
              <a:t>对反应型对象</a:t>
            </a:r>
            <a:r>
              <a:rPr lang="zh-CN" altLang="zh-CN" dirty="0"/>
              <a:t>。</a:t>
            </a:r>
          </a:p>
          <a:p>
            <a:r>
              <a:rPr lang="en-US" altLang="zh-CN" dirty="0"/>
              <a:t> </a:t>
            </a:r>
            <a:endParaRPr lang="zh-CN" altLang="zh-CN" dirty="0"/>
          </a:p>
          <a:p>
            <a:r>
              <a:rPr lang="zh-CN" altLang="zh-CN" b="1" dirty="0"/>
              <a:t>绘制状态机图的理想步骤</a:t>
            </a:r>
            <a:r>
              <a:rPr lang="zh-CN" altLang="zh-CN" dirty="0"/>
              <a:t>是：寻找主要的状态，确定状态之间的转换，细化状态内的活动与转换，用复合状态来展开细节。</a:t>
            </a:r>
          </a:p>
        </p:txBody>
      </p:sp>
      <p:pic>
        <p:nvPicPr>
          <p:cNvPr id="12" name="图片 11">
            <a:extLst>
              <a:ext uri="{FF2B5EF4-FFF2-40B4-BE49-F238E27FC236}">
                <a16:creationId xmlns:a16="http://schemas.microsoft.com/office/drawing/2014/main" id="{579226CB-746A-4481-9262-D61E7A82D7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60097" y="1263511"/>
            <a:ext cx="3898391" cy="4527386"/>
          </a:xfrm>
          <a:prstGeom prst="rect">
            <a:avLst/>
          </a:prstGeom>
        </p:spPr>
      </p:pic>
    </p:spTree>
    <p:extLst>
      <p:ext uri="{BB962C8B-B14F-4D97-AF65-F5344CB8AC3E}">
        <p14:creationId xmlns:p14="http://schemas.microsoft.com/office/powerpoint/2010/main" val="10031441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2031325" cy="461665"/>
          </a:xfrm>
          <a:prstGeom prst="rect">
            <a:avLst/>
          </a:prstGeom>
        </p:spPr>
        <p:txBody>
          <a:bodyPr wrap="none">
            <a:spAutoFit/>
          </a:bodyPr>
          <a:lstStyle/>
          <a:p>
            <a:r>
              <a:rPr lang="zh-CN" altLang="en-US" sz="2400" b="1" dirty="0">
                <a:solidFill>
                  <a:srgbClr val="EB8FA6"/>
                </a:solidFill>
                <a:cs typeface="+mn-ea"/>
                <a:sym typeface="+mn-lt"/>
              </a:rPr>
              <a:t>基本组成部分</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59497" y="2377096"/>
            <a:ext cx="9973559" cy="3834511"/>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zh-CN" dirty="0"/>
              <a:t>用例模型的基本组成部分有</a:t>
            </a:r>
            <a:r>
              <a:rPr lang="zh-CN" altLang="zh-CN" dirty="0">
                <a:solidFill>
                  <a:srgbClr val="FF0000"/>
                </a:solidFill>
              </a:rPr>
              <a:t>用例</a:t>
            </a:r>
            <a:r>
              <a:rPr lang="zh-CN" altLang="zh-CN" dirty="0"/>
              <a:t>、</a:t>
            </a:r>
            <a:r>
              <a:rPr lang="zh-CN" altLang="zh-CN" dirty="0">
                <a:solidFill>
                  <a:srgbClr val="FF0000"/>
                </a:solidFill>
              </a:rPr>
              <a:t>角色</a:t>
            </a:r>
            <a:r>
              <a:rPr lang="en-US" altLang="zh-CN" dirty="0"/>
              <a:t>(</a:t>
            </a:r>
            <a:r>
              <a:rPr lang="zh-CN" altLang="zh-CN" dirty="0"/>
              <a:t>或参与者</a:t>
            </a:r>
            <a:r>
              <a:rPr lang="en-US" altLang="zh-CN" dirty="0"/>
              <a:t>)</a:t>
            </a:r>
            <a:r>
              <a:rPr lang="zh-CN" altLang="zh-CN" dirty="0"/>
              <a:t>和</a:t>
            </a:r>
            <a:r>
              <a:rPr lang="zh-CN" altLang="zh-CN" dirty="0">
                <a:solidFill>
                  <a:srgbClr val="FF0000"/>
                </a:solidFill>
              </a:rPr>
              <a:t>系统</a:t>
            </a:r>
            <a:r>
              <a:rPr lang="zh-CN" altLang="zh-CN" dirty="0"/>
              <a:t>。</a:t>
            </a:r>
            <a:endParaRPr lang="en-US" altLang="zh-CN" dirty="0"/>
          </a:p>
          <a:p>
            <a:pPr marL="285750" indent="-285750">
              <a:lnSpc>
                <a:spcPct val="200000"/>
              </a:lnSpc>
              <a:buFont typeface="Arial" panose="020B0604020202020204" pitchFamily="34" charset="0"/>
              <a:buChar char="•"/>
            </a:pPr>
            <a:r>
              <a:rPr lang="zh-CN" altLang="zh-CN" dirty="0"/>
              <a:t>用例用于</a:t>
            </a:r>
            <a:r>
              <a:rPr lang="zh-CN" altLang="zh-CN" dirty="0">
                <a:solidFill>
                  <a:srgbClr val="FF0000"/>
                </a:solidFill>
              </a:rPr>
              <a:t>描述系统的功能</a:t>
            </a:r>
            <a:r>
              <a:rPr lang="zh-CN" altLang="zh-CN" dirty="0"/>
              <a:t>，也就是从用户的角度来说，系统具体应包含哪些功能，帮助分析人员理解系统的行为，它是对系统功能的宏观的、整体的描述</a:t>
            </a:r>
            <a:r>
              <a:rPr lang="zh-CN" altLang="en-US" dirty="0"/>
              <a:t>。</a:t>
            </a:r>
            <a:endParaRPr lang="en-US" altLang="zh-CN" dirty="0"/>
          </a:p>
          <a:p>
            <a:pPr marL="285750" indent="-285750">
              <a:lnSpc>
                <a:spcPct val="200000"/>
              </a:lnSpc>
              <a:buFont typeface="Arial" panose="020B0604020202020204" pitchFamily="34" charset="0"/>
              <a:buChar char="•"/>
            </a:pPr>
            <a:r>
              <a:rPr lang="zh-CN" altLang="zh-CN" dirty="0"/>
              <a:t>一个完整的系统通常包含许多用例，每个用例具体说明应完成的功能</a:t>
            </a:r>
            <a:r>
              <a:rPr lang="en-US" altLang="zh-CN" dirty="0"/>
              <a:t>;</a:t>
            </a:r>
            <a:endParaRPr lang="zh-CN" altLang="zh-CN" dirty="0"/>
          </a:p>
          <a:p>
            <a:pPr marL="285750" indent="-285750">
              <a:lnSpc>
                <a:spcPct val="200000"/>
              </a:lnSpc>
              <a:buFont typeface="Arial" panose="020B0604020202020204" pitchFamily="34" charset="0"/>
              <a:buChar char="•"/>
            </a:pPr>
            <a:endParaRPr lang="zh-CN" altLang="zh-CN" dirty="0"/>
          </a:p>
          <a:p>
            <a:pPr marL="285750" indent="-285750">
              <a:lnSpc>
                <a:spcPct val="200000"/>
              </a:lnSpc>
              <a:buFont typeface="Arial" panose="020B0604020202020204" pitchFamily="34" charset="0"/>
              <a:buChar char="•"/>
            </a:pPr>
            <a:endParaRPr lang="zh-CN" altLang="zh-CN" dirty="0"/>
          </a:p>
          <a:p>
            <a:pPr marL="285750" indent="-285750">
              <a:lnSpc>
                <a:spcPct val="200000"/>
              </a:lnSpc>
              <a:buFont typeface="Arial" panose="020B0604020202020204" pitchFamily="34" charset="0"/>
              <a:buChar char="•"/>
            </a:pPr>
            <a:endParaRPr lang="zh-CN" altLang="en-US" sz="1600" dirty="0">
              <a:solidFill>
                <a:schemeClr val="tx1">
                  <a:lumMod val="75000"/>
                  <a:lumOff val="25000"/>
                </a:schemeClr>
              </a:solidFill>
              <a:cs typeface="+mn-ea"/>
              <a:sym typeface="+mn-lt"/>
            </a:endParaRPr>
          </a:p>
        </p:txBody>
      </p:sp>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Tree>
    <p:extLst>
      <p:ext uri="{BB962C8B-B14F-4D97-AF65-F5344CB8AC3E}">
        <p14:creationId xmlns:p14="http://schemas.microsoft.com/office/powerpoint/2010/main" val="341853073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活动图</a:t>
            </a:r>
          </a:p>
        </p:txBody>
      </p:sp>
      <p:sp>
        <p:nvSpPr>
          <p:cNvPr id="6" name="矩形 5">
            <a:extLst>
              <a:ext uri="{FF2B5EF4-FFF2-40B4-BE49-F238E27FC236}">
                <a16:creationId xmlns:a16="http://schemas.microsoft.com/office/drawing/2014/main" id="{D3338710-3441-4F3A-A67C-F62558547656}"/>
              </a:ext>
            </a:extLst>
          </p:cNvPr>
          <p:cNvSpPr/>
          <p:nvPr/>
        </p:nvSpPr>
        <p:spPr>
          <a:xfrm>
            <a:off x="1028013" y="1223628"/>
            <a:ext cx="800219" cy="461665"/>
          </a:xfrm>
          <a:prstGeom prst="rect">
            <a:avLst/>
          </a:prstGeom>
        </p:spPr>
        <p:txBody>
          <a:bodyPr wrap="none">
            <a:spAutoFit/>
          </a:bodyPr>
          <a:lstStyle/>
          <a:p>
            <a:r>
              <a:rPr lang="zh-CN" altLang="en-US" sz="2400" b="1" dirty="0">
                <a:solidFill>
                  <a:srgbClr val="EB8FA6"/>
                </a:solidFill>
                <a:cs typeface="+mn-ea"/>
                <a:sym typeface="+mn-lt"/>
              </a:rPr>
              <a:t>概念</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873966" y="1766334"/>
            <a:ext cx="9973559" cy="3170099"/>
          </a:xfrm>
          <a:prstGeom prst="rect">
            <a:avLst/>
          </a:prstGeom>
        </p:spPr>
        <p:txBody>
          <a:bodyPr wrap="square">
            <a:spAutoFit/>
          </a:bodyPr>
          <a:lstStyle/>
          <a:p>
            <a:r>
              <a:rPr lang="zh-CN" altLang="zh-CN" sz="2000" dirty="0"/>
              <a:t>活动图是状态机的另外一种可视化的建模方式，描述活动流程的图形。它表示在处理某个活动时，两个或者更多类对象之间的过程控制流。</a:t>
            </a:r>
            <a:r>
              <a:rPr lang="zh-CN" altLang="zh-CN" sz="2000" b="1" dirty="0"/>
              <a:t>用来描述采取何种动作、做什么（对象状态改变）、何时发生（动作序列）及何处发生（泳道）</a:t>
            </a:r>
            <a:r>
              <a:rPr lang="zh-CN" altLang="zh-CN" sz="2000" dirty="0"/>
              <a:t>。</a:t>
            </a:r>
          </a:p>
          <a:p>
            <a:endParaRPr lang="en-US" altLang="zh-CN" sz="2000" b="1" dirty="0"/>
          </a:p>
          <a:p>
            <a:r>
              <a:rPr lang="zh-CN" altLang="zh-CN" sz="2000" b="1" dirty="0"/>
              <a:t>动作和活动的区别</a:t>
            </a:r>
            <a:r>
              <a:rPr lang="zh-CN" altLang="zh-CN" sz="2000" dirty="0"/>
              <a:t>：</a:t>
            </a:r>
            <a:r>
              <a:rPr lang="en-US" altLang="zh-CN" sz="2000" dirty="0"/>
              <a:t>1.</a:t>
            </a:r>
            <a:r>
              <a:rPr lang="zh-CN" altLang="zh-CN" sz="2000" dirty="0"/>
              <a:t>动作表示</a:t>
            </a:r>
            <a:r>
              <a:rPr lang="zh-CN" altLang="zh-CN" sz="2000" b="1" dirty="0"/>
              <a:t>原子动作</a:t>
            </a:r>
            <a:r>
              <a:rPr lang="zh-CN" altLang="zh-CN" sz="2000" dirty="0"/>
              <a:t>，</a:t>
            </a:r>
            <a:r>
              <a:rPr lang="zh-CN" altLang="zh-CN" sz="2000" b="1" dirty="0"/>
              <a:t>不可中断</a:t>
            </a:r>
            <a:r>
              <a:rPr lang="zh-CN" altLang="zh-CN" sz="2000" dirty="0"/>
              <a:t>。它</a:t>
            </a:r>
            <a:r>
              <a:rPr lang="zh-CN" altLang="zh-CN" sz="2000" b="1" dirty="0"/>
              <a:t>与转移相关联</a:t>
            </a:r>
            <a:r>
              <a:rPr lang="zh-CN" altLang="zh-CN" sz="2000" dirty="0"/>
              <a:t>。</a:t>
            </a:r>
            <a:br>
              <a:rPr lang="en-US" altLang="zh-CN" sz="2000" dirty="0"/>
            </a:br>
            <a:r>
              <a:rPr lang="en-US" altLang="zh-CN" sz="2000" dirty="0"/>
              <a:t>		      2.</a:t>
            </a:r>
            <a:r>
              <a:rPr lang="zh-CN" altLang="zh-CN" sz="2000" dirty="0"/>
              <a:t>活动可以视为</a:t>
            </a:r>
            <a:r>
              <a:rPr lang="zh-CN" altLang="zh-CN" sz="2000" b="1" dirty="0"/>
              <a:t>动作的组合</a:t>
            </a:r>
            <a:r>
              <a:rPr lang="zh-CN" altLang="zh-CN" sz="2000" dirty="0"/>
              <a:t>，可以内嵌状态机。它</a:t>
            </a:r>
            <a:r>
              <a:rPr lang="zh-CN" altLang="zh-CN" sz="2000" b="1" dirty="0"/>
              <a:t>与状态相关联</a:t>
            </a:r>
            <a:r>
              <a:rPr lang="zh-CN" altLang="zh-CN" sz="2000" dirty="0"/>
              <a:t>，</a:t>
            </a:r>
            <a:r>
              <a:rPr lang="en-US" altLang="zh-CN" sz="2000" dirty="0"/>
              <a:t> 		      </a:t>
            </a:r>
            <a:r>
              <a:rPr lang="zh-CN" altLang="zh-CN" sz="2000" b="1" dirty="0"/>
              <a:t>可被中断</a:t>
            </a:r>
            <a:r>
              <a:rPr lang="zh-CN" altLang="zh-CN" sz="2000" dirty="0"/>
              <a:t>。</a:t>
            </a:r>
          </a:p>
          <a:p>
            <a:endParaRPr lang="en-US" altLang="zh-CN" sz="2000" dirty="0"/>
          </a:p>
          <a:p>
            <a:r>
              <a:rPr lang="zh-CN" altLang="zh-CN" sz="2000" dirty="0"/>
              <a:t>活动用</a:t>
            </a:r>
            <a:r>
              <a:rPr lang="zh-CN" altLang="zh-CN" sz="2000" b="1" dirty="0"/>
              <a:t>圆角矩形</a:t>
            </a:r>
            <a:r>
              <a:rPr lang="zh-CN" altLang="zh-CN" sz="2000" dirty="0"/>
              <a:t>表示，和状态图类似，活动图中的起点用一个实心圆表示，重点用一个实心圆外加一个圆圈表示。</a:t>
            </a:r>
            <a:r>
              <a:rPr lang="zh-CN" altLang="zh-CN" sz="2000" b="1" dirty="0"/>
              <a:t>只有一个起始状态，可以有零个或多个中止状态。</a:t>
            </a:r>
            <a:endParaRPr lang="en-US" altLang="zh-CN" sz="20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96932518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活动图</a:t>
            </a:r>
          </a:p>
        </p:txBody>
      </p:sp>
      <p:sp>
        <p:nvSpPr>
          <p:cNvPr id="6" name="矩形 5">
            <a:extLst>
              <a:ext uri="{FF2B5EF4-FFF2-40B4-BE49-F238E27FC236}">
                <a16:creationId xmlns:a16="http://schemas.microsoft.com/office/drawing/2014/main" id="{D3338710-3441-4F3A-A67C-F62558547656}"/>
              </a:ext>
            </a:extLst>
          </p:cNvPr>
          <p:cNvSpPr/>
          <p:nvPr/>
        </p:nvSpPr>
        <p:spPr>
          <a:xfrm>
            <a:off x="1028013" y="1223628"/>
            <a:ext cx="800219" cy="461665"/>
          </a:xfrm>
          <a:prstGeom prst="rect">
            <a:avLst/>
          </a:prstGeom>
        </p:spPr>
        <p:txBody>
          <a:bodyPr wrap="none">
            <a:spAutoFit/>
          </a:bodyPr>
          <a:lstStyle/>
          <a:p>
            <a:r>
              <a:rPr lang="zh-CN" altLang="en-US" sz="2400" b="1" dirty="0">
                <a:solidFill>
                  <a:srgbClr val="EB8FA6"/>
                </a:solidFill>
                <a:cs typeface="+mn-ea"/>
                <a:sym typeface="+mn-lt"/>
              </a:rPr>
              <a:t>目的</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873966" y="1766334"/>
            <a:ext cx="9973559" cy="2985433"/>
          </a:xfrm>
          <a:prstGeom prst="rect">
            <a:avLst/>
          </a:prstGeom>
        </p:spPr>
        <p:txBody>
          <a:bodyPr wrap="square">
            <a:spAutoFit/>
          </a:bodyPr>
          <a:lstStyle/>
          <a:p>
            <a:r>
              <a:rPr lang="zh-CN" altLang="zh-CN" sz="2400" dirty="0"/>
              <a:t>活动图可以用作以下</a:t>
            </a:r>
            <a:r>
              <a:rPr lang="zh-CN" altLang="zh-CN" sz="2400" b="1" dirty="0"/>
              <a:t>目的</a:t>
            </a:r>
            <a:r>
              <a:rPr lang="zh-CN" altLang="zh-CN" sz="2400" dirty="0"/>
              <a:t>：</a:t>
            </a:r>
          </a:p>
          <a:p>
            <a:pPr lvl="0"/>
            <a:r>
              <a:rPr lang="en-US" altLang="zh-CN" sz="2400" dirty="0"/>
              <a:t>1.</a:t>
            </a:r>
            <a:r>
              <a:rPr lang="zh-CN" altLang="zh-CN" sz="2400" dirty="0"/>
              <a:t>描述一个操作执行过程中所完成的工作（动作），这是活动图</a:t>
            </a:r>
            <a:r>
              <a:rPr lang="zh-CN" altLang="zh-CN" sz="2400" b="1" dirty="0"/>
              <a:t>最常见的途径</a:t>
            </a:r>
            <a:r>
              <a:rPr lang="zh-CN" altLang="zh-CN" sz="2400" dirty="0"/>
              <a:t>。</a:t>
            </a:r>
          </a:p>
          <a:p>
            <a:pPr lvl="0"/>
            <a:r>
              <a:rPr lang="en-US" altLang="zh-CN" sz="2400" dirty="0"/>
              <a:t>2.</a:t>
            </a:r>
            <a:r>
              <a:rPr lang="zh-CN" altLang="zh-CN" sz="2400" dirty="0"/>
              <a:t>描述对象内部的工作。</a:t>
            </a:r>
          </a:p>
          <a:p>
            <a:pPr lvl="0"/>
            <a:r>
              <a:rPr lang="en-US" altLang="zh-CN" sz="2400" dirty="0"/>
              <a:t>3.</a:t>
            </a:r>
            <a:r>
              <a:rPr lang="zh-CN" altLang="zh-CN" sz="2400" dirty="0"/>
              <a:t>显示如何执行一组相关的动作，以及这些动作如何影响他们周围的对象。</a:t>
            </a:r>
          </a:p>
          <a:p>
            <a:pPr lvl="0"/>
            <a:r>
              <a:rPr lang="en-US" altLang="zh-CN" sz="2400" dirty="0"/>
              <a:t>4.</a:t>
            </a:r>
            <a:r>
              <a:rPr lang="zh-CN" altLang="zh-CN" sz="2400" dirty="0"/>
              <a:t>显示用例的实例如何执行动作以及如何改变对象状态。</a:t>
            </a:r>
          </a:p>
          <a:p>
            <a:pPr lvl="0"/>
            <a:r>
              <a:rPr lang="en-US" altLang="zh-CN" sz="2400" dirty="0"/>
              <a:t>5.</a:t>
            </a:r>
            <a:r>
              <a:rPr lang="zh-CN" altLang="zh-CN" sz="2400" dirty="0"/>
              <a:t>说明一次业务流程中的人（参与者）和对象是如何工作的。</a:t>
            </a:r>
          </a:p>
          <a:p>
            <a:endParaRPr lang="en-US" altLang="zh-CN" sz="20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371941351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活动图</a:t>
            </a:r>
          </a:p>
        </p:txBody>
      </p:sp>
      <p:sp>
        <p:nvSpPr>
          <p:cNvPr id="6" name="矩形 5">
            <a:extLst>
              <a:ext uri="{FF2B5EF4-FFF2-40B4-BE49-F238E27FC236}">
                <a16:creationId xmlns:a16="http://schemas.microsoft.com/office/drawing/2014/main" id="{D3338710-3441-4F3A-A67C-F62558547656}"/>
              </a:ext>
            </a:extLst>
          </p:cNvPr>
          <p:cNvSpPr/>
          <p:nvPr/>
        </p:nvSpPr>
        <p:spPr>
          <a:xfrm>
            <a:off x="1028013" y="1223628"/>
            <a:ext cx="1415772" cy="461665"/>
          </a:xfrm>
          <a:prstGeom prst="rect">
            <a:avLst/>
          </a:prstGeom>
        </p:spPr>
        <p:txBody>
          <a:bodyPr wrap="none">
            <a:spAutoFit/>
          </a:bodyPr>
          <a:lstStyle/>
          <a:p>
            <a:r>
              <a:rPr lang="zh-CN" altLang="en-US" sz="2400" b="1" dirty="0">
                <a:solidFill>
                  <a:srgbClr val="EB8FA6"/>
                </a:solidFill>
                <a:cs typeface="+mn-ea"/>
                <a:sym typeface="+mn-lt"/>
              </a:rPr>
              <a:t>基本元素</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873966" y="1766334"/>
            <a:ext cx="9973559" cy="461665"/>
          </a:xfrm>
          <a:prstGeom prst="rect">
            <a:avLst/>
          </a:prstGeom>
        </p:spPr>
        <p:txBody>
          <a:bodyPr wrap="square">
            <a:spAutoFit/>
          </a:bodyPr>
          <a:lstStyle/>
          <a:p>
            <a:r>
              <a:rPr lang="zh-CN" altLang="zh-CN" sz="2400" dirty="0"/>
              <a:t>活动图的基本要素包括</a:t>
            </a:r>
            <a:r>
              <a:rPr lang="zh-CN" altLang="zh-CN" sz="2400" b="1" dirty="0"/>
              <a:t>状态、转移、分支、分叉和汇合、泳道、对象流</a:t>
            </a:r>
            <a:r>
              <a:rPr lang="zh-CN" altLang="zh-CN" sz="2400" dirty="0"/>
              <a:t>等</a:t>
            </a:r>
          </a:p>
        </p:txBody>
      </p:sp>
      <p:pic>
        <p:nvPicPr>
          <p:cNvPr id="4" name="图片 3">
            <a:extLst>
              <a:ext uri="{FF2B5EF4-FFF2-40B4-BE49-F238E27FC236}">
                <a16:creationId xmlns:a16="http://schemas.microsoft.com/office/drawing/2014/main" id="{1572AEE5-5961-405D-8863-03123779C66F}"/>
              </a:ext>
            </a:extLst>
          </p:cNvPr>
          <p:cNvPicPr>
            <a:picLocks noChangeAspect="1"/>
          </p:cNvPicPr>
          <p:nvPr/>
        </p:nvPicPr>
        <p:blipFill>
          <a:blip r:embed="rId2"/>
          <a:stretch>
            <a:fillRect/>
          </a:stretch>
        </p:blipFill>
        <p:spPr>
          <a:xfrm>
            <a:off x="926425" y="2482264"/>
            <a:ext cx="3179174" cy="4089985"/>
          </a:xfrm>
          <a:prstGeom prst="rect">
            <a:avLst/>
          </a:prstGeom>
        </p:spPr>
      </p:pic>
    </p:spTree>
    <p:extLst>
      <p:ext uri="{BB962C8B-B14F-4D97-AF65-F5344CB8AC3E}">
        <p14:creationId xmlns:p14="http://schemas.microsoft.com/office/powerpoint/2010/main" val="11031143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活动图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状态</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4" y="2520978"/>
            <a:ext cx="9860535" cy="3139321"/>
          </a:xfrm>
          <a:prstGeom prst="rect">
            <a:avLst/>
          </a:prstGeom>
        </p:spPr>
        <p:txBody>
          <a:bodyPr wrap="square">
            <a:spAutoFit/>
          </a:bodyPr>
          <a:lstStyle/>
          <a:p>
            <a:pPr lvl="0"/>
            <a:r>
              <a:rPr lang="zh-CN" altLang="zh-CN" dirty="0"/>
              <a:t>动作状态与活动状态</a:t>
            </a:r>
            <a:endParaRPr lang="en-US" altLang="zh-CN" dirty="0"/>
          </a:p>
          <a:p>
            <a:pPr lvl="0"/>
            <a:r>
              <a:rPr lang="zh-CN" altLang="zh-CN" b="1" dirty="0"/>
              <a:t>动作状态</a:t>
            </a:r>
            <a:r>
              <a:rPr lang="zh-CN" altLang="zh-CN" dirty="0"/>
              <a:t>：是活动图中最小单位的构造块，表示原子动作。动作状态有以下</a:t>
            </a:r>
            <a:r>
              <a:rPr lang="zh-CN" altLang="zh-CN" b="1" dirty="0"/>
              <a:t>三个特性</a:t>
            </a:r>
            <a:r>
              <a:rPr lang="zh-CN" altLang="zh-CN" dirty="0"/>
              <a:t>：</a:t>
            </a:r>
          </a:p>
          <a:p>
            <a:r>
              <a:rPr lang="en-US" altLang="zh-CN" dirty="0"/>
              <a:t>                 </a:t>
            </a:r>
            <a:r>
              <a:rPr lang="zh-CN" altLang="zh-CN" b="1" dirty="0"/>
              <a:t>原子性</a:t>
            </a:r>
            <a:r>
              <a:rPr lang="zh-CN" altLang="zh-CN" dirty="0"/>
              <a:t>：即不能被分解成更小的部分。</a:t>
            </a:r>
          </a:p>
          <a:p>
            <a:r>
              <a:rPr lang="en-US" altLang="zh-CN" dirty="0"/>
              <a:t>                 </a:t>
            </a:r>
            <a:r>
              <a:rPr lang="zh-CN" altLang="zh-CN" b="1" dirty="0"/>
              <a:t>不可中断性</a:t>
            </a:r>
            <a:r>
              <a:rPr lang="zh-CN" altLang="zh-CN" dirty="0"/>
              <a:t>：即一旦开始就必须运行到结束。</a:t>
            </a:r>
          </a:p>
          <a:p>
            <a:r>
              <a:rPr lang="en-US" altLang="zh-CN" dirty="0"/>
              <a:t>                 </a:t>
            </a:r>
            <a:r>
              <a:rPr lang="zh-CN" altLang="zh-CN" b="1" dirty="0"/>
              <a:t>瞬时性</a:t>
            </a:r>
            <a:r>
              <a:rPr lang="zh-CN" altLang="zh-CN" dirty="0"/>
              <a:t>：即动作状态所占用的处理时间通常是极短的，甚至可被忽略不计。</a:t>
            </a:r>
          </a:p>
          <a:p>
            <a:r>
              <a:rPr lang="zh-CN" altLang="zh-CN" b="1" dirty="0"/>
              <a:t>活动状态</a:t>
            </a:r>
            <a:r>
              <a:rPr lang="zh-CN" altLang="zh-CN" dirty="0"/>
              <a:t>：是可以分割的动作，特点是：它可以被分解成其他子活动或动作序列，能够被中断，占有限的时间。可以理解为由其他活动状态或动作状态组成。</a:t>
            </a:r>
          </a:p>
          <a:p>
            <a:endParaRPr lang="en-US" altLang="zh-CN" dirty="0"/>
          </a:p>
          <a:p>
            <a:r>
              <a:rPr lang="zh-CN" altLang="zh-CN" dirty="0"/>
              <a:t>动作状态和活动状态在</a:t>
            </a:r>
            <a:r>
              <a:rPr lang="en-US" altLang="zh-CN" dirty="0"/>
              <a:t>UML</a:t>
            </a:r>
            <a:r>
              <a:rPr lang="zh-CN" altLang="zh-CN" dirty="0"/>
              <a:t>中都用圆端的方框表示，只是活动状态可以有</a:t>
            </a:r>
            <a:r>
              <a:rPr lang="zh-CN" altLang="zh-CN" b="1" dirty="0"/>
              <a:t>附加的部分</a:t>
            </a:r>
            <a:r>
              <a:rPr lang="zh-CN" altLang="zh-CN" dirty="0"/>
              <a:t>，如可以指定入口动作、出口动作、动作状态以及内嵌状态机。</a:t>
            </a:r>
          </a:p>
          <a:p>
            <a:r>
              <a:rPr lang="zh-CN" altLang="zh-CN" dirty="0"/>
              <a:t>。</a:t>
            </a:r>
          </a:p>
        </p:txBody>
      </p:sp>
    </p:spTree>
    <p:extLst>
      <p:ext uri="{BB962C8B-B14F-4D97-AF65-F5344CB8AC3E}">
        <p14:creationId xmlns:p14="http://schemas.microsoft.com/office/powerpoint/2010/main" val="226227719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活动图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转移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5" y="2520978"/>
            <a:ext cx="2219136" cy="2308324"/>
          </a:xfrm>
          <a:prstGeom prst="rect">
            <a:avLst/>
          </a:prstGeom>
        </p:spPr>
        <p:txBody>
          <a:bodyPr wrap="square">
            <a:spAutoFit/>
          </a:bodyPr>
          <a:lstStyle/>
          <a:p>
            <a:r>
              <a:rPr lang="zh-CN" altLang="zh-CN" dirty="0"/>
              <a:t>转移表示对象将在当前状态中执行动作，并在某个特定事件发生或某个特定的条件满足时进后继状态。用带箭头的直线表示。</a:t>
            </a:r>
          </a:p>
          <a:p>
            <a:endParaRPr lang="zh-CN" altLang="zh-CN" dirty="0"/>
          </a:p>
        </p:txBody>
      </p:sp>
      <p:pic>
        <p:nvPicPr>
          <p:cNvPr id="4" name="图片 3">
            <a:extLst>
              <a:ext uri="{FF2B5EF4-FFF2-40B4-BE49-F238E27FC236}">
                <a16:creationId xmlns:a16="http://schemas.microsoft.com/office/drawing/2014/main" id="{EEBF41C4-92C7-4E4B-8648-0CDD16156AA3}"/>
              </a:ext>
            </a:extLst>
          </p:cNvPr>
          <p:cNvPicPr>
            <a:picLocks noChangeAspect="1"/>
          </p:cNvPicPr>
          <p:nvPr/>
        </p:nvPicPr>
        <p:blipFill>
          <a:blip r:embed="rId2"/>
          <a:stretch>
            <a:fillRect/>
          </a:stretch>
        </p:blipFill>
        <p:spPr>
          <a:xfrm>
            <a:off x="4519800" y="1410923"/>
            <a:ext cx="4395600" cy="4528434"/>
          </a:xfrm>
          <a:prstGeom prst="rect">
            <a:avLst/>
          </a:prstGeom>
        </p:spPr>
      </p:pic>
    </p:spTree>
    <p:extLst>
      <p:ext uri="{BB962C8B-B14F-4D97-AF65-F5344CB8AC3E}">
        <p14:creationId xmlns:p14="http://schemas.microsoft.com/office/powerpoint/2010/main" val="321099156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活动图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分支</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5" y="2520978"/>
            <a:ext cx="2759648" cy="3416320"/>
          </a:xfrm>
          <a:prstGeom prst="rect">
            <a:avLst/>
          </a:prstGeom>
        </p:spPr>
        <p:txBody>
          <a:bodyPr wrap="square">
            <a:spAutoFit/>
          </a:bodyPr>
          <a:lstStyle/>
          <a:p>
            <a:r>
              <a:rPr lang="zh-CN" altLang="zh-CN" dirty="0"/>
              <a:t>分支用于描述基于某个条件的可选择路径。一个分支可以有</a:t>
            </a:r>
            <a:r>
              <a:rPr lang="zh-CN" altLang="zh-CN" b="1" dirty="0"/>
              <a:t>一个进入转移和两个或多个输出转移</a:t>
            </a:r>
            <a:r>
              <a:rPr lang="zh-CN" altLang="zh-CN" dirty="0"/>
              <a:t>。在每条输出转移上都有</a:t>
            </a:r>
            <a:r>
              <a:rPr lang="zh-CN" altLang="zh-CN" b="1" dirty="0"/>
              <a:t>监护条件表达式</a:t>
            </a:r>
            <a:r>
              <a:rPr lang="zh-CN" altLang="zh-CN" dirty="0"/>
              <a:t>保护。当且仅当监护条件为真时，输出路径才有效。在所有的输出转移中，监护条件</a:t>
            </a:r>
            <a:r>
              <a:rPr lang="zh-CN" altLang="zh-CN" b="1" dirty="0"/>
              <a:t>不能重叠</a:t>
            </a:r>
            <a:r>
              <a:rPr lang="zh-CN" altLang="zh-CN" dirty="0"/>
              <a:t>，且应</a:t>
            </a:r>
            <a:r>
              <a:rPr lang="zh-CN" altLang="zh-CN" b="1" dirty="0"/>
              <a:t>覆盖所有的可能性</a:t>
            </a:r>
            <a:r>
              <a:rPr lang="zh-CN" altLang="zh-CN" dirty="0"/>
              <a:t>。用菱形表示。</a:t>
            </a:r>
          </a:p>
          <a:p>
            <a:endParaRPr lang="zh-CN" altLang="zh-CN" dirty="0"/>
          </a:p>
        </p:txBody>
      </p:sp>
      <p:pic>
        <p:nvPicPr>
          <p:cNvPr id="5" name="图片 4">
            <a:extLst>
              <a:ext uri="{FF2B5EF4-FFF2-40B4-BE49-F238E27FC236}">
                <a16:creationId xmlns:a16="http://schemas.microsoft.com/office/drawing/2014/main" id="{408C804E-C9E5-4485-A3E8-B2FB05B285CA}"/>
              </a:ext>
            </a:extLst>
          </p:cNvPr>
          <p:cNvPicPr>
            <a:picLocks noChangeAspect="1"/>
          </p:cNvPicPr>
          <p:nvPr/>
        </p:nvPicPr>
        <p:blipFill>
          <a:blip r:embed="rId2"/>
          <a:stretch>
            <a:fillRect/>
          </a:stretch>
        </p:blipFill>
        <p:spPr>
          <a:xfrm>
            <a:off x="4749006" y="1814132"/>
            <a:ext cx="4222182" cy="4247875"/>
          </a:xfrm>
          <a:prstGeom prst="rect">
            <a:avLst/>
          </a:prstGeom>
        </p:spPr>
      </p:pic>
    </p:spTree>
    <p:extLst>
      <p:ext uri="{BB962C8B-B14F-4D97-AF65-F5344CB8AC3E}">
        <p14:creationId xmlns:p14="http://schemas.microsoft.com/office/powerpoint/2010/main" val="20313229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活动图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1723549" cy="461665"/>
          </a:xfrm>
          <a:prstGeom prst="rect">
            <a:avLst/>
          </a:prstGeom>
        </p:spPr>
        <p:txBody>
          <a:bodyPr wrap="none">
            <a:spAutoFit/>
          </a:bodyPr>
          <a:lstStyle/>
          <a:p>
            <a:r>
              <a:rPr lang="zh-CN" altLang="en-US" sz="2400" b="1" dirty="0">
                <a:solidFill>
                  <a:srgbClr val="EB8FA6"/>
                </a:solidFill>
                <a:cs typeface="+mn-ea"/>
                <a:sym typeface="+mn-lt"/>
              </a:rPr>
              <a:t>分叉和汇合</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5" y="2520978"/>
            <a:ext cx="2759648" cy="2862322"/>
          </a:xfrm>
          <a:prstGeom prst="rect">
            <a:avLst/>
          </a:prstGeom>
        </p:spPr>
        <p:txBody>
          <a:bodyPr wrap="square">
            <a:spAutoFit/>
          </a:bodyPr>
          <a:lstStyle/>
          <a:p>
            <a:r>
              <a:rPr lang="zh-CN" altLang="zh-CN" dirty="0"/>
              <a:t>表示并发的事件流。分叉表示把一个单独的控制流分成两个或多个并发的控制流。汇合表示两个或多个并发控制流的同步发生。分叉和汇合应该是</a:t>
            </a:r>
            <a:r>
              <a:rPr lang="zh-CN" altLang="zh-CN" b="1" dirty="0"/>
              <a:t>平衡</a:t>
            </a:r>
            <a:r>
              <a:rPr lang="zh-CN" altLang="zh-CN" dirty="0"/>
              <a:t>的。二者都使用</a:t>
            </a:r>
            <a:r>
              <a:rPr lang="zh-CN" altLang="zh-CN" b="1" dirty="0"/>
              <a:t>同步条</a:t>
            </a:r>
            <a:r>
              <a:rPr lang="zh-CN" altLang="zh-CN" dirty="0"/>
              <a:t>来表示，同步条通常用一条粗的水平线表示。</a:t>
            </a:r>
          </a:p>
          <a:p>
            <a:endParaRPr lang="zh-CN" altLang="zh-CN" dirty="0"/>
          </a:p>
        </p:txBody>
      </p:sp>
      <p:pic>
        <p:nvPicPr>
          <p:cNvPr id="4" name="图片 3">
            <a:extLst>
              <a:ext uri="{FF2B5EF4-FFF2-40B4-BE49-F238E27FC236}">
                <a16:creationId xmlns:a16="http://schemas.microsoft.com/office/drawing/2014/main" id="{9D9BF881-9D4A-40D4-AF94-BF310C622B68}"/>
              </a:ext>
            </a:extLst>
          </p:cNvPr>
          <p:cNvPicPr>
            <a:picLocks noChangeAspect="1"/>
          </p:cNvPicPr>
          <p:nvPr/>
        </p:nvPicPr>
        <p:blipFill>
          <a:blip r:embed="rId2"/>
          <a:stretch>
            <a:fillRect/>
          </a:stretch>
        </p:blipFill>
        <p:spPr>
          <a:xfrm>
            <a:off x="5172658" y="1793169"/>
            <a:ext cx="3826371" cy="3271661"/>
          </a:xfrm>
          <a:prstGeom prst="rect">
            <a:avLst/>
          </a:prstGeom>
        </p:spPr>
      </p:pic>
    </p:spTree>
    <p:extLst>
      <p:ext uri="{BB962C8B-B14F-4D97-AF65-F5344CB8AC3E}">
        <p14:creationId xmlns:p14="http://schemas.microsoft.com/office/powerpoint/2010/main" val="62192176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活动图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泳道</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4" y="2520978"/>
            <a:ext cx="3689733" cy="3970318"/>
          </a:xfrm>
          <a:prstGeom prst="rect">
            <a:avLst/>
          </a:prstGeom>
        </p:spPr>
        <p:txBody>
          <a:bodyPr wrap="square">
            <a:spAutoFit/>
          </a:bodyPr>
          <a:lstStyle/>
          <a:p>
            <a:r>
              <a:rPr lang="zh-CN" altLang="zh-CN" dirty="0"/>
              <a:t>泳道将活动图中的活动划分为若干组，并把每一组指定给负责这组活动的业务组织，即对象。泳道明确地表示了哪些活动是由哪些对象进项的。</a:t>
            </a:r>
            <a:r>
              <a:rPr lang="zh-CN" altLang="zh-CN" b="1" dirty="0"/>
              <a:t>每个活动只能明确地属于一个泳道</a:t>
            </a:r>
            <a:r>
              <a:rPr lang="zh-CN" altLang="zh-CN" dirty="0"/>
              <a:t>。</a:t>
            </a:r>
          </a:p>
          <a:p>
            <a:r>
              <a:rPr lang="zh-CN" altLang="zh-CN" dirty="0"/>
              <a:t>泳道是用垂直实线绘出，垂直线分隔的区域就是泳道。泳道上方是泳道的名字或对象的名字，负责泳道内全部活动。泳道</a:t>
            </a:r>
            <a:r>
              <a:rPr lang="zh-CN" altLang="zh-CN" b="1" dirty="0"/>
              <a:t>没有顺序</a:t>
            </a:r>
            <a:r>
              <a:rPr lang="zh-CN" altLang="zh-CN" dirty="0"/>
              <a:t>，不同泳道中的活动既可以顺序进行也可以并发进行，动作流和对象流允许穿越分隔线。</a:t>
            </a:r>
          </a:p>
          <a:p>
            <a:endParaRPr lang="zh-CN" altLang="zh-CN" dirty="0"/>
          </a:p>
        </p:txBody>
      </p:sp>
      <p:pic>
        <p:nvPicPr>
          <p:cNvPr id="5" name="图片 4">
            <a:extLst>
              <a:ext uri="{FF2B5EF4-FFF2-40B4-BE49-F238E27FC236}">
                <a16:creationId xmlns:a16="http://schemas.microsoft.com/office/drawing/2014/main" id="{55A78067-C0EB-4C15-8903-FA28FAEE9099}"/>
              </a:ext>
            </a:extLst>
          </p:cNvPr>
          <p:cNvPicPr>
            <a:picLocks noChangeAspect="1"/>
          </p:cNvPicPr>
          <p:nvPr/>
        </p:nvPicPr>
        <p:blipFill>
          <a:blip r:embed="rId2"/>
          <a:stretch>
            <a:fillRect/>
          </a:stretch>
        </p:blipFill>
        <p:spPr>
          <a:xfrm>
            <a:off x="5183034" y="1317095"/>
            <a:ext cx="5900842" cy="4744912"/>
          </a:xfrm>
          <a:prstGeom prst="rect">
            <a:avLst/>
          </a:prstGeom>
        </p:spPr>
      </p:pic>
    </p:spTree>
    <p:extLst>
      <p:ext uri="{BB962C8B-B14F-4D97-AF65-F5344CB8AC3E}">
        <p14:creationId xmlns:p14="http://schemas.microsoft.com/office/powerpoint/2010/main" val="627668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活动图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1107996" cy="461665"/>
          </a:xfrm>
          <a:prstGeom prst="rect">
            <a:avLst/>
          </a:prstGeom>
        </p:spPr>
        <p:txBody>
          <a:bodyPr wrap="none">
            <a:spAutoFit/>
          </a:bodyPr>
          <a:lstStyle/>
          <a:p>
            <a:r>
              <a:rPr lang="zh-CN" altLang="en-US" sz="2400" b="1" dirty="0">
                <a:solidFill>
                  <a:srgbClr val="EB8FA6"/>
                </a:solidFill>
                <a:cs typeface="+mn-ea"/>
                <a:sym typeface="+mn-lt"/>
              </a:rPr>
              <a:t>对象流</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4" y="2520978"/>
            <a:ext cx="9860536" cy="2862322"/>
          </a:xfrm>
          <a:prstGeom prst="rect">
            <a:avLst/>
          </a:prstGeom>
        </p:spPr>
        <p:txBody>
          <a:bodyPr wrap="square">
            <a:spAutoFit/>
          </a:bodyPr>
          <a:lstStyle/>
          <a:p>
            <a:r>
              <a:rPr lang="zh-CN" altLang="zh-CN" dirty="0"/>
              <a:t>用一个依赖将对象连接到对它们进行创建、撤销和修改的活动转移上的应用被称为对象流。是</a:t>
            </a:r>
            <a:r>
              <a:rPr lang="zh-CN" altLang="zh-CN" b="1" dirty="0"/>
              <a:t>动作和对象的关联</a:t>
            </a:r>
            <a:r>
              <a:rPr lang="zh-CN" altLang="zh-CN" dirty="0"/>
              <a:t>。</a:t>
            </a:r>
          </a:p>
          <a:p>
            <a:r>
              <a:rPr lang="zh-CN" altLang="zh-CN" dirty="0"/>
              <a:t>对象流中的对象有以下特点：</a:t>
            </a:r>
          </a:p>
          <a:p>
            <a:pPr lvl="0"/>
            <a:r>
              <a:rPr lang="en-US" altLang="zh-CN" dirty="0"/>
              <a:t>1.</a:t>
            </a:r>
            <a:r>
              <a:rPr lang="zh-CN" altLang="zh-CN" dirty="0"/>
              <a:t>一个对象可以由</a:t>
            </a:r>
            <a:r>
              <a:rPr lang="zh-CN" altLang="zh-CN" b="1" dirty="0"/>
              <a:t>多个动作操作</a:t>
            </a:r>
            <a:endParaRPr lang="zh-CN" altLang="zh-CN" dirty="0"/>
          </a:p>
          <a:p>
            <a:pPr lvl="0"/>
            <a:r>
              <a:rPr lang="en-US" altLang="zh-CN" dirty="0"/>
              <a:t>2.</a:t>
            </a:r>
            <a:r>
              <a:rPr lang="zh-CN" altLang="zh-CN" dirty="0"/>
              <a:t>一个动作输出的对象可以作为另外一个动作输入的对象</a:t>
            </a:r>
          </a:p>
          <a:p>
            <a:pPr lvl="0"/>
            <a:r>
              <a:rPr lang="en-US" altLang="zh-CN" dirty="0"/>
              <a:t>3.</a:t>
            </a:r>
            <a:r>
              <a:rPr lang="zh-CN" altLang="zh-CN" dirty="0"/>
              <a:t>在活动图中，同一个对象可以多次出现，它的每一次出现表明该对象正处于对象生存期的不同时间点。</a:t>
            </a:r>
          </a:p>
          <a:p>
            <a:r>
              <a:rPr lang="zh-CN" altLang="zh-CN" dirty="0"/>
              <a:t>对象流用带有箭头的虚线表示。箭头从动作状态指向对象表示该动作对对象施加了一定影响，反之则表示该动作使用对象流所指向的对象。</a:t>
            </a:r>
          </a:p>
          <a:p>
            <a:endParaRPr lang="zh-CN" altLang="zh-CN" dirty="0"/>
          </a:p>
        </p:txBody>
      </p:sp>
      <p:pic>
        <p:nvPicPr>
          <p:cNvPr id="4" name="图片 3">
            <a:extLst>
              <a:ext uri="{FF2B5EF4-FFF2-40B4-BE49-F238E27FC236}">
                <a16:creationId xmlns:a16="http://schemas.microsoft.com/office/drawing/2014/main" id="{1F3AA522-8831-4931-9DA2-288FC60D7DCF}"/>
              </a:ext>
            </a:extLst>
          </p:cNvPr>
          <p:cNvPicPr>
            <a:picLocks noChangeAspect="1"/>
          </p:cNvPicPr>
          <p:nvPr/>
        </p:nvPicPr>
        <p:blipFill>
          <a:blip r:embed="rId2"/>
          <a:stretch>
            <a:fillRect/>
          </a:stretch>
        </p:blipFill>
        <p:spPr>
          <a:xfrm>
            <a:off x="5860746" y="1487334"/>
            <a:ext cx="5212774" cy="868796"/>
          </a:xfrm>
          <a:prstGeom prst="rect">
            <a:avLst/>
          </a:prstGeom>
        </p:spPr>
      </p:pic>
    </p:spTree>
    <p:extLst>
      <p:ext uri="{BB962C8B-B14F-4D97-AF65-F5344CB8AC3E}">
        <p14:creationId xmlns:p14="http://schemas.microsoft.com/office/powerpoint/2010/main" val="12681866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randombar(horizontal)">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活动图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2339102" cy="461665"/>
          </a:xfrm>
          <a:prstGeom prst="rect">
            <a:avLst/>
          </a:prstGeom>
        </p:spPr>
        <p:txBody>
          <a:bodyPr wrap="none">
            <a:spAutoFit/>
          </a:bodyPr>
          <a:lstStyle/>
          <a:p>
            <a:r>
              <a:rPr lang="zh-CN" altLang="en-US" sz="2400" b="1" dirty="0">
                <a:solidFill>
                  <a:srgbClr val="EB8FA6"/>
                </a:solidFill>
                <a:cs typeface="+mn-ea"/>
                <a:sym typeface="+mn-lt"/>
              </a:rPr>
              <a:t>建模技术与运用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4" y="2520978"/>
            <a:ext cx="9860536" cy="2308324"/>
          </a:xfrm>
          <a:prstGeom prst="rect">
            <a:avLst/>
          </a:prstGeom>
        </p:spPr>
        <p:txBody>
          <a:bodyPr wrap="square">
            <a:spAutoFit/>
          </a:bodyPr>
          <a:lstStyle/>
          <a:p>
            <a:r>
              <a:rPr lang="zh-CN" altLang="zh-CN" dirty="0"/>
              <a:t>一般</a:t>
            </a:r>
            <a:r>
              <a:rPr lang="zh-CN" altLang="zh-CN" b="1" dirty="0"/>
              <a:t>遵循以下原则</a:t>
            </a:r>
            <a:r>
              <a:rPr lang="zh-CN" altLang="zh-CN" dirty="0"/>
              <a:t>：</a:t>
            </a:r>
            <a:r>
              <a:rPr lang="en-US" altLang="zh-CN" dirty="0"/>
              <a:t>                                                                           </a:t>
            </a:r>
            <a:endParaRPr lang="zh-CN" altLang="zh-CN" dirty="0"/>
          </a:p>
          <a:p>
            <a:r>
              <a:rPr lang="en-US" altLang="zh-CN" dirty="0"/>
              <a:t>1</a:t>
            </a:r>
            <a:r>
              <a:rPr lang="zh-CN" altLang="zh-CN" dirty="0"/>
              <a:t>、确定所关注的业务焦点，一般一个活动图只描述一个业务流程。</a:t>
            </a:r>
          </a:p>
          <a:p>
            <a:r>
              <a:rPr lang="en-US" altLang="zh-CN" dirty="0"/>
              <a:t>2</a:t>
            </a:r>
            <a:r>
              <a:rPr lang="zh-CN" altLang="zh-CN" dirty="0"/>
              <a:t>、确定业务流程中的业务对象。选择对全部工作流有高层职责的业务对象，每个建立一条泳道。</a:t>
            </a:r>
          </a:p>
          <a:p>
            <a:r>
              <a:rPr lang="en-US" altLang="zh-CN" dirty="0"/>
              <a:t>3</a:t>
            </a:r>
            <a:r>
              <a:rPr lang="zh-CN" altLang="zh-CN" dirty="0"/>
              <a:t>、确定起始状态和终止状态，确定边界。从起始状态开始，确定活动节点。</a:t>
            </a:r>
          </a:p>
          <a:p>
            <a:r>
              <a:rPr lang="en-US" altLang="zh-CN" dirty="0"/>
              <a:t>4</a:t>
            </a:r>
            <a:r>
              <a:rPr lang="zh-CN" altLang="zh-CN" dirty="0"/>
              <a:t>、将复杂的活动或多次出现的活动集合归并到一个活动状态节点。</a:t>
            </a:r>
          </a:p>
          <a:p>
            <a:r>
              <a:rPr lang="en-US" altLang="zh-CN" dirty="0"/>
              <a:t>5</a:t>
            </a:r>
            <a:r>
              <a:rPr lang="zh-CN" altLang="zh-CN" dirty="0"/>
              <a:t>、考虑分支，在考虑分叉和汇合。</a:t>
            </a:r>
          </a:p>
          <a:p>
            <a:r>
              <a:rPr lang="en-US" altLang="zh-CN" dirty="0"/>
              <a:t>6</a:t>
            </a:r>
            <a:r>
              <a:rPr lang="zh-CN" altLang="zh-CN" dirty="0"/>
              <a:t>、对重要的对象，使用对象流。</a:t>
            </a:r>
          </a:p>
          <a:p>
            <a:endParaRPr lang="zh-CN" altLang="zh-CN" dirty="0"/>
          </a:p>
        </p:txBody>
      </p:sp>
    </p:spTree>
    <p:extLst>
      <p:ext uri="{BB962C8B-B14F-4D97-AF65-F5344CB8AC3E}">
        <p14:creationId xmlns:p14="http://schemas.microsoft.com/office/powerpoint/2010/main" val="414525467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075147" y="1569530"/>
            <a:ext cx="1107996" cy="461665"/>
          </a:xfrm>
          <a:prstGeom prst="rect">
            <a:avLst/>
          </a:prstGeom>
        </p:spPr>
        <p:txBody>
          <a:bodyPr wrap="none">
            <a:spAutoFit/>
          </a:bodyPr>
          <a:lstStyle/>
          <a:p>
            <a:r>
              <a:rPr lang="zh-CN" altLang="en-US" sz="2400" b="1" dirty="0">
                <a:solidFill>
                  <a:srgbClr val="EB8FA6"/>
                </a:solidFill>
                <a:cs typeface="+mn-ea"/>
                <a:sym typeface="+mn-lt"/>
              </a:rPr>
              <a:t>参与者</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8937" y="2147334"/>
            <a:ext cx="9973559" cy="2726516"/>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zh-CN" dirty="0"/>
              <a:t>参与者是指那些</a:t>
            </a:r>
            <a:r>
              <a:rPr lang="zh-CN" altLang="zh-CN" dirty="0">
                <a:solidFill>
                  <a:srgbClr val="FF0000"/>
                </a:solidFill>
              </a:rPr>
              <a:t>与系统进行交互的外部实体</a:t>
            </a:r>
            <a:r>
              <a:rPr lang="zh-CN" altLang="zh-CN" dirty="0"/>
              <a:t>，通常它是系统的一个用户，但它也可以是其他系统或硬件设备，总之凡是需要与系统进行交互的任何实体都可以称作参与者</a:t>
            </a:r>
            <a:r>
              <a:rPr lang="zh-CN" altLang="en-US" dirty="0"/>
              <a:t>。</a:t>
            </a:r>
            <a:endParaRPr lang="en-US" altLang="zh-CN" dirty="0"/>
          </a:p>
          <a:p>
            <a:pPr marL="285750" indent="-285750">
              <a:lnSpc>
                <a:spcPct val="200000"/>
              </a:lnSpc>
              <a:buFont typeface="Arial" panose="020B0604020202020204" pitchFamily="34" charset="0"/>
              <a:buChar char="•"/>
            </a:pPr>
            <a:r>
              <a:rPr lang="zh-CN" altLang="zh-CN" dirty="0"/>
              <a:t>用例往往必须向参与者传递一些数值，这些数值是参与者在系统中获得的信息。</a:t>
            </a:r>
          </a:p>
          <a:p>
            <a:pPr marL="285750" indent="-285750">
              <a:lnSpc>
                <a:spcPct val="200000"/>
              </a:lnSpc>
              <a:buFont typeface="Arial" panose="020B0604020202020204" pitchFamily="34" charset="0"/>
              <a:buChar char="•"/>
            </a:pPr>
            <a:endParaRPr lang="zh-CN" altLang="zh-CN" dirty="0"/>
          </a:p>
          <a:p>
            <a:pPr marL="285750" indent="-285750">
              <a:lnSpc>
                <a:spcPct val="200000"/>
              </a:lnSpc>
              <a:buFont typeface="Arial" panose="020B0604020202020204" pitchFamily="34" charset="0"/>
              <a:buChar char="•"/>
            </a:pPr>
            <a:endParaRPr lang="zh-CN" altLang="en-US"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7116736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9170F-8CAE-4CEF-BCD3-A940EFCBA25A}"/>
              </a:ext>
            </a:extLst>
          </p:cNvPr>
          <p:cNvSpPr>
            <a:spLocks noGrp="1"/>
          </p:cNvSpPr>
          <p:nvPr>
            <p:ph type="title"/>
          </p:nvPr>
        </p:nvSpPr>
        <p:spPr>
          <a:xfrm>
            <a:off x="932073" y="439178"/>
            <a:ext cx="10515600" cy="1325563"/>
          </a:xfrm>
        </p:spPr>
        <p:txBody>
          <a:bodyPr/>
          <a:lstStyle/>
          <a:p>
            <a:r>
              <a:rPr lang="zh-CN" altLang="en-US" dirty="0"/>
              <a:t>问题</a:t>
            </a:r>
          </a:p>
        </p:txBody>
      </p:sp>
      <p:sp>
        <p:nvSpPr>
          <p:cNvPr id="3" name="内容占位符 2">
            <a:extLst>
              <a:ext uri="{FF2B5EF4-FFF2-40B4-BE49-F238E27FC236}">
                <a16:creationId xmlns:a16="http://schemas.microsoft.com/office/drawing/2014/main" id="{FB600083-D72C-4068-B0F8-FBB6E771B40C}"/>
              </a:ext>
            </a:extLst>
          </p:cNvPr>
          <p:cNvSpPr>
            <a:spLocks noGrp="1"/>
          </p:cNvSpPr>
          <p:nvPr>
            <p:ph idx="1"/>
          </p:nvPr>
        </p:nvSpPr>
        <p:spPr>
          <a:xfrm>
            <a:off x="1064443" y="1656055"/>
            <a:ext cx="10515600" cy="4351338"/>
          </a:xfrm>
        </p:spPr>
        <p:txBody>
          <a:bodyPr>
            <a:normAutofit/>
          </a:bodyPr>
          <a:lstStyle/>
          <a:p>
            <a:pPr marL="0" indent="0" fontAlgn="base">
              <a:buNone/>
            </a:pPr>
            <a:r>
              <a:rPr lang="zh-CN" altLang="en-US" sz="1800" dirty="0"/>
              <a:t>下列对活动图的描述</a:t>
            </a:r>
            <a:r>
              <a:rPr lang="zh-CN" altLang="en-US" sz="1800" dirty="0">
                <a:solidFill>
                  <a:srgbClr val="FF0000"/>
                </a:solidFill>
              </a:rPr>
              <a:t>不正确</a:t>
            </a:r>
            <a:r>
              <a:rPr lang="zh-CN" altLang="en-US" sz="1800" dirty="0"/>
              <a:t>的是（</a:t>
            </a:r>
            <a:r>
              <a:rPr lang="en-US" altLang="zh-CN" sz="1800" dirty="0"/>
              <a:t> </a:t>
            </a:r>
            <a:r>
              <a:rPr lang="zh-CN" altLang="en-US" sz="1800" dirty="0"/>
              <a:t>）</a:t>
            </a:r>
          </a:p>
          <a:p>
            <a:pPr marL="0" indent="0" fontAlgn="base">
              <a:buNone/>
            </a:pPr>
            <a:r>
              <a:rPr lang="en-US" altLang="zh-CN" sz="1800" dirty="0"/>
              <a:t>A</a:t>
            </a:r>
            <a:r>
              <a:rPr lang="zh-CN" altLang="en-US" sz="1800" dirty="0"/>
              <a:t>．活动图是对象之间传送消息的时间顺序的可视化表示，目的在于描述系统中各个对象按照时间顺序的交互的过程</a:t>
            </a:r>
          </a:p>
          <a:p>
            <a:pPr marL="0" indent="0" fontAlgn="base">
              <a:buNone/>
            </a:pPr>
            <a:r>
              <a:rPr lang="en-US" altLang="zh-CN" sz="1800" dirty="0"/>
              <a:t>B</a:t>
            </a:r>
            <a:r>
              <a:rPr lang="zh-CN" altLang="en-US" sz="1800" dirty="0"/>
              <a:t>．活动图是一种用于描述系统行为的模型视图，它可用来描述动作和动作导致对象状态改变的结果</a:t>
            </a:r>
          </a:p>
          <a:p>
            <a:pPr marL="0" indent="0" fontAlgn="base">
              <a:buNone/>
            </a:pPr>
            <a:r>
              <a:rPr lang="en-US" altLang="zh-CN" sz="1800" dirty="0"/>
              <a:t>C</a:t>
            </a:r>
            <a:r>
              <a:rPr lang="zh-CN" altLang="en-US" sz="1800" dirty="0"/>
              <a:t>．活动图是模型中的完整单元，表示一个程序或工作流 ，常用于计算流程和工作流程建模</a:t>
            </a:r>
            <a:endParaRPr lang="en-US" altLang="zh-CN" sz="1800" dirty="0"/>
          </a:p>
          <a:p>
            <a:pPr marL="0" indent="0" fontAlgn="base">
              <a:buNone/>
            </a:pPr>
            <a:r>
              <a:rPr lang="en-US" altLang="zh-CN" sz="1800" dirty="0"/>
              <a:t>D</a:t>
            </a:r>
            <a:r>
              <a:rPr lang="zh-CN" altLang="en-US" sz="1800" dirty="0"/>
              <a:t>．活动图可以算是状态图的一种变种并且活动图的符号与状态图的符号非常相似</a:t>
            </a:r>
          </a:p>
          <a:p>
            <a:pPr indent="266700" algn="just"/>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en-US" dirty="0"/>
          </a:p>
        </p:txBody>
      </p:sp>
      <p:sp>
        <p:nvSpPr>
          <p:cNvPr id="5" name="文本框 4">
            <a:extLst>
              <a:ext uri="{FF2B5EF4-FFF2-40B4-BE49-F238E27FC236}">
                <a16:creationId xmlns:a16="http://schemas.microsoft.com/office/drawing/2014/main" id="{5F601BBB-A389-44CF-8717-7F547124553D}"/>
              </a:ext>
            </a:extLst>
          </p:cNvPr>
          <p:cNvSpPr txBox="1"/>
          <p:nvPr/>
        </p:nvSpPr>
        <p:spPr>
          <a:xfrm>
            <a:off x="1064443" y="4446929"/>
            <a:ext cx="8790493" cy="369332"/>
          </a:xfrm>
          <a:prstGeom prst="rect">
            <a:avLst/>
          </a:prstGeom>
          <a:noFill/>
        </p:spPr>
        <p:txBody>
          <a:bodyPr wrap="square">
            <a:spAutoFit/>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答：</a:t>
            </a:r>
            <a:r>
              <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A </a:t>
            </a:r>
            <a:r>
              <a:rPr lang="en-US" altLang="zh-CN" b="1" kern="100" dirty="0" err="1">
                <a:latin typeface="等线" panose="02010600030101010101" pitchFamily="2" charset="-122"/>
                <a:ea typeface="等线" panose="02010600030101010101" pitchFamily="2" charset="-122"/>
                <a:cs typeface="Times New Roman" panose="02020603050405020304" pitchFamily="18" charset="0"/>
              </a:rPr>
              <a:t>A</a:t>
            </a:r>
            <a:r>
              <a:rPr lang="zh-CN" altLang="en-US" b="1" kern="100" dirty="0">
                <a:latin typeface="等线" panose="02010600030101010101" pitchFamily="2" charset="-122"/>
                <a:ea typeface="等线" panose="02010600030101010101" pitchFamily="2" charset="-122"/>
                <a:cs typeface="Times New Roman" panose="02020603050405020304" pitchFamily="18" charset="0"/>
              </a:rPr>
              <a:t>描述的应该是序列图</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2743632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49170F-8CAE-4CEF-BCD3-A940EFCBA25A}"/>
              </a:ext>
            </a:extLst>
          </p:cNvPr>
          <p:cNvSpPr>
            <a:spLocks noGrp="1"/>
          </p:cNvSpPr>
          <p:nvPr>
            <p:ph type="title"/>
          </p:nvPr>
        </p:nvSpPr>
        <p:spPr>
          <a:xfrm>
            <a:off x="932073" y="439178"/>
            <a:ext cx="10515600" cy="1325563"/>
          </a:xfrm>
        </p:spPr>
        <p:txBody>
          <a:bodyPr/>
          <a:lstStyle/>
          <a:p>
            <a:r>
              <a:rPr lang="zh-CN" altLang="en-US" dirty="0"/>
              <a:t>问题</a:t>
            </a:r>
          </a:p>
        </p:txBody>
      </p:sp>
      <p:sp>
        <p:nvSpPr>
          <p:cNvPr id="3" name="内容占位符 2">
            <a:extLst>
              <a:ext uri="{FF2B5EF4-FFF2-40B4-BE49-F238E27FC236}">
                <a16:creationId xmlns:a16="http://schemas.microsoft.com/office/drawing/2014/main" id="{FB600083-D72C-4068-B0F8-FBB6E771B40C}"/>
              </a:ext>
            </a:extLst>
          </p:cNvPr>
          <p:cNvSpPr>
            <a:spLocks noGrp="1"/>
          </p:cNvSpPr>
          <p:nvPr>
            <p:ph idx="1"/>
          </p:nvPr>
        </p:nvSpPr>
        <p:spPr>
          <a:xfrm>
            <a:off x="1064443" y="1656055"/>
            <a:ext cx="10515600" cy="4351338"/>
          </a:xfrm>
        </p:spPr>
        <p:txBody>
          <a:bodyPr>
            <a:normAutofit/>
          </a:bodyPr>
          <a:lstStyle/>
          <a:p>
            <a:pPr indent="0" algn="just">
              <a:buNone/>
            </a:pPr>
            <a:r>
              <a:rPr lang="zh-CN" altLang="en-US" sz="1800" b="1" kern="100" dirty="0">
                <a:effectLst/>
                <a:latin typeface="等线" panose="02010600030101010101" pitchFamily="2" charset="-122"/>
                <a:ea typeface="等线" panose="02010600030101010101" pitchFamily="2" charset="-122"/>
                <a:cs typeface="Times New Roman" panose="02020603050405020304" pitchFamily="18" charset="0"/>
              </a:rPr>
              <a:t>简述活动图和状态图的区别</a:t>
            </a:r>
            <a:endPar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endParaRPr lang="en-US" altLang="zh-CN" sz="1800" kern="100" dirty="0">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en-US" dirty="0"/>
          </a:p>
        </p:txBody>
      </p:sp>
      <p:sp>
        <p:nvSpPr>
          <p:cNvPr id="5" name="文本框 4">
            <a:extLst>
              <a:ext uri="{FF2B5EF4-FFF2-40B4-BE49-F238E27FC236}">
                <a16:creationId xmlns:a16="http://schemas.microsoft.com/office/drawing/2014/main" id="{5F601BBB-A389-44CF-8717-7F547124553D}"/>
              </a:ext>
            </a:extLst>
          </p:cNvPr>
          <p:cNvSpPr txBox="1"/>
          <p:nvPr/>
        </p:nvSpPr>
        <p:spPr>
          <a:xfrm>
            <a:off x="1064443" y="2060916"/>
            <a:ext cx="8790493" cy="2308324"/>
          </a:xfrm>
          <a:prstGeom prst="rect">
            <a:avLst/>
          </a:prstGeom>
          <a:noFill/>
        </p:spPr>
        <p:txBody>
          <a:bodyPr wrap="square">
            <a:spAutoFit/>
          </a:bodyPr>
          <a:lstStyle/>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答：</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a:t>
            </a:r>
            <a:r>
              <a:rPr lang="zh-CN" altLang="en-US"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描述对象不同</a:t>
            </a:r>
            <a:endPar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a:t>
            </a:r>
            <a:r>
              <a:rPr lang="zh-CN" altLang="en-US" kern="100" dirty="0">
                <a:latin typeface="等线" panose="02010600030101010101" pitchFamily="2" charset="-122"/>
                <a:ea typeface="等线" panose="02010600030101010101" pitchFamily="2" charset="-122"/>
                <a:cs typeface="Times New Roman" panose="02020603050405020304" pitchFamily="18" charset="0"/>
              </a:rPr>
              <a:t>状态图描述对象状态及状态之间的转移，活动图描述到活动的控制流</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2.</a:t>
            </a:r>
            <a:r>
              <a:rPr lang="zh-CN" altLang="en-US"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使用场合不同</a:t>
            </a:r>
            <a:endParaRPr lang="en-US" altLang="zh-CN" kern="100" dirty="0">
              <a:solidFill>
                <a:srgbClr val="FF0000"/>
              </a:solidFill>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en-US" kern="100" dirty="0">
                <a:latin typeface="等线" panose="02010600030101010101" pitchFamily="2" charset="-122"/>
                <a:ea typeface="等线" panose="02010600030101010101" pitchFamily="2" charset="-122"/>
                <a:cs typeface="Times New Roman" panose="02020603050405020304" pitchFamily="18" charset="0"/>
              </a:rPr>
              <a:t>       状态图描述对象在其生命期中的行为状态变化，活动图描述过程的流程变化</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3.</a:t>
            </a:r>
            <a:r>
              <a:rPr lang="zh-CN" altLang="en-US" kern="100" dirty="0">
                <a:latin typeface="等线" panose="02010600030101010101" pitchFamily="2" charset="-122"/>
                <a:ea typeface="等线" panose="02010600030101010101" pitchFamily="2" charset="-122"/>
                <a:cs typeface="Times New Roman" panose="02020603050405020304" pitchFamily="18" charset="0"/>
              </a:rPr>
              <a:t>状态图侧重从</a:t>
            </a:r>
            <a:r>
              <a:rPr lang="zh-CN" altLang="en-US"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行为的结果</a:t>
            </a:r>
            <a:r>
              <a:rPr lang="zh-CN" altLang="en-US" kern="100" dirty="0">
                <a:latin typeface="等线" panose="02010600030101010101" pitchFamily="2" charset="-122"/>
                <a:ea typeface="等线" panose="02010600030101010101" pitchFamily="2" charset="-122"/>
                <a:cs typeface="Times New Roman" panose="02020603050405020304" pitchFamily="18" charset="0"/>
              </a:rPr>
              <a:t>来描述状态，活动图侧重从</a:t>
            </a:r>
            <a:r>
              <a:rPr lang="zh-CN" altLang="en-US"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行为的动作</a:t>
            </a:r>
            <a:r>
              <a:rPr lang="zh-CN" altLang="en-US" kern="100" dirty="0">
                <a:latin typeface="等线" panose="02010600030101010101" pitchFamily="2" charset="-122"/>
                <a:ea typeface="等线" panose="02010600030101010101" pitchFamily="2" charset="-122"/>
                <a:cs typeface="Times New Roman" panose="02020603050405020304" pitchFamily="18" charset="0"/>
              </a:rPr>
              <a:t>来描述活动</a:t>
            </a:r>
            <a:endParaRPr lang="en-US" altLang="zh-CN"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kern="100" dirty="0">
                <a:latin typeface="等线" panose="02010600030101010101" pitchFamily="2" charset="-122"/>
                <a:ea typeface="等线" panose="02010600030101010101" pitchFamily="2" charset="-122"/>
                <a:cs typeface="Times New Roman" panose="02020603050405020304" pitchFamily="18" charset="0"/>
              </a:rPr>
              <a:t>       4.</a:t>
            </a:r>
            <a:r>
              <a:rPr lang="zh-CN" altLang="en-US" kern="100" dirty="0">
                <a:latin typeface="等线" panose="02010600030101010101" pitchFamily="2" charset="-122"/>
                <a:ea typeface="等线" panose="02010600030101010101" pitchFamily="2" charset="-122"/>
                <a:cs typeface="Times New Roman" panose="02020603050405020304" pitchFamily="18" charset="0"/>
              </a:rPr>
              <a:t>状态图重点在于</a:t>
            </a:r>
            <a:r>
              <a:rPr lang="zh-CN" altLang="en-US"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描述对象的状态及其状态之间的转移</a:t>
            </a:r>
            <a:r>
              <a:rPr lang="zh-CN" altLang="en-US" kern="100" dirty="0">
                <a:latin typeface="等线" panose="02010600030101010101" pitchFamily="2" charset="-122"/>
                <a:ea typeface="等线" panose="02010600030101010101" pitchFamily="2" charset="-122"/>
                <a:cs typeface="Times New Roman" panose="02020603050405020304" pitchFamily="18" charset="0"/>
              </a:rPr>
              <a:t>，活动图描述的是</a:t>
            </a:r>
            <a:r>
              <a:rPr lang="zh-CN" altLang="en-US" kern="100" dirty="0">
                <a:solidFill>
                  <a:srgbClr val="FF0000"/>
                </a:solidFill>
                <a:latin typeface="等线" panose="02010600030101010101" pitchFamily="2" charset="-122"/>
                <a:ea typeface="等线" panose="02010600030101010101" pitchFamily="2" charset="-122"/>
                <a:cs typeface="Times New Roman" panose="02020603050405020304" pitchFamily="18" charset="0"/>
              </a:rPr>
              <a:t>对象活动的顺序关系所遵循的规则</a:t>
            </a:r>
            <a:r>
              <a:rPr lang="zh-CN" altLang="en-US" kern="100" dirty="0">
                <a:latin typeface="等线" panose="02010600030101010101" pitchFamily="2" charset="-122"/>
                <a:ea typeface="等线" panose="02010600030101010101" pitchFamily="2" charset="-122"/>
                <a:cs typeface="Times New Roman" panose="02020603050405020304" pitchFamily="18" charset="0"/>
              </a:rPr>
              <a:t>，它着重表现的是系统的行为，而非系统的处理过程。活动图能够表示并发活动的情形，活动图是面向对象的。</a:t>
            </a:r>
            <a:endParaRPr lang="zh-CN" altLang="zh-CN" sz="1800" b="1"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56857998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iś1îḓè">
            <a:extLst>
              <a:ext uri="{FF2B5EF4-FFF2-40B4-BE49-F238E27FC236}">
                <a16:creationId xmlns:a16="http://schemas.microsoft.com/office/drawing/2014/main" id="{61AAE5D3-C239-45D0-A49F-DE85B963A49D}"/>
              </a:ext>
            </a:extLst>
          </p:cNvPr>
          <p:cNvSpPr/>
          <p:nvPr/>
        </p:nvSpPr>
        <p:spPr>
          <a:xfrm>
            <a:off x="4878732" y="1068594"/>
            <a:ext cx="2149389" cy="2149389"/>
          </a:xfrm>
          <a:prstGeom prst="ellipse">
            <a:avLst/>
          </a:prstGeom>
          <a:solidFill>
            <a:srgbClr val="EB8FA6"/>
          </a:solidFill>
          <a:ln w="7620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4400" b="1" dirty="0">
                <a:solidFill>
                  <a:schemeClr val="bg1"/>
                </a:solidFill>
                <a:cs typeface="+mn-ea"/>
                <a:sym typeface="+mn-lt"/>
              </a:rPr>
              <a:t>PART</a:t>
            </a:r>
          </a:p>
          <a:p>
            <a:pPr algn="ctr" defTabSz="914354"/>
            <a:r>
              <a:rPr lang="en-US" altLang="zh-CN" sz="4400" b="1" dirty="0">
                <a:solidFill>
                  <a:schemeClr val="bg1"/>
                </a:solidFill>
                <a:cs typeface="+mn-ea"/>
                <a:sym typeface="+mn-lt"/>
              </a:rPr>
              <a:t>03</a:t>
            </a:r>
            <a:endParaRPr lang="zh-CN" altLang="en-US" sz="4400" b="1" dirty="0">
              <a:solidFill>
                <a:schemeClr val="bg1"/>
              </a:solidFill>
              <a:cs typeface="+mn-ea"/>
              <a:sym typeface="+mn-lt"/>
            </a:endParaRPr>
          </a:p>
        </p:txBody>
      </p:sp>
      <p:sp>
        <p:nvSpPr>
          <p:cNvPr id="3" name="矩形 2">
            <a:extLst>
              <a:ext uri="{FF2B5EF4-FFF2-40B4-BE49-F238E27FC236}">
                <a16:creationId xmlns:a16="http://schemas.microsoft.com/office/drawing/2014/main" id="{1D307CA6-9DEC-478F-A1EC-6F0CD3CE6DF5}"/>
              </a:ext>
            </a:extLst>
          </p:cNvPr>
          <p:cNvSpPr/>
          <p:nvPr/>
        </p:nvSpPr>
        <p:spPr>
          <a:xfrm>
            <a:off x="3783603" y="3475213"/>
            <a:ext cx="4339650" cy="923330"/>
          </a:xfrm>
          <a:prstGeom prst="rect">
            <a:avLst/>
          </a:prstGeom>
        </p:spPr>
        <p:txBody>
          <a:bodyPr wrap="none">
            <a:spAutoFit/>
          </a:bodyPr>
          <a:lstStyle/>
          <a:p>
            <a:pPr algn="ctr"/>
            <a:r>
              <a:rPr lang="zh-CN" altLang="en-US" sz="5400" b="1" dirty="0">
                <a:solidFill>
                  <a:schemeClr val="tx1">
                    <a:lumMod val="75000"/>
                    <a:lumOff val="25000"/>
                  </a:schemeClr>
                </a:solidFill>
                <a:cs typeface="+mn-ea"/>
                <a:sym typeface="+mn-lt"/>
              </a:rPr>
              <a:t>类图和对象图</a:t>
            </a:r>
            <a:endParaRPr lang="en-US" altLang="zh-CN" sz="5400" b="1"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7978700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a:t>
            </a:r>
          </a:p>
        </p:txBody>
      </p:sp>
      <p:sp>
        <p:nvSpPr>
          <p:cNvPr id="6" name="矩形 5">
            <a:extLst>
              <a:ext uri="{FF2B5EF4-FFF2-40B4-BE49-F238E27FC236}">
                <a16:creationId xmlns:a16="http://schemas.microsoft.com/office/drawing/2014/main" id="{D3338710-3441-4F3A-A67C-F62558547656}"/>
              </a:ext>
            </a:extLst>
          </p:cNvPr>
          <p:cNvSpPr/>
          <p:nvPr/>
        </p:nvSpPr>
        <p:spPr>
          <a:xfrm>
            <a:off x="1028013" y="1223628"/>
            <a:ext cx="800219" cy="461665"/>
          </a:xfrm>
          <a:prstGeom prst="rect">
            <a:avLst/>
          </a:prstGeom>
        </p:spPr>
        <p:txBody>
          <a:bodyPr wrap="none">
            <a:spAutoFit/>
          </a:bodyPr>
          <a:lstStyle/>
          <a:p>
            <a:r>
              <a:rPr lang="zh-CN" altLang="en-US" sz="2400" b="1" dirty="0">
                <a:solidFill>
                  <a:srgbClr val="EB8FA6"/>
                </a:solidFill>
                <a:cs typeface="+mn-ea"/>
                <a:sym typeface="+mn-lt"/>
              </a:rPr>
              <a:t>概念</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873966" y="1766334"/>
            <a:ext cx="9973559" cy="1015663"/>
          </a:xfrm>
          <a:prstGeom prst="rect">
            <a:avLst/>
          </a:prstGeom>
        </p:spPr>
        <p:txBody>
          <a:bodyPr wrap="square">
            <a:spAutoFit/>
          </a:bodyPr>
          <a:lstStyle/>
          <a:p>
            <a:r>
              <a:rPr lang="zh-CN" altLang="en-US" sz="2000" dirty="0"/>
              <a:t>类是对一组具有相同属性、操作、关系和语义的对象的抽象。主要包括</a:t>
            </a:r>
            <a:r>
              <a:rPr lang="zh-CN" altLang="en-US" sz="2000" b="1" dirty="0"/>
              <a:t>名称部分 </a:t>
            </a:r>
            <a:r>
              <a:rPr lang="en-US" altLang="zh-CN" sz="2000" dirty="0"/>
              <a:t>(Name)</a:t>
            </a:r>
            <a:r>
              <a:rPr lang="zh-CN" altLang="en-US" sz="2000" dirty="0"/>
              <a:t>、</a:t>
            </a:r>
            <a:r>
              <a:rPr lang="zh-CN" altLang="en-US" sz="2000" b="1" dirty="0"/>
              <a:t>属性部分</a:t>
            </a:r>
            <a:r>
              <a:rPr lang="en-US" altLang="zh-CN" sz="2000" dirty="0"/>
              <a:t>(Attribute)</a:t>
            </a:r>
            <a:r>
              <a:rPr lang="zh-CN" altLang="en-US" sz="2000" dirty="0"/>
              <a:t>和</a:t>
            </a:r>
            <a:r>
              <a:rPr lang="zh-CN" altLang="en-US" sz="2000" b="1" dirty="0"/>
              <a:t>操作部分</a:t>
            </a:r>
            <a:r>
              <a:rPr lang="en-US" altLang="zh-CN" sz="2000" dirty="0"/>
              <a:t>(Operation) o </a:t>
            </a:r>
            <a:r>
              <a:rPr lang="zh-CN" altLang="en-US" sz="2000" dirty="0"/>
              <a:t>在 </a:t>
            </a:r>
            <a:r>
              <a:rPr lang="en-US" altLang="zh-CN" sz="2000" dirty="0"/>
              <a:t>UML </a:t>
            </a:r>
            <a:r>
              <a:rPr lang="zh-CN" altLang="en-US" sz="2000" dirty="0"/>
              <a:t>中类用一个矩形框表示，它包含三个区域，最上面是类名、中间是类的属性、最下面是类的方法。</a:t>
            </a:r>
            <a:endParaRPr lang="en-US" altLang="zh-CN" sz="2000" dirty="0">
              <a:solidFill>
                <a:schemeClr val="tx1">
                  <a:lumMod val="75000"/>
                  <a:lumOff val="25000"/>
                </a:schemeClr>
              </a:solidFill>
              <a:cs typeface="+mn-ea"/>
              <a:sym typeface="+mn-lt"/>
            </a:endParaRPr>
          </a:p>
        </p:txBody>
      </p:sp>
      <p:pic>
        <p:nvPicPr>
          <p:cNvPr id="12" name="图片 11">
            <a:extLst>
              <a:ext uri="{FF2B5EF4-FFF2-40B4-BE49-F238E27FC236}">
                <a16:creationId xmlns:a16="http://schemas.microsoft.com/office/drawing/2014/main" id="{7F070C26-F2ED-46F8-920D-299A029572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7230" y="3035641"/>
            <a:ext cx="3020840" cy="2080726"/>
          </a:xfrm>
          <a:prstGeom prst="rect">
            <a:avLst/>
          </a:prstGeom>
        </p:spPr>
      </p:pic>
      <p:pic>
        <p:nvPicPr>
          <p:cNvPr id="13" name="图片 12">
            <a:extLst>
              <a:ext uri="{FF2B5EF4-FFF2-40B4-BE49-F238E27FC236}">
                <a16:creationId xmlns:a16="http://schemas.microsoft.com/office/drawing/2014/main" id="{8623DABE-E08C-4062-920F-AB39354441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9351" y="2951665"/>
            <a:ext cx="4791062" cy="2053312"/>
          </a:xfrm>
          <a:prstGeom prst="rect">
            <a:avLst/>
          </a:prstGeom>
        </p:spPr>
      </p:pic>
    </p:spTree>
    <p:extLst>
      <p:ext uri="{BB962C8B-B14F-4D97-AF65-F5344CB8AC3E}">
        <p14:creationId xmlns:p14="http://schemas.microsoft.com/office/powerpoint/2010/main" val="236824065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inVertical)">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a:t>
            </a:r>
          </a:p>
        </p:txBody>
      </p:sp>
      <p:sp>
        <p:nvSpPr>
          <p:cNvPr id="6" name="矩形 5">
            <a:extLst>
              <a:ext uri="{FF2B5EF4-FFF2-40B4-BE49-F238E27FC236}">
                <a16:creationId xmlns:a16="http://schemas.microsoft.com/office/drawing/2014/main" id="{D3338710-3441-4F3A-A67C-F62558547656}"/>
              </a:ext>
            </a:extLst>
          </p:cNvPr>
          <p:cNvSpPr/>
          <p:nvPr/>
        </p:nvSpPr>
        <p:spPr>
          <a:xfrm>
            <a:off x="1172936" y="1223628"/>
            <a:ext cx="800219" cy="461665"/>
          </a:xfrm>
          <a:prstGeom prst="rect">
            <a:avLst/>
          </a:prstGeom>
        </p:spPr>
        <p:txBody>
          <a:bodyPr wrap="none">
            <a:spAutoFit/>
          </a:bodyPr>
          <a:lstStyle/>
          <a:p>
            <a:r>
              <a:rPr lang="zh-CN" altLang="en-US" sz="2400" b="1" dirty="0">
                <a:solidFill>
                  <a:srgbClr val="EB8FA6"/>
                </a:solidFill>
                <a:cs typeface="+mn-ea"/>
                <a:sym typeface="+mn-lt"/>
              </a:rPr>
              <a:t>名称</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72936" y="1836162"/>
            <a:ext cx="9375620" cy="2985433"/>
          </a:xfrm>
          <a:prstGeom prst="rect">
            <a:avLst/>
          </a:prstGeom>
        </p:spPr>
        <p:txBody>
          <a:bodyPr wrap="square">
            <a:spAutoFit/>
          </a:bodyPr>
          <a:lstStyle/>
          <a:p>
            <a:r>
              <a:rPr lang="en-US" altLang="zh-CN" sz="2400" dirty="0"/>
              <a:t>1.</a:t>
            </a:r>
            <a:r>
              <a:rPr lang="zh-CN" altLang="en-US" sz="2400" dirty="0"/>
              <a:t>名称</a:t>
            </a:r>
          </a:p>
          <a:p>
            <a:r>
              <a:rPr lang="zh-CN" altLang="en-US" sz="2400" dirty="0"/>
              <a:t>每个类名称都必须唯一且不可忽略，类的其他组成部分可以省略。名称</a:t>
            </a:r>
            <a:r>
              <a:rPr lang="en-US" altLang="zh-CN" sz="2400" dirty="0"/>
              <a:t>(Name)</a:t>
            </a:r>
            <a:r>
              <a:rPr lang="zh-CN" altLang="en-US" sz="2400" dirty="0"/>
              <a:t>是一个文本串，类的命名要求为由字符、数字、下划线组成的唯一的字符串即可。表示方法有以下两种。</a:t>
            </a:r>
          </a:p>
          <a:p>
            <a:r>
              <a:rPr lang="en-US" altLang="zh-CN" sz="2400" dirty="0"/>
              <a:t>(1)</a:t>
            </a:r>
            <a:r>
              <a:rPr lang="zh-CN" altLang="en-US" sz="2400" dirty="0"/>
              <a:t>简单名：如图中的</a:t>
            </a:r>
            <a:r>
              <a:rPr lang="en-US" altLang="zh-CN" sz="2400" dirty="0"/>
              <a:t>Account,</a:t>
            </a:r>
            <a:r>
              <a:rPr lang="zh-CN" altLang="en-US" sz="2400" dirty="0"/>
              <a:t>它只是一个单独的名称。</a:t>
            </a:r>
          </a:p>
          <a:p>
            <a:r>
              <a:rPr lang="en-US" altLang="zh-CN" sz="2400" dirty="0"/>
              <a:t>(2)</a:t>
            </a:r>
            <a:r>
              <a:rPr lang="zh-CN" altLang="en-US" sz="2400" dirty="0"/>
              <a:t>全名：也称为路径名，就是在类名前面加上包的名称，例如</a:t>
            </a:r>
            <a:r>
              <a:rPr lang="en-US" altLang="zh-CN" sz="2400" dirty="0"/>
              <a:t>Business</a:t>
            </a:r>
            <a:r>
              <a:rPr lang="zh-CN" altLang="en-US" sz="2400" dirty="0"/>
              <a:t>：</a:t>
            </a:r>
            <a:r>
              <a:rPr lang="en-US" altLang="zh-CN" sz="2400" dirty="0"/>
              <a:t>: Account</a:t>
            </a:r>
            <a:r>
              <a:rPr lang="zh-CN" altLang="en-US" sz="2400" dirty="0"/>
              <a:t>。</a:t>
            </a:r>
            <a:endParaRPr lang="en-US" altLang="zh-CN" sz="2400" dirty="0"/>
          </a:p>
          <a:p>
            <a:endParaRPr lang="en-US" altLang="zh-CN" sz="20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03905685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a:t>
            </a:r>
          </a:p>
        </p:txBody>
      </p:sp>
      <p:sp>
        <p:nvSpPr>
          <p:cNvPr id="6" name="矩形 5">
            <a:extLst>
              <a:ext uri="{FF2B5EF4-FFF2-40B4-BE49-F238E27FC236}">
                <a16:creationId xmlns:a16="http://schemas.microsoft.com/office/drawing/2014/main" id="{D3338710-3441-4F3A-A67C-F62558547656}"/>
              </a:ext>
            </a:extLst>
          </p:cNvPr>
          <p:cNvSpPr/>
          <p:nvPr/>
        </p:nvSpPr>
        <p:spPr>
          <a:xfrm>
            <a:off x="1028012" y="1649900"/>
            <a:ext cx="800219" cy="461665"/>
          </a:xfrm>
          <a:prstGeom prst="rect">
            <a:avLst/>
          </a:prstGeom>
        </p:spPr>
        <p:txBody>
          <a:bodyPr wrap="none">
            <a:spAutoFit/>
          </a:bodyPr>
          <a:lstStyle/>
          <a:p>
            <a:r>
              <a:rPr lang="zh-CN" altLang="en-US" sz="2400" b="1" dirty="0">
                <a:solidFill>
                  <a:srgbClr val="EB8FA6"/>
                </a:solidFill>
                <a:cs typeface="+mn-ea"/>
                <a:sym typeface="+mn-lt"/>
              </a:rPr>
              <a:t>属性</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28012" y="2384497"/>
            <a:ext cx="9973559" cy="1569660"/>
          </a:xfrm>
          <a:prstGeom prst="rect">
            <a:avLst/>
          </a:prstGeom>
        </p:spPr>
        <p:txBody>
          <a:bodyPr wrap="square">
            <a:spAutoFit/>
          </a:bodyPr>
          <a:lstStyle/>
          <a:p>
            <a:r>
              <a:rPr lang="zh-CN" altLang="en-US" sz="2400" dirty="0"/>
              <a:t>属性描述了类在软件系统中代表的事物</a:t>
            </a:r>
            <a:r>
              <a:rPr lang="en-US" altLang="zh-CN" sz="2400" dirty="0"/>
              <a:t>(</a:t>
            </a:r>
            <a:r>
              <a:rPr lang="zh-CN" altLang="en-US" sz="2400" dirty="0"/>
              <a:t>即对象</a:t>
            </a:r>
            <a:r>
              <a:rPr lang="en-US" altLang="zh-CN" sz="2400" dirty="0"/>
              <a:t>)</a:t>
            </a:r>
            <a:r>
              <a:rPr lang="zh-CN" altLang="en-US" sz="2400" dirty="0"/>
              <a:t>所具备的特性。类属性可以有任意数目，也可以为空。类如果有属性，则属性名，另外还可以有其他的描述信息，如可见性、数据类型、默认值等。</a:t>
            </a:r>
          </a:p>
          <a:p>
            <a:r>
              <a:rPr lang="zh-CN" altLang="en-US" sz="2400" dirty="0"/>
              <a:t>在</a:t>
            </a:r>
            <a:r>
              <a:rPr lang="en-US" altLang="zh-CN" sz="2400" dirty="0"/>
              <a:t>UML</a:t>
            </a:r>
            <a:r>
              <a:rPr lang="zh-CN" altLang="en-US" sz="2400" dirty="0"/>
              <a:t>中，类属性的语法为：</a:t>
            </a:r>
          </a:p>
        </p:txBody>
      </p:sp>
      <p:sp>
        <p:nvSpPr>
          <p:cNvPr id="12" name="矩形 11">
            <a:extLst>
              <a:ext uri="{FF2B5EF4-FFF2-40B4-BE49-F238E27FC236}">
                <a16:creationId xmlns:a16="http://schemas.microsoft.com/office/drawing/2014/main" id="{0C5CEC33-92E5-4C4B-8127-DD7903923935}"/>
              </a:ext>
            </a:extLst>
          </p:cNvPr>
          <p:cNvSpPr/>
          <p:nvPr/>
        </p:nvSpPr>
        <p:spPr>
          <a:xfrm>
            <a:off x="1028013" y="4232037"/>
            <a:ext cx="9973559" cy="646331"/>
          </a:xfrm>
          <a:prstGeom prst="rect">
            <a:avLst/>
          </a:prstGeom>
        </p:spPr>
        <p:txBody>
          <a:bodyPr wrap="square">
            <a:spAutoFit/>
          </a:bodyPr>
          <a:lstStyle/>
          <a:p>
            <a:r>
              <a:rPr lang="zh-TW" altLang="zh-CN" sz="3600" dirty="0"/>
              <a:t>[可见性]属性名[:类型][=初始值][｛属性字符串｝] </a:t>
            </a:r>
            <a:endParaRPr lang="zh-CN" altLang="zh-CN" sz="3600" dirty="0"/>
          </a:p>
        </p:txBody>
      </p:sp>
    </p:spTree>
    <p:extLst>
      <p:ext uri="{BB962C8B-B14F-4D97-AF65-F5344CB8AC3E}">
        <p14:creationId xmlns:p14="http://schemas.microsoft.com/office/powerpoint/2010/main" val="22855589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1000"/>
                                        <p:tgtEl>
                                          <p:spTgt spid="12"/>
                                        </p:tgtEl>
                                      </p:cBhvr>
                                    </p:animEffect>
                                    <p:anim calcmode="lin" valueType="num">
                                      <p:cBhvr>
                                        <p:cTn id="26" dur="1000" fill="hold"/>
                                        <p:tgtEl>
                                          <p:spTgt spid="12"/>
                                        </p:tgtEl>
                                        <p:attrNameLst>
                                          <p:attrName>ppt_x</p:attrName>
                                        </p:attrNameLst>
                                      </p:cBhvr>
                                      <p:tavLst>
                                        <p:tav tm="0">
                                          <p:val>
                                            <p:strVal val="#ppt_x"/>
                                          </p:val>
                                        </p:tav>
                                        <p:tav tm="100000">
                                          <p:val>
                                            <p:strVal val="#ppt_x"/>
                                          </p:val>
                                        </p:tav>
                                      </p:tavLst>
                                    </p:anim>
                                    <p:anim calcmode="lin" valueType="num">
                                      <p:cBhvr>
                                        <p:cTn id="2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a:t>
            </a:r>
            <a:endParaRPr lang="en-US" altLang="zh-CN" sz="3200" b="1" dirty="0">
              <a:solidFill>
                <a:schemeClr val="tx1">
                  <a:lumMod val="75000"/>
                  <a:lumOff val="25000"/>
                </a:schemeClr>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13927" y="1929679"/>
            <a:ext cx="10304107" cy="3477875"/>
          </a:xfrm>
          <a:prstGeom prst="rect">
            <a:avLst/>
          </a:prstGeom>
        </p:spPr>
        <p:txBody>
          <a:bodyPr wrap="square">
            <a:spAutoFit/>
          </a:bodyPr>
          <a:lstStyle/>
          <a:p>
            <a:pPr lvl="0"/>
            <a:r>
              <a:rPr lang="en-US" altLang="zh-CN" sz="2000" dirty="0"/>
              <a:t>(1)</a:t>
            </a:r>
            <a:r>
              <a:rPr lang="zh-CN" altLang="en-US" sz="2000" dirty="0"/>
              <a:t>可见性：类中属性的可见性主要包括公有</a:t>
            </a:r>
            <a:r>
              <a:rPr lang="en-US" altLang="zh-CN" sz="2000" dirty="0"/>
              <a:t>(Public).</a:t>
            </a:r>
            <a:r>
              <a:rPr lang="zh-CN" altLang="en-US" sz="2000" dirty="0"/>
              <a:t>私有</a:t>
            </a:r>
            <a:r>
              <a:rPr lang="en-US" altLang="zh-CN" sz="2000" dirty="0"/>
              <a:t>(Private)</a:t>
            </a:r>
            <a:r>
              <a:rPr lang="zh-CN" altLang="en-US" sz="2000" dirty="0"/>
              <a:t>和受保护 </a:t>
            </a:r>
            <a:r>
              <a:rPr lang="en-US" altLang="zh-CN" sz="2000" dirty="0"/>
              <a:t>(Protected),</a:t>
            </a:r>
            <a:r>
              <a:rPr lang="zh-CN" altLang="en-US" sz="2000" dirty="0"/>
              <a:t>在</a:t>
            </a:r>
            <a:r>
              <a:rPr lang="en-US" altLang="zh-CN" sz="2000" dirty="0"/>
              <a:t>UML</a:t>
            </a:r>
            <a:r>
              <a:rPr lang="zh-CN" altLang="en-US" sz="2000" dirty="0"/>
              <a:t>中，用</a:t>
            </a:r>
            <a:r>
              <a:rPr lang="en-US" altLang="zh-CN" sz="2000" dirty="0"/>
              <a:t>" + ”</a:t>
            </a:r>
            <a:r>
              <a:rPr lang="zh-CN" altLang="en-US" sz="2000" dirty="0"/>
              <a:t>表达公有类型，用“</a:t>
            </a:r>
            <a:r>
              <a:rPr lang="en-US" altLang="zh-CN" sz="2000" dirty="0"/>
              <a:t>-”</a:t>
            </a:r>
            <a:r>
              <a:rPr lang="zh-CN" altLang="en-US" sz="2000" dirty="0"/>
              <a:t>表达私有类型，而用“</a:t>
            </a:r>
            <a:r>
              <a:rPr lang="en-US" altLang="zh-CN" sz="2000" dirty="0"/>
              <a:t>#”</a:t>
            </a:r>
            <a:r>
              <a:rPr lang="zh-CN" altLang="en-US" sz="2000" dirty="0"/>
              <a:t>表达受保护类型。</a:t>
            </a:r>
            <a:r>
              <a:rPr lang="en-US" altLang="zh-CN" sz="2000" dirty="0"/>
              <a:t>UML</a:t>
            </a:r>
            <a:r>
              <a:rPr lang="zh-CN" altLang="en-US" sz="2000" dirty="0"/>
              <a:t>的类中不存在默认的可见性，如果没有显示任何一种符号，就表示没有定义该属性的可见性。</a:t>
            </a:r>
          </a:p>
          <a:p>
            <a:pPr lvl="0"/>
            <a:r>
              <a:rPr lang="en-US" altLang="zh-CN" sz="2000" dirty="0"/>
              <a:t>(2)</a:t>
            </a:r>
            <a:r>
              <a:rPr lang="zh-CN" altLang="en-US" sz="2000" dirty="0"/>
              <a:t>属性名：每个属性都必须有一个名字以区别于类中的其他属性，是类的一个特性。 属性名由描述所属类的特性的名词或名词短语组成。</a:t>
            </a:r>
            <a:r>
              <a:rPr lang="zh-CN" altLang="en-US" sz="2000" b="1" dirty="0"/>
              <a:t>按照</a:t>
            </a:r>
            <a:r>
              <a:rPr lang="en-US" altLang="zh-CN" sz="2000" b="1" dirty="0"/>
              <a:t>UML</a:t>
            </a:r>
            <a:r>
              <a:rPr lang="zh-CN" altLang="en-US" sz="2000" b="1" dirty="0"/>
              <a:t>的约定，单字属性名小写。如果属性名包含多个单词，这些单词要合并，且除了第一个单词外其余单词的首字母要大写。</a:t>
            </a:r>
          </a:p>
          <a:p>
            <a:pPr lvl="0"/>
            <a:r>
              <a:rPr lang="en-US" altLang="zh-CN" sz="2000" dirty="0"/>
              <a:t>(3)</a:t>
            </a:r>
            <a:r>
              <a:rPr lang="zh-CN" altLang="en-US" sz="2000" dirty="0"/>
              <a:t>类型：说明属性的数据类型。在类的图标里，可以指定每个属性值的类型。可能的类型包括字符串</a:t>
            </a:r>
            <a:r>
              <a:rPr lang="en-US" altLang="zh-CN" sz="2000" dirty="0"/>
              <a:t>(string).</a:t>
            </a:r>
            <a:r>
              <a:rPr lang="zh-CN" altLang="en-US" sz="2000" dirty="0"/>
              <a:t>浮点型</a:t>
            </a:r>
            <a:r>
              <a:rPr lang="en-US" altLang="zh-CN" sz="2000" dirty="0"/>
              <a:t>(float).</a:t>
            </a:r>
            <a:r>
              <a:rPr lang="zh-CN" altLang="en-US" sz="2000" dirty="0"/>
              <a:t>整型</a:t>
            </a:r>
            <a:r>
              <a:rPr lang="en-US" altLang="zh-CN" sz="2000" dirty="0"/>
              <a:t>(int)</a:t>
            </a:r>
            <a:r>
              <a:rPr lang="zh-CN" altLang="en-US" sz="2000" dirty="0"/>
              <a:t>和布尔型</a:t>
            </a:r>
            <a:r>
              <a:rPr lang="en-US" altLang="zh-CN" sz="2000" dirty="0"/>
              <a:t>(</a:t>
            </a:r>
            <a:r>
              <a:rPr lang="en-US" altLang="zh-CN" sz="2000" dirty="0" err="1"/>
              <a:t>boolean</a:t>
            </a:r>
            <a:r>
              <a:rPr lang="en-US" altLang="zh-CN" sz="2000" dirty="0"/>
              <a:t>)</a:t>
            </a:r>
            <a:r>
              <a:rPr lang="zh-CN" altLang="en-US" sz="2000" dirty="0"/>
              <a:t>。</a:t>
            </a:r>
          </a:p>
          <a:p>
            <a:pPr lvl="0"/>
            <a:r>
              <a:rPr lang="en-US" altLang="zh-CN" sz="2000" dirty="0"/>
              <a:t>(4)</a:t>
            </a:r>
            <a:r>
              <a:rPr lang="zh-CN" altLang="en-US" sz="2000" dirty="0"/>
              <a:t>初始值：为了保护系统的完整性，防止漏掉取值或被非法的值破坏系统的完整性， 可以设定属性的初始值。如图中的</a:t>
            </a:r>
            <a:r>
              <a:rPr lang="en-US" altLang="zh-CN" sz="2000" dirty="0"/>
              <a:t>balance</a:t>
            </a:r>
            <a:r>
              <a:rPr lang="zh-CN" altLang="en-US" sz="2000" dirty="0"/>
              <a:t>属性的数据类型是</a:t>
            </a:r>
            <a:r>
              <a:rPr lang="en-US" altLang="zh-CN" sz="2000" dirty="0"/>
              <a:t>double,</a:t>
            </a:r>
            <a:r>
              <a:rPr lang="zh-CN" altLang="en-US" sz="2000" dirty="0"/>
              <a:t>且初始值等于“</a:t>
            </a:r>
            <a:r>
              <a:rPr lang="en-US" altLang="zh-CN" sz="2000" dirty="0"/>
              <a:t>1”</a:t>
            </a:r>
            <a:r>
              <a:rPr lang="zh-CN" altLang="en-US" sz="2000" dirty="0"/>
              <a:t>。</a:t>
            </a:r>
          </a:p>
        </p:txBody>
      </p:sp>
      <p:sp>
        <p:nvSpPr>
          <p:cNvPr id="12" name="矩形 11">
            <a:extLst>
              <a:ext uri="{FF2B5EF4-FFF2-40B4-BE49-F238E27FC236}">
                <a16:creationId xmlns:a16="http://schemas.microsoft.com/office/drawing/2014/main" id="{34010702-1039-4CE0-8A76-C08D545E9C5D}"/>
              </a:ext>
            </a:extLst>
          </p:cNvPr>
          <p:cNvSpPr/>
          <p:nvPr/>
        </p:nvSpPr>
        <p:spPr>
          <a:xfrm>
            <a:off x="873966" y="1308592"/>
            <a:ext cx="9973559" cy="646331"/>
          </a:xfrm>
          <a:prstGeom prst="rect">
            <a:avLst/>
          </a:prstGeom>
        </p:spPr>
        <p:txBody>
          <a:bodyPr wrap="square">
            <a:spAutoFit/>
          </a:bodyPr>
          <a:lstStyle/>
          <a:p>
            <a:r>
              <a:rPr lang="zh-TW" altLang="zh-CN" sz="3600" dirty="0"/>
              <a:t>[可见性]属性名[:类型][=初始值][｛属性字符串｝] </a:t>
            </a:r>
            <a:endParaRPr lang="zh-CN" altLang="zh-CN" sz="3600" dirty="0"/>
          </a:p>
        </p:txBody>
      </p:sp>
    </p:spTree>
    <p:extLst>
      <p:ext uri="{BB962C8B-B14F-4D97-AF65-F5344CB8AC3E}">
        <p14:creationId xmlns:p14="http://schemas.microsoft.com/office/powerpoint/2010/main" val="116981115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4" y="1817728"/>
            <a:ext cx="800219" cy="461665"/>
          </a:xfrm>
          <a:prstGeom prst="rect">
            <a:avLst/>
          </a:prstGeom>
        </p:spPr>
        <p:txBody>
          <a:bodyPr wrap="none">
            <a:spAutoFit/>
          </a:bodyPr>
          <a:lstStyle/>
          <a:p>
            <a:r>
              <a:rPr lang="zh-CN" altLang="en-US" sz="2400" b="1" dirty="0">
                <a:solidFill>
                  <a:srgbClr val="EB8FA6"/>
                </a:solidFill>
                <a:cs typeface="+mn-ea"/>
                <a:sym typeface="+mn-lt"/>
              </a:rPr>
              <a:t>操作</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4" y="2774924"/>
            <a:ext cx="9140913" cy="923330"/>
          </a:xfrm>
          <a:prstGeom prst="rect">
            <a:avLst/>
          </a:prstGeom>
        </p:spPr>
        <p:txBody>
          <a:bodyPr wrap="square">
            <a:spAutoFit/>
          </a:bodyPr>
          <a:lstStyle/>
          <a:p>
            <a:r>
              <a:rPr lang="zh-CN" altLang="en-US" dirty="0"/>
              <a:t>操作是对类的对象所能做的事务的一个抽象。一个类当中操作可以为任意数量也可为空。类如果有操作，则操作名唯一，其他可选的信息包括可见性、参数的名字、参数类型、参数默认值和操作的返回值的类型等。</a:t>
            </a:r>
            <a:endParaRPr lang="zh-CN" altLang="zh-CN" dirty="0"/>
          </a:p>
        </p:txBody>
      </p:sp>
      <p:sp>
        <p:nvSpPr>
          <p:cNvPr id="13" name="矩形 12">
            <a:extLst>
              <a:ext uri="{FF2B5EF4-FFF2-40B4-BE49-F238E27FC236}">
                <a16:creationId xmlns:a16="http://schemas.microsoft.com/office/drawing/2014/main" id="{5FF705D2-0F10-43C1-8087-D6601C00F3C5}"/>
              </a:ext>
            </a:extLst>
          </p:cNvPr>
          <p:cNvSpPr/>
          <p:nvPr/>
        </p:nvSpPr>
        <p:spPr>
          <a:xfrm>
            <a:off x="1029597" y="4061435"/>
            <a:ext cx="9973559" cy="646331"/>
          </a:xfrm>
          <a:prstGeom prst="rect">
            <a:avLst/>
          </a:prstGeom>
        </p:spPr>
        <p:txBody>
          <a:bodyPr wrap="square">
            <a:spAutoFit/>
          </a:bodyPr>
          <a:lstStyle/>
          <a:p>
            <a:r>
              <a:rPr lang="zh-TW" altLang="zh-CN" sz="3600" dirty="0"/>
              <a:t>[可见性]属性名[:类型][=初始值][｛属性字符串｝] </a:t>
            </a:r>
            <a:endParaRPr lang="zh-CN" altLang="zh-CN" sz="3600" dirty="0"/>
          </a:p>
        </p:txBody>
      </p:sp>
    </p:spTree>
    <p:extLst>
      <p:ext uri="{BB962C8B-B14F-4D97-AF65-F5344CB8AC3E}">
        <p14:creationId xmlns:p14="http://schemas.microsoft.com/office/powerpoint/2010/main" val="332588997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a:t>
            </a:r>
            <a:endParaRPr lang="en-US" altLang="zh-CN" sz="3200" b="1" dirty="0">
              <a:solidFill>
                <a:schemeClr val="tx1">
                  <a:lumMod val="75000"/>
                  <a:lumOff val="25000"/>
                </a:schemeClr>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09259" y="2565464"/>
            <a:ext cx="10304107" cy="2862322"/>
          </a:xfrm>
          <a:prstGeom prst="rect">
            <a:avLst/>
          </a:prstGeom>
        </p:spPr>
        <p:txBody>
          <a:bodyPr wrap="square">
            <a:spAutoFit/>
          </a:bodyPr>
          <a:lstStyle/>
          <a:p>
            <a:pPr lvl="0"/>
            <a:r>
              <a:rPr lang="en-US" altLang="zh-CN" sz="2000" dirty="0"/>
              <a:t>(1)</a:t>
            </a:r>
            <a:r>
              <a:rPr lang="zh-CN" altLang="en-US" sz="2000" dirty="0"/>
              <a:t>操作名：用来描述所属类的行为的动词或动词短语。</a:t>
            </a:r>
          </a:p>
          <a:p>
            <a:pPr lvl="0"/>
            <a:r>
              <a:rPr lang="en-US" altLang="zh-CN" sz="2000" dirty="0"/>
              <a:t>(2)</a:t>
            </a:r>
            <a:r>
              <a:rPr lang="zh-CN" altLang="en-US" sz="2000" dirty="0"/>
              <a:t>参数表：一些按顺序排列的属性定义了操作的输入。是可选的，即操作不一定必须有参数才行。参数的定义方式：“名称：类型”。若存在多个参数，将各个参数用逗号隔开。参数可以具有默认值。</a:t>
            </a:r>
          </a:p>
          <a:p>
            <a:pPr lvl="0"/>
            <a:r>
              <a:rPr lang="en-US" altLang="zh-CN" sz="2000" dirty="0"/>
              <a:t>(3)</a:t>
            </a:r>
            <a:r>
              <a:rPr lang="zh-CN" altLang="en-US" sz="2000" dirty="0"/>
              <a:t>返回类型：是可选的，即操作不一定必须有返回类型。绝大部分编程语言只支持一个返回值。具体的编程语言一般要加一个关键字</a:t>
            </a:r>
            <a:r>
              <a:rPr lang="en-US" altLang="zh-CN" sz="2000" dirty="0"/>
              <a:t>void</a:t>
            </a:r>
            <a:r>
              <a:rPr lang="zh-CN" altLang="en-US" sz="2000" dirty="0"/>
              <a:t>来表示无返回值。</a:t>
            </a:r>
            <a:endParaRPr lang="en-US" altLang="zh-CN" sz="2000" dirty="0"/>
          </a:p>
          <a:p>
            <a:pPr lvl="0"/>
            <a:r>
              <a:rPr lang="en-US" altLang="zh-CN" sz="2000" dirty="0"/>
              <a:t>(4)</a:t>
            </a:r>
            <a:r>
              <a:rPr lang="zh-CN" altLang="en-US" sz="2000" dirty="0"/>
              <a:t> 属性字符串：属性字符串用来指定关于属性的其他信息，例如某个属性应该是永久的。任何希望添加在属性定义字符串值但又没有合适地方可以加入的规则，都可以放在属性字符串里。</a:t>
            </a:r>
          </a:p>
        </p:txBody>
      </p:sp>
      <p:sp>
        <p:nvSpPr>
          <p:cNvPr id="12" name="矩形 11">
            <a:extLst>
              <a:ext uri="{FF2B5EF4-FFF2-40B4-BE49-F238E27FC236}">
                <a16:creationId xmlns:a16="http://schemas.microsoft.com/office/drawing/2014/main" id="{34010702-1039-4CE0-8A76-C08D545E9C5D}"/>
              </a:ext>
            </a:extLst>
          </p:cNvPr>
          <p:cNvSpPr/>
          <p:nvPr/>
        </p:nvSpPr>
        <p:spPr>
          <a:xfrm>
            <a:off x="873966" y="1556599"/>
            <a:ext cx="9973559" cy="646331"/>
          </a:xfrm>
          <a:prstGeom prst="rect">
            <a:avLst/>
          </a:prstGeom>
        </p:spPr>
        <p:txBody>
          <a:bodyPr wrap="square">
            <a:spAutoFit/>
          </a:bodyPr>
          <a:lstStyle/>
          <a:p>
            <a:r>
              <a:rPr lang="zh-TW" altLang="zh-CN" sz="3600" dirty="0"/>
              <a:t>[可见性]属性名[:类型][=初始值][｛属性字符串｝] </a:t>
            </a:r>
            <a:endParaRPr lang="zh-CN" altLang="zh-CN" sz="3600" dirty="0"/>
          </a:p>
        </p:txBody>
      </p:sp>
    </p:spTree>
    <p:extLst>
      <p:ext uri="{BB962C8B-B14F-4D97-AF65-F5344CB8AC3E}">
        <p14:creationId xmlns:p14="http://schemas.microsoft.com/office/powerpoint/2010/main" val="46200786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514648" y="1747439"/>
            <a:ext cx="800219" cy="461665"/>
          </a:xfrm>
          <a:prstGeom prst="rect">
            <a:avLst/>
          </a:prstGeom>
        </p:spPr>
        <p:txBody>
          <a:bodyPr wrap="none">
            <a:spAutoFit/>
          </a:bodyPr>
          <a:lstStyle/>
          <a:p>
            <a:r>
              <a:rPr lang="zh-CN" altLang="en-US" sz="2400" b="1" dirty="0">
                <a:solidFill>
                  <a:srgbClr val="EB8FA6"/>
                </a:solidFill>
                <a:cs typeface="+mn-ea"/>
                <a:sym typeface="+mn-lt"/>
              </a:rPr>
              <a:t>职责</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514648" y="2209104"/>
            <a:ext cx="3239146" cy="3139321"/>
          </a:xfrm>
          <a:prstGeom prst="rect">
            <a:avLst/>
          </a:prstGeom>
        </p:spPr>
        <p:txBody>
          <a:bodyPr wrap="square">
            <a:spAutoFit/>
          </a:bodyPr>
          <a:lstStyle/>
          <a:p>
            <a:r>
              <a:rPr lang="zh-CN" altLang="en-US" dirty="0"/>
              <a:t>在操作列表框下面的区域，可以用来说明类的职责。</a:t>
            </a:r>
            <a:r>
              <a:rPr lang="zh-CN" altLang="en-US" b="1" dirty="0"/>
              <a:t>职责位于操作部分下面的区域，可以用来说明类要做什么或说明另一个类的信息。</a:t>
            </a:r>
            <a:r>
              <a:rPr lang="zh-CN" altLang="en-US" dirty="0"/>
              <a:t>类的职责可以是一个短语或一个句子。在 </a:t>
            </a:r>
            <a:r>
              <a:rPr lang="en-US" altLang="zh-CN" dirty="0"/>
              <a:t>UML</a:t>
            </a:r>
            <a:r>
              <a:rPr lang="zh-CN" altLang="en-US" dirty="0"/>
              <a:t>中，把职责列在类图底部的分隔栏中。如</a:t>
            </a:r>
            <a:r>
              <a:rPr lang="en-US" altLang="zh-CN" dirty="0"/>
              <a:t>student</a:t>
            </a:r>
            <a:r>
              <a:rPr lang="zh-CN" altLang="en-US" dirty="0"/>
              <a:t>类中，学生类的职责是上传作业、下载老师提供的视频和文档资源、与其他人员进行交流等。</a:t>
            </a:r>
            <a:endParaRPr lang="zh-CN" altLang="zh-CN" dirty="0"/>
          </a:p>
        </p:txBody>
      </p:sp>
      <p:pic>
        <p:nvPicPr>
          <p:cNvPr id="12" name="图片 11">
            <a:extLst>
              <a:ext uri="{FF2B5EF4-FFF2-40B4-BE49-F238E27FC236}">
                <a16:creationId xmlns:a16="http://schemas.microsoft.com/office/drawing/2014/main" id="{EFB40B05-7D49-4C02-8D12-C2088CAEF3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60896" y="2209104"/>
            <a:ext cx="4117910" cy="2836378"/>
          </a:xfrm>
          <a:prstGeom prst="rect">
            <a:avLst/>
          </a:prstGeom>
        </p:spPr>
      </p:pic>
    </p:spTree>
    <p:extLst>
      <p:ext uri="{BB962C8B-B14F-4D97-AF65-F5344CB8AC3E}">
        <p14:creationId xmlns:p14="http://schemas.microsoft.com/office/powerpoint/2010/main" val="990039354"/>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59497" y="1569530"/>
            <a:ext cx="800219" cy="461665"/>
          </a:xfrm>
          <a:prstGeom prst="rect">
            <a:avLst/>
          </a:prstGeom>
        </p:spPr>
        <p:txBody>
          <a:bodyPr wrap="none">
            <a:spAutoFit/>
          </a:bodyPr>
          <a:lstStyle/>
          <a:p>
            <a:r>
              <a:rPr lang="zh-CN" altLang="en-US" sz="2400" b="1" dirty="0">
                <a:solidFill>
                  <a:srgbClr val="EB8FA6"/>
                </a:solidFill>
                <a:cs typeface="+mn-ea"/>
                <a:sym typeface="+mn-lt"/>
              </a:rPr>
              <a:t>系统</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59497" y="2049991"/>
            <a:ext cx="9973559" cy="1670778"/>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zh-CN" dirty="0"/>
              <a:t>在用例模型中系统仿佛是实现各种用例的一个“黑盒子”，用户只关心该系统实现了哪些功能，并不需要知道其内部的具体实现细节。用例模型主要应用在工程开发的</a:t>
            </a:r>
            <a:r>
              <a:rPr lang="zh-CN" altLang="zh-CN" dirty="0">
                <a:solidFill>
                  <a:srgbClr val="FF0000"/>
                </a:solidFill>
              </a:rPr>
              <a:t>初期阶段</a:t>
            </a:r>
            <a:r>
              <a:rPr lang="zh-CN" altLang="zh-CN" dirty="0"/>
              <a:t>，在进行</a:t>
            </a:r>
            <a:r>
              <a:rPr lang="zh-CN" altLang="zh-CN" dirty="0">
                <a:solidFill>
                  <a:srgbClr val="FF0000"/>
                </a:solidFill>
              </a:rPr>
              <a:t>系统需求分析</a:t>
            </a:r>
            <a:r>
              <a:rPr lang="zh-CN" altLang="zh-CN" dirty="0"/>
              <a:t>时使用，通过分析描述使开发者明确需要开发的</a:t>
            </a:r>
            <a:r>
              <a:rPr lang="zh-CN" altLang="zh-CN" dirty="0">
                <a:solidFill>
                  <a:srgbClr val="FF0000"/>
                </a:solidFill>
              </a:rPr>
              <a:t>系统功能</a:t>
            </a:r>
            <a:r>
              <a:rPr lang="zh-CN" altLang="zh-CN" dirty="0"/>
              <a:t>。</a:t>
            </a:r>
            <a:endParaRPr lang="zh-CN" altLang="en-US"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266223599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516607"/>
            <a:ext cx="800219" cy="461665"/>
          </a:xfrm>
          <a:prstGeom prst="rect">
            <a:avLst/>
          </a:prstGeom>
        </p:spPr>
        <p:txBody>
          <a:bodyPr wrap="none">
            <a:spAutoFit/>
          </a:bodyPr>
          <a:lstStyle/>
          <a:p>
            <a:r>
              <a:rPr lang="zh-CN" altLang="en-US" sz="2400" b="1" dirty="0">
                <a:solidFill>
                  <a:srgbClr val="EB8FA6"/>
                </a:solidFill>
                <a:cs typeface="+mn-ea"/>
                <a:sym typeface="+mn-lt"/>
              </a:rPr>
              <a:t>约束</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9415" y="2010194"/>
            <a:ext cx="4395432" cy="3693319"/>
          </a:xfrm>
          <a:prstGeom prst="rect">
            <a:avLst/>
          </a:prstGeom>
        </p:spPr>
        <p:txBody>
          <a:bodyPr wrap="square">
            <a:spAutoFit/>
          </a:bodyPr>
          <a:lstStyle/>
          <a:p>
            <a:r>
              <a:rPr lang="zh-CN" altLang="en-US" dirty="0"/>
              <a:t>说明类的职责是消除二义性的一种非形式化的方法，形式化的方法是使用约束。约束指定了该类所要满足的一个或多个规则。在</a:t>
            </a:r>
            <a:r>
              <a:rPr lang="en-US" altLang="zh-CN" dirty="0"/>
              <a:t>UML</a:t>
            </a:r>
            <a:r>
              <a:rPr lang="zh-CN" altLang="en-US" dirty="0"/>
              <a:t>中，</a:t>
            </a:r>
            <a:r>
              <a:rPr lang="zh-CN" altLang="en-US" b="1" dirty="0"/>
              <a:t>约束是用</a:t>
            </a:r>
            <a:r>
              <a:rPr lang="en-US" altLang="zh-CN" b="1" dirty="0"/>
              <a:t>{}</a:t>
            </a:r>
            <a:r>
              <a:rPr lang="zh-CN" altLang="en-US" b="1" dirty="0"/>
              <a:t>的格式写在类的边上，指定个别属性的取值范围。</a:t>
            </a:r>
          </a:p>
          <a:p>
            <a:r>
              <a:rPr lang="zh-CN" altLang="en-US" dirty="0"/>
              <a:t>括号中的文本指定了该类所要满足的一个或者多个规则。例如，假设想指定学生类的名字只能是赵三、钱四、孙五、李六</a:t>
            </a:r>
            <a:r>
              <a:rPr lang="en-US" altLang="zh-CN" dirty="0"/>
              <a:t>(</a:t>
            </a:r>
            <a:r>
              <a:rPr lang="zh-CN" altLang="en-US" dirty="0"/>
              <a:t>也就是说给</a:t>
            </a:r>
            <a:r>
              <a:rPr lang="en-US" altLang="zh-CN" dirty="0"/>
              <a:t>student</a:t>
            </a:r>
            <a:r>
              <a:rPr lang="zh-CN" altLang="en-US" dirty="0"/>
              <a:t>类的“</a:t>
            </a:r>
            <a:r>
              <a:rPr lang="en-US" altLang="zh-CN" dirty="0"/>
              <a:t>name”</a:t>
            </a:r>
            <a:r>
              <a:rPr lang="zh-CN" altLang="en-US" dirty="0"/>
              <a:t>属性加上约束</a:t>
            </a:r>
            <a:r>
              <a:rPr lang="en-US" altLang="zh-CN" dirty="0"/>
              <a:t>)</a:t>
            </a:r>
            <a:r>
              <a:rPr lang="zh-CN" altLang="en-US" dirty="0"/>
              <a:t>，可以在</a:t>
            </a:r>
            <a:r>
              <a:rPr lang="en-US" altLang="zh-CN" dirty="0"/>
              <a:t>student</a:t>
            </a:r>
            <a:r>
              <a:rPr lang="zh-CN" altLang="en-US" dirty="0"/>
              <a:t>类图标的旁边写一个约束</a:t>
            </a:r>
            <a:r>
              <a:rPr lang="en-US" altLang="zh-CN" dirty="0"/>
              <a:t>"</a:t>
            </a:r>
            <a:r>
              <a:rPr lang="zh-CN" altLang="en-US" dirty="0"/>
              <a:t>｛</a:t>
            </a:r>
            <a:r>
              <a:rPr lang="en-US" altLang="zh-CN" dirty="0"/>
              <a:t>name=</a:t>
            </a:r>
            <a:r>
              <a:rPr lang="zh-CN" altLang="en-US" dirty="0"/>
              <a:t>赵三</a:t>
            </a:r>
            <a:r>
              <a:rPr lang="en-US" altLang="zh-CN" dirty="0"/>
              <a:t>or</a:t>
            </a:r>
            <a:r>
              <a:rPr lang="zh-CN" altLang="en-US" dirty="0"/>
              <a:t>钱四</a:t>
            </a:r>
            <a:r>
              <a:rPr lang="en-US" altLang="zh-CN" dirty="0"/>
              <a:t>or</a:t>
            </a:r>
            <a:r>
              <a:rPr lang="zh-CN" altLang="en-US" dirty="0"/>
              <a:t>孙五</a:t>
            </a:r>
            <a:r>
              <a:rPr lang="en-US" altLang="zh-CN" dirty="0"/>
              <a:t>or</a:t>
            </a:r>
            <a:r>
              <a:rPr lang="zh-CN" altLang="en-US" dirty="0"/>
              <a:t>李六｝</a:t>
            </a:r>
          </a:p>
          <a:p>
            <a:endParaRPr lang="zh-CN" altLang="zh-CN" dirty="0"/>
          </a:p>
        </p:txBody>
      </p:sp>
      <p:pic>
        <p:nvPicPr>
          <p:cNvPr id="12" name="图片 11">
            <a:extLst>
              <a:ext uri="{FF2B5EF4-FFF2-40B4-BE49-F238E27FC236}">
                <a16:creationId xmlns:a16="http://schemas.microsoft.com/office/drawing/2014/main" id="{EFBA0F0F-3404-48DD-AF3A-D57565D1DB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8231" y="3190006"/>
            <a:ext cx="5120886" cy="1848524"/>
          </a:xfrm>
          <a:prstGeom prst="rect">
            <a:avLst/>
          </a:prstGeom>
        </p:spPr>
      </p:pic>
    </p:spTree>
    <p:extLst>
      <p:ext uri="{BB962C8B-B14F-4D97-AF65-F5344CB8AC3E}">
        <p14:creationId xmlns:p14="http://schemas.microsoft.com/office/powerpoint/2010/main" val="339941833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对象图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990198" y="925445"/>
            <a:ext cx="1723549" cy="461665"/>
          </a:xfrm>
          <a:prstGeom prst="rect">
            <a:avLst/>
          </a:prstGeom>
        </p:spPr>
        <p:txBody>
          <a:bodyPr wrap="none">
            <a:spAutoFit/>
          </a:bodyPr>
          <a:lstStyle/>
          <a:p>
            <a:r>
              <a:rPr lang="zh-CN" altLang="en-US" sz="2400" b="1" dirty="0">
                <a:solidFill>
                  <a:srgbClr val="EB8FA6"/>
                </a:solidFill>
                <a:cs typeface="+mn-ea"/>
                <a:sym typeface="+mn-lt"/>
              </a:rPr>
              <a:t>什么是对象</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79864" y="1408240"/>
            <a:ext cx="10060887" cy="4247317"/>
          </a:xfrm>
          <a:prstGeom prst="rect">
            <a:avLst/>
          </a:prstGeom>
        </p:spPr>
        <p:txBody>
          <a:bodyPr wrap="square">
            <a:spAutoFit/>
          </a:bodyPr>
          <a:lstStyle/>
          <a:p>
            <a:r>
              <a:rPr lang="zh-CN" altLang="en-US" dirty="0"/>
              <a:t>对象指的是一个单独的、可确认的物体、单元或实体，它可以是具体的也可以是抽象的， 在问题领域里有确切定义的角色。换句话说，对象是边界非常清楚的任何事物。一个对象通常包含以下几部分。</a:t>
            </a:r>
          </a:p>
          <a:p>
            <a:r>
              <a:rPr lang="zh-CN" altLang="en-US" dirty="0"/>
              <a:t>标识（名字）：为了将一个对象与其他的对象区分开，通常会给对象起一个“标识”，也就是“对象名”。</a:t>
            </a:r>
          </a:p>
          <a:p>
            <a:r>
              <a:rPr lang="zh-CN" altLang="en-US" dirty="0"/>
              <a:t>状态（属性）：对象的状态包括对象的所有属性（通常是静态的）和这些属性的当前值 （通常是动态的）。</a:t>
            </a:r>
          </a:p>
          <a:p>
            <a:r>
              <a:rPr lang="zh-CN" altLang="en-US" dirty="0"/>
              <a:t>行为（方法，事件）：没有一个对象是孤立存在的，对象可以被操作，也可以操作别的对象。而行为就是一个对象根据它的状态改变和消息传送所釆取的行动和所做出的反应。</a:t>
            </a:r>
          </a:p>
          <a:p>
            <a:r>
              <a:rPr lang="zh-CN" altLang="en-US" dirty="0"/>
              <a:t>人们经常会将对象和类的概念混淆，对象和类的区别如下。</a:t>
            </a:r>
          </a:p>
          <a:p>
            <a:r>
              <a:rPr lang="zh-CN" altLang="en-US" dirty="0"/>
              <a:t>（</a:t>
            </a:r>
            <a:r>
              <a:rPr lang="en-US" altLang="zh-CN" dirty="0"/>
              <a:t>1</a:t>
            </a:r>
            <a:r>
              <a:rPr lang="zh-CN" altLang="en-US" dirty="0"/>
              <a:t>）对象是一个存在于时间和空间中的具体实体，而类仅代表一个抽象，抽象出对象的 “本质”。</a:t>
            </a:r>
          </a:p>
          <a:p>
            <a:r>
              <a:rPr lang="zh-CN" altLang="en-US" dirty="0"/>
              <a:t>（</a:t>
            </a:r>
            <a:r>
              <a:rPr lang="en-US" altLang="zh-CN" dirty="0"/>
              <a:t>2</a:t>
            </a:r>
            <a:r>
              <a:rPr lang="zh-CN" altLang="en-US" dirty="0"/>
              <a:t>）类是共享一个公用结构和一个公共行为对象集合。</a:t>
            </a:r>
          </a:p>
          <a:p>
            <a:r>
              <a:rPr lang="zh-CN" altLang="en-US" dirty="0"/>
              <a:t>（</a:t>
            </a:r>
            <a:r>
              <a:rPr lang="en-US" altLang="zh-CN" dirty="0"/>
              <a:t>3</a:t>
            </a:r>
            <a:r>
              <a:rPr lang="zh-CN" altLang="en-US" dirty="0"/>
              <a:t>）类是静态的，对象是动态的；类是一般化，对象是个性化；类是定义，对象是实例</a:t>
            </a:r>
            <a:r>
              <a:rPr lang="en-US" altLang="zh-CN" dirty="0"/>
              <a:t>;</a:t>
            </a:r>
            <a:r>
              <a:rPr lang="zh-CN" altLang="en-US" dirty="0"/>
              <a:t>类是抽象、对象是具体。</a:t>
            </a:r>
          </a:p>
          <a:p>
            <a:endParaRPr lang="zh-CN" altLang="zh-CN" dirty="0"/>
          </a:p>
        </p:txBody>
      </p:sp>
    </p:spTree>
    <p:extLst>
      <p:ext uri="{BB962C8B-B14F-4D97-AF65-F5344CB8AC3E}">
        <p14:creationId xmlns:p14="http://schemas.microsoft.com/office/powerpoint/2010/main" val="369385801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对象图</a:t>
            </a:r>
            <a:endParaRPr lang="en-US" altLang="zh-CN" sz="3200" b="1" dirty="0">
              <a:solidFill>
                <a:schemeClr val="tx1">
                  <a:lumMod val="75000"/>
                  <a:lumOff val="25000"/>
                </a:schemeClr>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27963" y="1378890"/>
            <a:ext cx="9860536" cy="1292662"/>
          </a:xfrm>
          <a:prstGeom prst="rect">
            <a:avLst/>
          </a:prstGeom>
        </p:spPr>
        <p:txBody>
          <a:bodyPr wrap="square">
            <a:spAutoFit/>
          </a:bodyPr>
          <a:lstStyle/>
          <a:p>
            <a:r>
              <a:rPr lang="zh-CN" altLang="en-US" sz="2000" b="1" dirty="0"/>
              <a:t>对象图（</a:t>
            </a:r>
            <a:r>
              <a:rPr lang="en-US" altLang="zh-CN" sz="2000" b="1" dirty="0"/>
              <a:t>Object Diagram</a:t>
            </a:r>
            <a:r>
              <a:rPr lang="zh-CN" altLang="en-US" sz="2000" b="1" dirty="0"/>
              <a:t>）描述的是参与交互的各个对象在交互过程中某一时刻的状态。对象图可以被看作是类图在某一时刻的实例。</a:t>
            </a:r>
            <a:r>
              <a:rPr lang="zh-CN" altLang="en-US" sz="2000" dirty="0"/>
              <a:t>在</a:t>
            </a:r>
            <a:r>
              <a:rPr lang="en-US" altLang="zh-CN" sz="2000" dirty="0"/>
              <a:t>UML</a:t>
            </a:r>
            <a:r>
              <a:rPr lang="zh-CN" altLang="en-US" sz="2000" dirty="0"/>
              <a:t>中，对象图使用的是与类图相同的符号和关系，因为对象就是类的实例，如图所示。</a:t>
            </a:r>
          </a:p>
          <a:p>
            <a:endParaRPr lang="zh-CN" altLang="zh-CN" dirty="0"/>
          </a:p>
        </p:txBody>
      </p:sp>
      <p:pic>
        <p:nvPicPr>
          <p:cNvPr id="12" name="图片 11">
            <a:extLst>
              <a:ext uri="{FF2B5EF4-FFF2-40B4-BE49-F238E27FC236}">
                <a16:creationId xmlns:a16="http://schemas.microsoft.com/office/drawing/2014/main" id="{4F8FA945-ADA1-47CF-9BEA-03BC8F2020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51819" y="2421493"/>
            <a:ext cx="2430780" cy="1325880"/>
          </a:xfrm>
          <a:prstGeom prst="rect">
            <a:avLst/>
          </a:prstGeom>
        </p:spPr>
      </p:pic>
      <p:sp>
        <p:nvSpPr>
          <p:cNvPr id="13" name="矩形 12">
            <a:extLst>
              <a:ext uri="{FF2B5EF4-FFF2-40B4-BE49-F238E27FC236}">
                <a16:creationId xmlns:a16="http://schemas.microsoft.com/office/drawing/2014/main" id="{770B8A02-5A6E-4229-86E8-D079F7CA2212}"/>
              </a:ext>
            </a:extLst>
          </p:cNvPr>
          <p:cNvSpPr/>
          <p:nvPr/>
        </p:nvSpPr>
        <p:spPr>
          <a:xfrm>
            <a:off x="1086109" y="3869417"/>
            <a:ext cx="9860536" cy="1384995"/>
          </a:xfrm>
          <a:prstGeom prst="rect">
            <a:avLst/>
          </a:prstGeom>
        </p:spPr>
        <p:txBody>
          <a:bodyPr wrap="square">
            <a:spAutoFit/>
          </a:bodyPr>
          <a:lstStyle/>
          <a:p>
            <a:r>
              <a:rPr lang="zh-CN" altLang="en-US" sz="1600" dirty="0"/>
              <a:t>对象图主要包括以下几部分。</a:t>
            </a:r>
          </a:p>
          <a:p>
            <a:r>
              <a:rPr lang="zh-CN" altLang="en-US" sz="1600" dirty="0"/>
              <a:t>对象名：由于对象是一个类的实例，因此其名称的格式是“对象名：类名”，这两个部分是可选的，但如果是包含类名，则必须加上 “</a:t>
            </a:r>
            <a:r>
              <a:rPr lang="en-US" altLang="zh-CN" sz="1600" dirty="0"/>
              <a:t>:”</a:t>
            </a:r>
            <a:r>
              <a:rPr lang="zh-CN" altLang="en-US" sz="1600" dirty="0"/>
              <a:t>，另外为了和类名区分，还必须加上下划线。</a:t>
            </a:r>
          </a:p>
          <a:p>
            <a:r>
              <a:rPr lang="zh-CN" altLang="en-US" sz="1600" dirty="0"/>
              <a:t>属性：对象是一个具体的事物，所有属性值都已经确定，因此通常会在属性的后面列出其值。</a:t>
            </a:r>
          </a:p>
          <a:p>
            <a:endParaRPr lang="zh-CN" altLang="zh-CN" dirty="0"/>
          </a:p>
        </p:txBody>
      </p:sp>
    </p:spTree>
    <p:extLst>
      <p:ext uri="{BB962C8B-B14F-4D97-AF65-F5344CB8AC3E}">
        <p14:creationId xmlns:p14="http://schemas.microsoft.com/office/powerpoint/2010/main" val="166033812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1000"/>
                                        <p:tgtEl>
                                          <p:spTgt spid="13"/>
                                        </p:tgtEl>
                                      </p:cBhvr>
                                    </p:animEffect>
                                    <p:anim calcmode="lin" valueType="num">
                                      <p:cBhvr>
                                        <p:cTn id="20" dur="1000" fill="hold"/>
                                        <p:tgtEl>
                                          <p:spTgt spid="13"/>
                                        </p:tgtEl>
                                        <p:attrNameLst>
                                          <p:attrName>ppt_x</p:attrName>
                                        </p:attrNameLst>
                                      </p:cBhvr>
                                      <p:tavLst>
                                        <p:tav tm="0">
                                          <p:val>
                                            <p:strVal val="#ppt_x"/>
                                          </p:val>
                                        </p:tav>
                                        <p:tav tm="100000">
                                          <p:val>
                                            <p:strVal val="#ppt_x"/>
                                          </p:val>
                                        </p:tav>
                                      </p:tavLst>
                                    </p:anim>
                                    <p:anim calcmode="lin" valueType="num">
                                      <p:cBhvr>
                                        <p:cTn id="2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randombar(horizont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对象图和类图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094769" y="1588863"/>
            <a:ext cx="2954655" cy="461665"/>
          </a:xfrm>
          <a:prstGeom prst="rect">
            <a:avLst/>
          </a:prstGeom>
        </p:spPr>
        <p:txBody>
          <a:bodyPr wrap="none">
            <a:spAutoFit/>
          </a:bodyPr>
          <a:lstStyle/>
          <a:p>
            <a:r>
              <a:rPr lang="zh-CN" altLang="en-US" sz="2400" b="1" dirty="0">
                <a:solidFill>
                  <a:srgbClr val="EB8FA6"/>
                </a:solidFill>
                <a:cs typeface="+mn-ea"/>
                <a:sym typeface="+mn-lt"/>
              </a:rPr>
              <a:t>对象图和类图的区别</a:t>
            </a:r>
            <a:endParaRPr lang="zh-CN" altLang="en-US" sz="2400" dirty="0">
              <a:solidFill>
                <a:srgbClr val="EB8FA6"/>
              </a:solidFill>
              <a:cs typeface="+mn-ea"/>
              <a:sym typeface="+mn-lt"/>
            </a:endParaRPr>
          </a:p>
        </p:txBody>
      </p:sp>
      <p:pic>
        <p:nvPicPr>
          <p:cNvPr id="12" name="图片 11">
            <a:extLst>
              <a:ext uri="{FF2B5EF4-FFF2-40B4-BE49-F238E27FC236}">
                <a16:creationId xmlns:a16="http://schemas.microsoft.com/office/drawing/2014/main" id="{098B9B43-FE57-4287-BC0D-A574FFA88F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0350" y="2131569"/>
            <a:ext cx="8073772" cy="2995126"/>
          </a:xfrm>
          <a:prstGeom prst="rect">
            <a:avLst/>
          </a:prstGeom>
        </p:spPr>
      </p:pic>
    </p:spTree>
    <p:extLst>
      <p:ext uri="{BB962C8B-B14F-4D97-AF65-F5344CB8AC3E}">
        <p14:creationId xmlns:p14="http://schemas.microsoft.com/office/powerpoint/2010/main" val="25794004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对象图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800219" cy="461665"/>
          </a:xfrm>
          <a:prstGeom prst="rect">
            <a:avLst/>
          </a:prstGeom>
        </p:spPr>
        <p:txBody>
          <a:bodyPr wrap="none">
            <a:spAutoFit/>
          </a:bodyPr>
          <a:lstStyle/>
          <a:p>
            <a:r>
              <a:rPr lang="zh-CN" altLang="en-US" sz="2400" b="1" dirty="0">
                <a:solidFill>
                  <a:srgbClr val="EB8FA6"/>
                </a:solidFill>
                <a:cs typeface="+mn-ea"/>
                <a:sym typeface="+mn-lt"/>
              </a:rPr>
              <a:t>接口</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1754326"/>
          </a:xfrm>
          <a:prstGeom prst="rect">
            <a:avLst/>
          </a:prstGeom>
        </p:spPr>
        <p:txBody>
          <a:bodyPr wrap="square">
            <a:spAutoFit/>
          </a:bodyPr>
          <a:lstStyle/>
          <a:p>
            <a:r>
              <a:rPr lang="zh-CN" altLang="en-US" dirty="0"/>
              <a:t>  </a:t>
            </a:r>
            <a:r>
              <a:rPr lang="zh-CN" altLang="en-US" b="1" dirty="0"/>
              <a:t>接口 </a:t>
            </a:r>
            <a:r>
              <a:rPr lang="en-US" altLang="zh-CN" b="1" dirty="0"/>
              <a:t>(Interface)</a:t>
            </a:r>
            <a:r>
              <a:rPr lang="zh-CN" altLang="en-US" b="1" dirty="0"/>
              <a:t>是描述类的部分行为的一组操作，它也是一个类提供给另一个类的一组操作。</a:t>
            </a:r>
            <a:r>
              <a:rPr lang="zh-CN" altLang="en-US" dirty="0"/>
              <a:t>通常接口被描述为抽象操作，也就是只用标识</a:t>
            </a:r>
            <a:r>
              <a:rPr lang="en-US" altLang="zh-CN" dirty="0"/>
              <a:t>(</a:t>
            </a:r>
            <a:r>
              <a:rPr lang="zh-CN" altLang="en-US" dirty="0"/>
              <a:t>返回值、操作名称、参数表</a:t>
            </a:r>
            <a:r>
              <a:rPr lang="en-US" altLang="zh-CN" dirty="0"/>
              <a:t>)</a:t>
            </a:r>
            <a:r>
              <a:rPr lang="zh-CN" altLang="en-US" dirty="0"/>
              <a:t>说明它的行为，而真正实现部分放在使用该接口的对象中，也就是说接口只负责定义操作而不具体地实现。</a:t>
            </a:r>
          </a:p>
          <a:p>
            <a:r>
              <a:rPr lang="zh-CN" altLang="en-US" dirty="0"/>
              <a:t>  接口用一个矩形图标来代表，和类的不同之处在于，接口只是一组操作，没有属性。只是在最上面的一层类名前加描述＜</a:t>
            </a:r>
            <a:r>
              <a:rPr lang="en-US" altLang="zh-CN" dirty="0"/>
              <a:t>〈interface〉</a:t>
            </a:r>
            <a:r>
              <a:rPr lang="zh-CN" altLang="en-US" dirty="0"/>
              <a:t>＞，或是简化表示，用一个圆圈表示。</a:t>
            </a:r>
          </a:p>
          <a:p>
            <a:endParaRPr lang="zh-CN" altLang="zh-CN" dirty="0"/>
          </a:p>
        </p:txBody>
      </p:sp>
      <p:pic>
        <p:nvPicPr>
          <p:cNvPr id="12" name="图片 11">
            <a:extLst>
              <a:ext uri="{FF2B5EF4-FFF2-40B4-BE49-F238E27FC236}">
                <a16:creationId xmlns:a16="http://schemas.microsoft.com/office/drawing/2014/main" id="{5845BF93-1BDD-448C-992B-259C7E49EF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399" y="3243667"/>
            <a:ext cx="3968622" cy="2104816"/>
          </a:xfrm>
          <a:prstGeom prst="rect">
            <a:avLst/>
          </a:prstGeom>
        </p:spPr>
      </p:pic>
    </p:spTree>
    <p:extLst>
      <p:ext uri="{BB962C8B-B14F-4D97-AF65-F5344CB8AC3E}">
        <p14:creationId xmlns:p14="http://schemas.microsoft.com/office/powerpoint/2010/main" val="359136614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107996" cy="461665"/>
          </a:xfrm>
          <a:prstGeom prst="rect">
            <a:avLst/>
          </a:prstGeom>
        </p:spPr>
        <p:txBody>
          <a:bodyPr wrap="none">
            <a:spAutoFit/>
          </a:bodyPr>
          <a:lstStyle/>
          <a:p>
            <a:r>
              <a:rPr lang="zh-CN" altLang="en-US" sz="2400" b="1" dirty="0">
                <a:solidFill>
                  <a:srgbClr val="EB8FA6"/>
                </a:solidFill>
                <a:cs typeface="+mn-ea"/>
                <a:sym typeface="+mn-lt"/>
              </a:rPr>
              <a:t>抽象类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3693319"/>
          </a:xfrm>
          <a:prstGeom prst="rect">
            <a:avLst/>
          </a:prstGeom>
        </p:spPr>
        <p:txBody>
          <a:bodyPr wrap="square">
            <a:spAutoFit/>
          </a:bodyPr>
          <a:lstStyle/>
          <a:p>
            <a:r>
              <a:rPr lang="zh-CN" altLang="en-US" dirty="0"/>
              <a:t>抽象类是包含一种或多种抽象方法的类，它本身不需要构造实例。定义抽象类后，其他类可以对它进行扩充并且通过实现其中的抽象方法，使抽象类具体化。在</a:t>
            </a:r>
            <a:r>
              <a:rPr lang="en-US" altLang="zh-CN" dirty="0"/>
              <a:t>UML</a:t>
            </a:r>
            <a:r>
              <a:rPr lang="zh-CN" altLang="en-US" dirty="0"/>
              <a:t>中抽象类 的图形表示和类图一样，只是在最上面一层的类名前加描述</a:t>
            </a:r>
            <a:r>
              <a:rPr lang="en-US" altLang="zh-CN" dirty="0"/>
              <a:t>&lt;&lt;abstract&gt;&gt;</a:t>
            </a:r>
            <a:r>
              <a:rPr lang="zh-CN" altLang="en-US" dirty="0"/>
              <a:t>或是在类的属性描述上设置该类为抽象类，抽象类的类名用斜体表示。如之前</a:t>
            </a:r>
            <a:r>
              <a:rPr lang="en-US" altLang="zh-CN" dirty="0"/>
              <a:t>Account</a:t>
            </a:r>
            <a:r>
              <a:rPr lang="zh-CN" altLang="en-US" dirty="0"/>
              <a:t>类被定为抽象类，其类名以斜体表示。</a:t>
            </a:r>
          </a:p>
          <a:p>
            <a:r>
              <a:rPr lang="zh-CN" altLang="en-US" dirty="0"/>
              <a:t>接口与抽象类非常相似，例如，两者都不能产生实例对象，都可以作为一种定义使用。但接口和抽象类仍有本质的不同：</a:t>
            </a:r>
          </a:p>
          <a:p>
            <a:r>
              <a:rPr lang="en-US" altLang="zh-CN" dirty="0"/>
              <a:t>(1)	</a:t>
            </a:r>
            <a:r>
              <a:rPr lang="zh-CN" altLang="en-US" dirty="0"/>
              <a:t>抽象类可以包含某些实现代码，但接口没有任何实现部分；</a:t>
            </a:r>
          </a:p>
          <a:p>
            <a:r>
              <a:rPr lang="en-US" altLang="zh-CN" dirty="0"/>
              <a:t>(2)	</a:t>
            </a:r>
            <a:r>
              <a:rPr lang="zh-CN" altLang="en-US" dirty="0"/>
              <a:t>抽象类可以包含属性而接口没有；</a:t>
            </a:r>
          </a:p>
          <a:p>
            <a:r>
              <a:rPr lang="en-US" altLang="zh-CN" dirty="0"/>
              <a:t>(3)	</a:t>
            </a:r>
            <a:r>
              <a:rPr lang="zh-CN" altLang="en-US" dirty="0"/>
              <a:t>接口可以被结构继承，但抽象类不行；</a:t>
            </a:r>
          </a:p>
          <a:p>
            <a:r>
              <a:rPr lang="en-US" altLang="zh-CN" dirty="0"/>
              <a:t>(4)	</a:t>
            </a:r>
            <a:r>
              <a:rPr lang="zh-CN" altLang="en-US" dirty="0"/>
              <a:t>抽象类可以有构造函数和析构函数，而接口都没有；</a:t>
            </a:r>
          </a:p>
          <a:p>
            <a:r>
              <a:rPr lang="en-US" altLang="zh-CN" dirty="0"/>
              <a:t>(5)	</a:t>
            </a:r>
            <a:r>
              <a:rPr lang="zh-CN" altLang="en-US" dirty="0"/>
              <a:t>抽象类可以继承其他类和接口而接口仅能继承接口； </a:t>
            </a:r>
          </a:p>
          <a:p>
            <a:r>
              <a:rPr lang="en-US" altLang="zh-CN" dirty="0"/>
              <a:t>(6)	</a:t>
            </a:r>
            <a:r>
              <a:rPr lang="zh-CN" altLang="en-US" dirty="0"/>
              <a:t>接口支持多继承而抽象类仅支持单继承。</a:t>
            </a:r>
          </a:p>
          <a:p>
            <a:endParaRPr lang="zh-CN" altLang="zh-CN" dirty="0"/>
          </a:p>
        </p:txBody>
      </p:sp>
      <p:pic>
        <p:nvPicPr>
          <p:cNvPr id="13" name="图片 12">
            <a:extLst>
              <a:ext uri="{FF2B5EF4-FFF2-40B4-BE49-F238E27FC236}">
                <a16:creationId xmlns:a16="http://schemas.microsoft.com/office/drawing/2014/main" id="{683F9067-C98A-4624-9669-68901AE5E6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32530" y="3685935"/>
            <a:ext cx="3493912" cy="1497391"/>
          </a:xfrm>
          <a:prstGeom prst="rect">
            <a:avLst/>
          </a:prstGeom>
        </p:spPr>
      </p:pic>
    </p:spTree>
    <p:extLst>
      <p:ext uri="{BB962C8B-B14F-4D97-AF65-F5344CB8AC3E}">
        <p14:creationId xmlns:p14="http://schemas.microsoft.com/office/powerpoint/2010/main" val="8854336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ppt_x"/>
                                          </p:val>
                                        </p:tav>
                                        <p:tav tm="100000">
                                          <p:val>
                                            <p:strVal val="#ppt_x"/>
                                          </p:val>
                                        </p:tav>
                                      </p:tavLst>
                                    </p:anim>
                                    <p:anim calcmode="lin" valueType="num">
                                      <p:cBhvr additive="base">
                                        <p:cTn id="27"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5040054" y="1754185"/>
            <a:ext cx="2031325" cy="461665"/>
          </a:xfrm>
          <a:prstGeom prst="rect">
            <a:avLst/>
          </a:prstGeom>
        </p:spPr>
        <p:txBody>
          <a:bodyPr wrap="none">
            <a:spAutoFit/>
          </a:bodyPr>
          <a:lstStyle/>
          <a:p>
            <a:r>
              <a:rPr lang="zh-CN" altLang="en-US" sz="2400" b="1" dirty="0">
                <a:solidFill>
                  <a:srgbClr val="EB8FA6"/>
                </a:solidFill>
                <a:cs typeface="+mn-ea"/>
                <a:sym typeface="+mn-lt"/>
              </a:rPr>
              <a:t>类之间的关系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68191" y="2736502"/>
            <a:ext cx="10060887" cy="1384995"/>
          </a:xfrm>
          <a:prstGeom prst="rect">
            <a:avLst/>
          </a:prstGeom>
        </p:spPr>
        <p:txBody>
          <a:bodyPr wrap="square">
            <a:spAutoFit/>
          </a:bodyPr>
          <a:lstStyle/>
          <a:p>
            <a:r>
              <a:rPr lang="zh-CN" altLang="en-US" sz="2800" dirty="0"/>
              <a:t>  关系是指事物之间的联系。在面向对象的建模中，类之间最常见的关系有：依赖关系、泛化关系、关联关系和实现关系。在图形上，把关系画成一条线，并用不同的线来区别关系的种类。</a:t>
            </a:r>
            <a:endParaRPr lang="zh-CN" altLang="zh-CN" sz="2800" dirty="0"/>
          </a:p>
        </p:txBody>
      </p:sp>
    </p:spTree>
    <p:extLst>
      <p:ext uri="{BB962C8B-B14F-4D97-AF65-F5344CB8AC3E}">
        <p14:creationId xmlns:p14="http://schemas.microsoft.com/office/powerpoint/2010/main" val="351012832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406249"/>
            <a:ext cx="1415772" cy="461665"/>
          </a:xfrm>
          <a:prstGeom prst="rect">
            <a:avLst/>
          </a:prstGeom>
        </p:spPr>
        <p:txBody>
          <a:bodyPr wrap="none">
            <a:spAutoFit/>
          </a:bodyPr>
          <a:lstStyle/>
          <a:p>
            <a:r>
              <a:rPr lang="zh-CN" altLang="en-US" sz="2400" b="1" dirty="0">
                <a:solidFill>
                  <a:srgbClr val="EB8FA6"/>
                </a:solidFill>
                <a:cs typeface="+mn-ea"/>
                <a:sym typeface="+mn-lt"/>
              </a:rPr>
              <a:t>依赖关系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09097" y="2047899"/>
            <a:ext cx="10060887" cy="1754326"/>
          </a:xfrm>
          <a:prstGeom prst="rect">
            <a:avLst/>
          </a:prstGeom>
        </p:spPr>
        <p:txBody>
          <a:bodyPr wrap="square">
            <a:spAutoFit/>
          </a:bodyPr>
          <a:lstStyle/>
          <a:p>
            <a:r>
              <a:rPr lang="zh-CN" altLang="en-US" dirty="0"/>
              <a:t>依赖关系（</a:t>
            </a:r>
            <a:r>
              <a:rPr lang="en-US" altLang="zh-CN" dirty="0"/>
              <a:t>Dependency</a:t>
            </a:r>
            <a:r>
              <a:rPr lang="zh-CN" altLang="en-US" dirty="0"/>
              <a:t>）表示两个或多个模型元素之间语义上的关系。它表示了这样一种情形，对于一个元素（服务提供者）的某些改变可能会影响或提供消息给其他元素（使用者），即使用者以某种形式依赖于其他类元。在 </a:t>
            </a:r>
            <a:r>
              <a:rPr lang="en-US" altLang="zh-CN" dirty="0"/>
              <a:t>UML</a:t>
            </a:r>
            <a:r>
              <a:rPr lang="zh-CN" altLang="en-US" dirty="0"/>
              <a:t>图形上，把依赖画成一条有向的虚线，指向被依赖的事物。当要指明一个事物使用另一个事物时，就使用依赖。依赖关系如图所示。</a:t>
            </a:r>
          </a:p>
          <a:p>
            <a:r>
              <a:rPr lang="en-US" altLang="zh-CN" dirty="0"/>
              <a:t>UML</a:t>
            </a:r>
            <a:r>
              <a:rPr lang="zh-CN" altLang="en-US" dirty="0"/>
              <a:t>定义了 </a:t>
            </a:r>
            <a:r>
              <a:rPr lang="en-US" altLang="zh-CN" dirty="0"/>
              <a:t>4</a:t>
            </a:r>
            <a:r>
              <a:rPr lang="zh-CN" altLang="en-US" dirty="0"/>
              <a:t>种基本依赖，分别是使用依赖、抽象依赖、授权依赖和绑定依赖。</a:t>
            </a:r>
          </a:p>
          <a:p>
            <a:endParaRPr lang="zh-CN" altLang="zh-CN" dirty="0"/>
          </a:p>
        </p:txBody>
      </p:sp>
      <p:pic>
        <p:nvPicPr>
          <p:cNvPr id="12" name="图片 11">
            <a:extLst>
              <a:ext uri="{FF2B5EF4-FFF2-40B4-BE49-F238E27FC236}">
                <a16:creationId xmlns:a16="http://schemas.microsoft.com/office/drawing/2014/main" id="{FA9E0E51-0849-4874-A23D-A8C7287623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3346" y="3609608"/>
            <a:ext cx="6114470" cy="1643912"/>
          </a:xfrm>
          <a:prstGeom prst="rect">
            <a:avLst/>
          </a:prstGeom>
        </p:spPr>
      </p:pic>
    </p:spTree>
    <p:extLst>
      <p:ext uri="{BB962C8B-B14F-4D97-AF65-F5344CB8AC3E}">
        <p14:creationId xmlns:p14="http://schemas.microsoft.com/office/powerpoint/2010/main" val="28999560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415772" cy="461665"/>
          </a:xfrm>
          <a:prstGeom prst="rect">
            <a:avLst/>
          </a:prstGeom>
        </p:spPr>
        <p:txBody>
          <a:bodyPr wrap="none">
            <a:spAutoFit/>
          </a:bodyPr>
          <a:lstStyle/>
          <a:p>
            <a:r>
              <a:rPr lang="zh-CN" altLang="en-US" sz="2400" b="1" dirty="0">
                <a:solidFill>
                  <a:srgbClr val="EB8FA6"/>
                </a:solidFill>
                <a:cs typeface="+mn-ea"/>
                <a:sym typeface="+mn-lt"/>
              </a:rPr>
              <a:t>使用依赖</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646331"/>
          </a:xfrm>
          <a:prstGeom prst="rect">
            <a:avLst/>
          </a:prstGeom>
        </p:spPr>
        <p:txBody>
          <a:bodyPr wrap="square">
            <a:spAutoFit/>
          </a:bodyPr>
          <a:lstStyle/>
          <a:p>
            <a:r>
              <a:rPr lang="en-US" altLang="zh-CN" dirty="0" err="1"/>
              <a:t>使用依赖是一种非常直接的关系，它通常表示使用者使用服务提供者所提供的服务实现它的行为。使用依赖关系的说明如表所示</a:t>
            </a:r>
            <a:r>
              <a:rPr lang="en-US" altLang="zh-CN" dirty="0"/>
              <a:t>。</a:t>
            </a:r>
            <a:endParaRPr lang="zh-CN" altLang="zh-CN" dirty="0"/>
          </a:p>
        </p:txBody>
      </p:sp>
      <p:pic>
        <p:nvPicPr>
          <p:cNvPr id="12" name="图片 11">
            <a:extLst>
              <a:ext uri="{FF2B5EF4-FFF2-40B4-BE49-F238E27FC236}">
                <a16:creationId xmlns:a16="http://schemas.microsoft.com/office/drawing/2014/main" id="{D424780A-45C6-4E07-8258-F4E1F62ADFD9}"/>
              </a:ext>
            </a:extLst>
          </p:cNvPr>
          <p:cNvPicPr>
            <a:picLocks noChangeAspect="1"/>
          </p:cNvPicPr>
          <p:nvPr/>
        </p:nvPicPr>
        <p:blipFill>
          <a:blip r:embed="rId2"/>
          <a:stretch>
            <a:fillRect/>
          </a:stretch>
        </p:blipFill>
        <p:spPr>
          <a:xfrm>
            <a:off x="1065555" y="2479702"/>
            <a:ext cx="8914902" cy="2610318"/>
          </a:xfrm>
          <a:prstGeom prst="rect">
            <a:avLst/>
          </a:prstGeom>
        </p:spPr>
      </p:pic>
    </p:spTree>
    <p:extLst>
      <p:ext uri="{BB962C8B-B14F-4D97-AF65-F5344CB8AC3E}">
        <p14:creationId xmlns:p14="http://schemas.microsoft.com/office/powerpoint/2010/main" val="375123440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415772" cy="461665"/>
          </a:xfrm>
          <a:prstGeom prst="rect">
            <a:avLst/>
          </a:prstGeom>
        </p:spPr>
        <p:txBody>
          <a:bodyPr wrap="none">
            <a:spAutoFit/>
          </a:bodyPr>
          <a:lstStyle/>
          <a:p>
            <a:r>
              <a:rPr lang="zh-CN" altLang="en-US" sz="2400" b="1" dirty="0">
                <a:solidFill>
                  <a:srgbClr val="EB8FA6"/>
                </a:solidFill>
                <a:cs typeface="+mn-ea"/>
                <a:sym typeface="+mn-lt"/>
              </a:rPr>
              <a:t>抽象依赖</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646331"/>
          </a:xfrm>
          <a:prstGeom prst="rect">
            <a:avLst/>
          </a:prstGeom>
        </p:spPr>
        <p:txBody>
          <a:bodyPr wrap="square">
            <a:spAutoFit/>
          </a:bodyPr>
          <a:lstStyle/>
          <a:p>
            <a:r>
              <a:rPr lang="zh-CN" altLang="en-US" dirty="0"/>
              <a:t>抽象依赖建模表示使用者和提供者之间的关系，它依赖于在不同抽象层次上的事物。共有三种类型的抽象依赖：跟踪依赖（</a:t>
            </a:r>
            <a:r>
              <a:rPr lang="en-US" altLang="zh-CN" dirty="0"/>
              <a:t>« trace »</a:t>
            </a:r>
            <a:r>
              <a:rPr lang="zh-CN" altLang="en-US" dirty="0"/>
              <a:t>）</a:t>
            </a:r>
            <a:r>
              <a:rPr lang="en-US" altLang="zh-CN" dirty="0"/>
              <a:t>,</a:t>
            </a:r>
            <a:r>
              <a:rPr lang="zh-CN" altLang="en-US" dirty="0"/>
              <a:t>精化依赖（</a:t>
            </a:r>
            <a:r>
              <a:rPr lang="en-US" altLang="zh-CN" dirty="0"/>
              <a:t>« refine »</a:t>
            </a:r>
            <a:r>
              <a:rPr lang="zh-CN" altLang="en-US" dirty="0"/>
              <a:t>）和 派生依赖（</a:t>
            </a:r>
            <a:r>
              <a:rPr lang="en-US" altLang="zh-CN" dirty="0"/>
              <a:t>« derive »</a:t>
            </a:r>
            <a:r>
              <a:rPr lang="zh-CN" altLang="en-US" dirty="0"/>
              <a:t>）</a:t>
            </a:r>
            <a:r>
              <a:rPr lang="en-US" altLang="zh-CN" dirty="0"/>
              <a:t>,</a:t>
            </a:r>
            <a:r>
              <a:rPr lang="zh-CN" altLang="en-US" dirty="0"/>
              <a:t>如表所示。</a:t>
            </a:r>
            <a:endParaRPr lang="zh-CN" altLang="zh-CN" dirty="0"/>
          </a:p>
        </p:txBody>
      </p:sp>
      <p:pic>
        <p:nvPicPr>
          <p:cNvPr id="5" name="图片 4">
            <a:extLst>
              <a:ext uri="{FF2B5EF4-FFF2-40B4-BE49-F238E27FC236}">
                <a16:creationId xmlns:a16="http://schemas.microsoft.com/office/drawing/2014/main" id="{2615A842-D295-44B4-AE51-8EFE9077EA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21780" y="2389333"/>
            <a:ext cx="7789194" cy="2976468"/>
          </a:xfrm>
          <a:prstGeom prst="rect">
            <a:avLst/>
          </a:prstGeom>
        </p:spPr>
      </p:pic>
    </p:spTree>
    <p:extLst>
      <p:ext uri="{BB962C8B-B14F-4D97-AF65-F5344CB8AC3E}">
        <p14:creationId xmlns:p14="http://schemas.microsoft.com/office/powerpoint/2010/main" val="10551248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500" fill="hold"/>
                                        <p:tgtEl>
                                          <p:spTgt spid="5"/>
                                        </p:tgtEl>
                                        <p:attrNameLst>
                                          <p:attrName>ppt_x</p:attrName>
                                        </p:attrNameLst>
                                      </p:cBhvr>
                                      <p:tavLst>
                                        <p:tav tm="0">
                                          <p:val>
                                            <p:strVal val="#ppt_x"/>
                                          </p:val>
                                        </p:tav>
                                        <p:tav tm="100000">
                                          <p:val>
                                            <p:strVal val="#ppt_x"/>
                                          </p:val>
                                        </p:tav>
                                      </p:tavLst>
                                    </p:anim>
                                    <p:anim calcmode="lin" valueType="num">
                                      <p:cBhvr additive="base">
                                        <p:cTn id="27"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59497" y="1107865"/>
            <a:ext cx="1415772" cy="461665"/>
          </a:xfrm>
          <a:prstGeom prst="rect">
            <a:avLst/>
          </a:prstGeom>
        </p:spPr>
        <p:txBody>
          <a:bodyPr wrap="none">
            <a:spAutoFit/>
          </a:bodyPr>
          <a:lstStyle/>
          <a:p>
            <a:r>
              <a:rPr lang="zh-CN" altLang="en-US" sz="2400" b="1" dirty="0">
                <a:solidFill>
                  <a:srgbClr val="EB8FA6"/>
                </a:solidFill>
                <a:cs typeface="+mn-ea"/>
                <a:sym typeface="+mn-lt"/>
              </a:rPr>
              <a:t>主要目的</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59497" y="1717220"/>
            <a:ext cx="9973559" cy="3536674"/>
          </a:xfrm>
          <a:prstGeom prst="rect">
            <a:avLst/>
          </a:prstGeom>
        </p:spPr>
        <p:txBody>
          <a:bodyPr wrap="square">
            <a:spAutoFit/>
          </a:bodyPr>
          <a:lstStyle/>
          <a:p>
            <a:r>
              <a:rPr lang="zh-CN" altLang="zh-CN" sz="2000" dirty="0"/>
              <a:t>使用用例的主要目的如下。</a:t>
            </a:r>
          </a:p>
          <a:p>
            <a:r>
              <a:rPr lang="en-US" altLang="zh-CN" sz="2000" dirty="0"/>
              <a:t>(1)</a:t>
            </a:r>
            <a:r>
              <a:rPr lang="zh-CN" altLang="zh-CN" sz="2000" dirty="0">
                <a:solidFill>
                  <a:srgbClr val="FF0000"/>
                </a:solidFill>
              </a:rPr>
              <a:t>明确系统应具备什么功能</a:t>
            </a:r>
            <a:r>
              <a:rPr lang="zh-CN" altLang="zh-CN" sz="2000" dirty="0"/>
              <a:t>，这些功能是否满足客户的基本需求，并与系统开发人员达成一致。</a:t>
            </a:r>
          </a:p>
          <a:p>
            <a:r>
              <a:rPr lang="en-US" altLang="zh-CN" sz="2000" dirty="0"/>
              <a:t>(2)</a:t>
            </a:r>
            <a:r>
              <a:rPr lang="zh-CN" altLang="zh-CN" sz="2000" dirty="0">
                <a:solidFill>
                  <a:srgbClr val="FF0000"/>
                </a:solidFill>
              </a:rPr>
              <a:t>为系统的功能提供清晰一致的描述</a:t>
            </a:r>
            <a:r>
              <a:rPr lang="zh-CN" altLang="zh-CN" sz="2000" dirty="0"/>
              <a:t>，用例模型应用于系统开发的整个过程，为后阶段的系统设计和开发工作打下良好的基础。</a:t>
            </a:r>
          </a:p>
          <a:p>
            <a:r>
              <a:rPr lang="en-US" altLang="zh-CN" sz="2000" dirty="0"/>
              <a:t>(3)</a:t>
            </a:r>
            <a:r>
              <a:rPr lang="zh-CN" altLang="zh-CN" sz="2000" dirty="0">
                <a:solidFill>
                  <a:srgbClr val="FF0000"/>
                </a:solidFill>
              </a:rPr>
              <a:t>为系统测试打下基础</a:t>
            </a:r>
            <a:r>
              <a:rPr lang="zh-CN" altLang="zh-CN" sz="2000" dirty="0"/>
              <a:t>，可以用于验证最终实现的系统所完成的功能是否符合客户的最初需求。</a:t>
            </a:r>
          </a:p>
          <a:p>
            <a:r>
              <a:rPr lang="en-US" altLang="zh-CN" sz="2000" dirty="0"/>
              <a:t>(4)</a:t>
            </a:r>
            <a:r>
              <a:rPr lang="zh-CN" altLang="zh-CN" sz="2000" dirty="0"/>
              <a:t>通过从需求的功能用例出发</a:t>
            </a:r>
            <a:r>
              <a:rPr lang="zh-CN" altLang="zh-CN" sz="2000" dirty="0">
                <a:solidFill>
                  <a:srgbClr val="FF0000"/>
                </a:solidFill>
              </a:rPr>
              <a:t>跟踪进入到系统中具体实现的类和方法</a:t>
            </a:r>
            <a:r>
              <a:rPr lang="zh-CN" altLang="zh-CN" sz="2000" dirty="0"/>
              <a:t>，可以检查其是否正确。例如，通过下面这种方法可以简化对系统的修改和扩展：首先修改用例模型，针对受到影响的用例，找到相应的系统设计和实现部分，对其进行相应的修改即可。</a:t>
            </a:r>
          </a:p>
          <a:p>
            <a:pPr marL="285750" indent="-285750">
              <a:lnSpc>
                <a:spcPct val="150000"/>
              </a:lnSpc>
              <a:buFont typeface="Arial" panose="020B0604020202020204" pitchFamily="34" charset="0"/>
              <a:buChar char="•"/>
            </a:pPr>
            <a:endParaRPr lang="zh-CN" altLang="en-US"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18253785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415772" cy="461665"/>
          </a:xfrm>
          <a:prstGeom prst="rect">
            <a:avLst/>
          </a:prstGeom>
        </p:spPr>
        <p:txBody>
          <a:bodyPr wrap="none">
            <a:spAutoFit/>
          </a:bodyPr>
          <a:lstStyle/>
          <a:p>
            <a:r>
              <a:rPr lang="zh-CN" altLang="en-US" sz="2400" b="1" dirty="0">
                <a:solidFill>
                  <a:srgbClr val="EB8FA6"/>
                </a:solidFill>
                <a:cs typeface="+mn-ea"/>
                <a:sym typeface="+mn-lt"/>
              </a:rPr>
              <a:t>授权依赖</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923330"/>
          </a:xfrm>
          <a:prstGeom prst="rect">
            <a:avLst/>
          </a:prstGeom>
        </p:spPr>
        <p:txBody>
          <a:bodyPr wrap="square">
            <a:spAutoFit/>
          </a:bodyPr>
          <a:lstStyle/>
          <a:p>
            <a:r>
              <a:rPr lang="zh-CN" altLang="en-US" dirty="0"/>
              <a:t>授权依赖表达了一个事物访问另一个事物的能力。提供者可以规定使用者的权限，这是提供者控制和限制对其内容访问的方法。主要有三种类型的授权依赖：访问依赖 </a:t>
            </a:r>
            <a:r>
              <a:rPr lang="en-US" altLang="zh-CN" dirty="0"/>
              <a:t>(&lt;&lt;access&gt;&gt;)</a:t>
            </a:r>
            <a:r>
              <a:rPr lang="zh-CN" altLang="en-US" dirty="0"/>
              <a:t>、导入依赖</a:t>
            </a:r>
            <a:r>
              <a:rPr lang="en-US" altLang="zh-CN" dirty="0"/>
              <a:t>(&lt;&lt;import&gt;&gt;)</a:t>
            </a:r>
            <a:r>
              <a:rPr lang="zh-CN" altLang="en-US" dirty="0"/>
              <a:t>和友元依赖</a:t>
            </a:r>
            <a:r>
              <a:rPr lang="en-US" altLang="zh-CN" dirty="0"/>
              <a:t>(&lt;&lt;friend&gt;&gt;)</a:t>
            </a:r>
            <a:r>
              <a:rPr lang="zh-CN" altLang="en-US" dirty="0"/>
              <a:t>。授权依赖的说明如表所示。</a:t>
            </a:r>
            <a:endParaRPr lang="zh-CN" altLang="zh-CN" dirty="0"/>
          </a:p>
        </p:txBody>
      </p:sp>
      <p:pic>
        <p:nvPicPr>
          <p:cNvPr id="12" name="图片 11">
            <a:extLst>
              <a:ext uri="{FF2B5EF4-FFF2-40B4-BE49-F238E27FC236}">
                <a16:creationId xmlns:a16="http://schemas.microsoft.com/office/drawing/2014/main" id="{7E9425AE-D535-45B2-BF8A-40F07FDD0A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3136" y="2750903"/>
            <a:ext cx="9045724" cy="1813717"/>
          </a:xfrm>
          <a:prstGeom prst="rect">
            <a:avLst/>
          </a:prstGeom>
        </p:spPr>
      </p:pic>
    </p:spTree>
    <p:extLst>
      <p:ext uri="{BB962C8B-B14F-4D97-AF65-F5344CB8AC3E}">
        <p14:creationId xmlns:p14="http://schemas.microsoft.com/office/powerpoint/2010/main" val="36334094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507144" cy="461665"/>
          </a:xfrm>
          <a:prstGeom prst="rect">
            <a:avLst/>
          </a:prstGeom>
        </p:spPr>
        <p:txBody>
          <a:bodyPr wrap="none">
            <a:spAutoFit/>
          </a:bodyPr>
          <a:lstStyle/>
          <a:p>
            <a:r>
              <a:rPr lang="zh-CN" altLang="en-US" sz="2400" b="1" dirty="0">
                <a:solidFill>
                  <a:srgbClr val="EB8FA6"/>
                </a:solidFill>
                <a:cs typeface="+mn-ea"/>
                <a:sym typeface="+mn-lt"/>
              </a:rPr>
              <a:t> 绑定依赖</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923330"/>
          </a:xfrm>
          <a:prstGeom prst="rect">
            <a:avLst/>
          </a:prstGeom>
        </p:spPr>
        <p:txBody>
          <a:bodyPr wrap="square">
            <a:spAutoFit/>
          </a:bodyPr>
          <a:lstStyle/>
          <a:p>
            <a:r>
              <a:rPr lang="zh-CN" altLang="en-US" dirty="0"/>
              <a:t>它表明对目标模板使用给定的实际参数进行实例化。当对模板类的细节建模时，要使用绑定</a:t>
            </a:r>
            <a:r>
              <a:rPr lang="en-US" altLang="zh-CN" dirty="0"/>
              <a:t>(&lt;&lt;bin&gt;&gt;)o</a:t>
            </a:r>
            <a:r>
              <a:rPr lang="zh-CN" altLang="en-US" dirty="0"/>
              <a:t>例如，模板容器类和这个类的实例之间的关系被模型化为绑定依赖。绑定包括一个映射到模板的形式参数的实际参数列表。绑定依赖关系的说明如表所示。</a:t>
            </a:r>
            <a:endParaRPr lang="zh-CN" altLang="zh-CN" dirty="0"/>
          </a:p>
        </p:txBody>
      </p:sp>
      <p:pic>
        <p:nvPicPr>
          <p:cNvPr id="5" name="图片 4">
            <a:extLst>
              <a:ext uri="{FF2B5EF4-FFF2-40B4-BE49-F238E27FC236}">
                <a16:creationId xmlns:a16="http://schemas.microsoft.com/office/drawing/2014/main" id="{91BB7128-7B0A-44FA-B05E-E3C647BCE0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84567" y="3278109"/>
            <a:ext cx="9022862" cy="1066892"/>
          </a:xfrm>
          <a:prstGeom prst="rect">
            <a:avLst/>
          </a:prstGeom>
        </p:spPr>
      </p:pic>
    </p:spTree>
    <p:extLst>
      <p:ext uri="{BB962C8B-B14F-4D97-AF65-F5344CB8AC3E}">
        <p14:creationId xmlns:p14="http://schemas.microsoft.com/office/powerpoint/2010/main" val="113992787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1000"/>
                                        <p:tgtEl>
                                          <p:spTgt spid="5"/>
                                        </p:tgtEl>
                                      </p:cBhvr>
                                    </p:animEffect>
                                    <p:anim calcmode="lin" valueType="num">
                                      <p:cBhvr>
                                        <p:cTn id="27" dur="1000" fill="hold"/>
                                        <p:tgtEl>
                                          <p:spTgt spid="5"/>
                                        </p:tgtEl>
                                        <p:attrNameLst>
                                          <p:attrName>ppt_x</p:attrName>
                                        </p:attrNameLst>
                                      </p:cBhvr>
                                      <p:tavLst>
                                        <p:tav tm="0">
                                          <p:val>
                                            <p:strVal val="#ppt_x"/>
                                          </p:val>
                                        </p:tav>
                                        <p:tav tm="100000">
                                          <p:val>
                                            <p:strVal val="#ppt_x"/>
                                          </p:val>
                                        </p:tav>
                                      </p:tavLst>
                                    </p:anim>
                                    <p:anim calcmode="lin" valueType="num">
                                      <p:cBhvr>
                                        <p:cTn id="28"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415772" cy="461665"/>
          </a:xfrm>
          <a:prstGeom prst="rect">
            <a:avLst/>
          </a:prstGeom>
        </p:spPr>
        <p:txBody>
          <a:bodyPr wrap="none">
            <a:spAutoFit/>
          </a:bodyPr>
          <a:lstStyle/>
          <a:p>
            <a:r>
              <a:rPr lang="zh-CN" altLang="en-US" sz="2400" b="1" dirty="0">
                <a:solidFill>
                  <a:srgbClr val="EB8FA6"/>
                </a:solidFill>
                <a:cs typeface="+mn-ea"/>
                <a:sym typeface="+mn-lt"/>
              </a:rPr>
              <a:t>泛化关系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923330"/>
          </a:xfrm>
          <a:prstGeom prst="rect">
            <a:avLst/>
          </a:prstGeom>
        </p:spPr>
        <p:txBody>
          <a:bodyPr wrap="square">
            <a:spAutoFit/>
          </a:bodyPr>
          <a:lstStyle/>
          <a:p>
            <a:r>
              <a:rPr lang="zh-CN" altLang="en-US" dirty="0"/>
              <a:t>泛化关系</a:t>
            </a:r>
            <a:r>
              <a:rPr lang="en-US" altLang="zh-CN" dirty="0"/>
              <a:t>(Generalization)</a:t>
            </a:r>
            <a:r>
              <a:rPr lang="zh-CN" altLang="en-US" dirty="0"/>
              <a:t>是一种存在于一般元素和特殊元素之间的分类关系，它只使用在类型上，而不是实例上。在类中，一般元素被称为超类或父类，而特殊元素被称为子类。 在</a:t>
            </a:r>
            <a:r>
              <a:rPr lang="en-US" altLang="zh-CN" dirty="0"/>
              <a:t>UML</a:t>
            </a:r>
            <a:r>
              <a:rPr lang="zh-CN" altLang="en-US" dirty="0"/>
              <a:t>中，泛化关系用一条从子类指向父类的空心三角箭头表示，如图所示。</a:t>
            </a:r>
            <a:endParaRPr lang="zh-CN" altLang="zh-CN" dirty="0"/>
          </a:p>
        </p:txBody>
      </p:sp>
      <p:pic>
        <p:nvPicPr>
          <p:cNvPr id="12" name="Picutre 65"/>
          <p:cNvPicPr/>
          <p:nvPr/>
        </p:nvPicPr>
        <p:blipFill>
          <a:blip r:embed="rId2"/>
          <a:stretch>
            <a:fillRect/>
          </a:stretch>
        </p:blipFill>
        <p:spPr>
          <a:xfrm>
            <a:off x="1871587" y="2598004"/>
            <a:ext cx="5899704" cy="2732050"/>
          </a:xfrm>
          <a:prstGeom prst="rect">
            <a:avLst/>
          </a:prstGeom>
        </p:spPr>
      </p:pic>
    </p:spTree>
    <p:extLst>
      <p:ext uri="{BB962C8B-B14F-4D97-AF65-F5344CB8AC3E}">
        <p14:creationId xmlns:p14="http://schemas.microsoft.com/office/powerpoint/2010/main" val="261296863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fade">
                                      <p:cBhvr>
                                        <p:cTn id="26" dur="1000"/>
                                        <p:tgtEl>
                                          <p:spTgt spid="12"/>
                                        </p:tgtEl>
                                      </p:cBhvr>
                                    </p:animEffect>
                                    <p:anim calcmode="lin" valueType="num">
                                      <p:cBhvr>
                                        <p:cTn id="27" dur="1000" fill="hold"/>
                                        <p:tgtEl>
                                          <p:spTgt spid="12"/>
                                        </p:tgtEl>
                                        <p:attrNameLst>
                                          <p:attrName>ppt_x</p:attrName>
                                        </p:attrNameLst>
                                      </p:cBhvr>
                                      <p:tavLst>
                                        <p:tav tm="0">
                                          <p:val>
                                            <p:strVal val="#ppt_x"/>
                                          </p:val>
                                        </p:tav>
                                        <p:tav tm="100000">
                                          <p:val>
                                            <p:strVal val="#ppt_x"/>
                                          </p:val>
                                        </p:tav>
                                      </p:tavLst>
                                    </p:anim>
                                    <p:anim calcmode="lin" valueType="num">
                                      <p:cBhvr>
                                        <p:cTn id="2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415772" cy="461665"/>
          </a:xfrm>
          <a:prstGeom prst="rect">
            <a:avLst/>
          </a:prstGeom>
        </p:spPr>
        <p:txBody>
          <a:bodyPr wrap="none">
            <a:spAutoFit/>
          </a:bodyPr>
          <a:lstStyle/>
          <a:p>
            <a:r>
              <a:rPr lang="zh-CN" altLang="en-US" sz="2400" b="1" dirty="0">
                <a:solidFill>
                  <a:srgbClr val="EB8FA6"/>
                </a:solidFill>
                <a:cs typeface="+mn-ea"/>
                <a:sym typeface="+mn-lt"/>
              </a:rPr>
              <a:t>关联关系</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1200329"/>
          </a:xfrm>
          <a:prstGeom prst="rect">
            <a:avLst/>
          </a:prstGeom>
        </p:spPr>
        <p:txBody>
          <a:bodyPr wrap="square">
            <a:spAutoFit/>
          </a:bodyPr>
          <a:lstStyle/>
          <a:p>
            <a:r>
              <a:rPr lang="zh-CN" altLang="en-US" dirty="0"/>
              <a:t>关联关系</a:t>
            </a:r>
            <a:r>
              <a:rPr lang="en-US" altLang="zh-CN" dirty="0"/>
              <a:t>(Association)</a:t>
            </a:r>
            <a:r>
              <a:rPr lang="zh-CN" altLang="en-US" dirty="0"/>
              <a:t>是一种</a:t>
            </a:r>
            <a:r>
              <a:rPr lang="zh-CN" altLang="en-US" b="1" dirty="0"/>
              <a:t>结构关系</a:t>
            </a:r>
            <a:r>
              <a:rPr lang="zh-CN" altLang="en-US" dirty="0"/>
              <a:t>，它指明一个事物的对象与另一个事物的对象之间的联系。也就是说，</a:t>
            </a:r>
            <a:r>
              <a:rPr lang="zh-CN" altLang="en-US" b="1" dirty="0"/>
              <a:t>关联描述了系统中对象或实例之间的离散连接。</a:t>
            </a:r>
            <a:r>
              <a:rPr lang="zh-CN" altLang="en-US" dirty="0"/>
              <a:t>给定一个连接两个类的关联，可以从一个类的对象联系到另一个类的对象。关联的两端都连接到一个类在理论上也是合法的。在</a:t>
            </a:r>
            <a:r>
              <a:rPr lang="en-US" altLang="zh-CN" dirty="0"/>
              <a:t>UML</a:t>
            </a:r>
            <a:r>
              <a:rPr lang="zh-CN" altLang="en-US" dirty="0"/>
              <a:t>图形中，关联关系用一条连接两个类的实线表示。</a:t>
            </a:r>
            <a:endParaRPr lang="zh-CN" altLang="zh-CN" dirty="0"/>
          </a:p>
        </p:txBody>
      </p:sp>
      <p:sp>
        <p:nvSpPr>
          <p:cNvPr id="13" name="矩形 12">
            <a:extLst>
              <a:ext uri="{FF2B5EF4-FFF2-40B4-BE49-F238E27FC236}">
                <a16:creationId xmlns:a16="http://schemas.microsoft.com/office/drawing/2014/main" id="{1AE2B441-D6C9-453C-BF9E-EDBDFDB3AD1F}"/>
              </a:ext>
            </a:extLst>
          </p:cNvPr>
          <p:cNvSpPr/>
          <p:nvPr/>
        </p:nvSpPr>
        <p:spPr>
          <a:xfrm>
            <a:off x="1163040" y="3098313"/>
            <a:ext cx="5303672" cy="2031325"/>
          </a:xfrm>
          <a:prstGeom prst="rect">
            <a:avLst/>
          </a:prstGeom>
        </p:spPr>
        <p:txBody>
          <a:bodyPr wrap="square">
            <a:spAutoFit/>
          </a:bodyPr>
          <a:lstStyle/>
          <a:p>
            <a:r>
              <a:rPr lang="zh-CN" altLang="en-US" dirty="0"/>
              <a:t>   例如，类</a:t>
            </a:r>
            <a:r>
              <a:rPr lang="en-US" altLang="zh-CN" dirty="0"/>
              <a:t>Library(</a:t>
            </a:r>
            <a:r>
              <a:rPr lang="zh-CN" altLang="en-US" dirty="0"/>
              <a:t>图书馆类</a:t>
            </a:r>
            <a:r>
              <a:rPr lang="en-US" altLang="zh-CN" dirty="0"/>
              <a:t>)</a:t>
            </a:r>
            <a:r>
              <a:rPr lang="zh-CN" altLang="en-US" dirty="0"/>
              <a:t>与类</a:t>
            </a:r>
            <a:r>
              <a:rPr lang="en-US" altLang="zh-CN" dirty="0"/>
              <a:t>Book(</a:t>
            </a:r>
            <a:r>
              <a:rPr lang="zh-CN" altLang="en-US" dirty="0"/>
              <a:t>书类</a:t>
            </a:r>
            <a:r>
              <a:rPr lang="en-US" altLang="zh-CN" dirty="0"/>
              <a:t>)</a:t>
            </a:r>
            <a:r>
              <a:rPr lang="zh-CN" altLang="en-US" dirty="0"/>
              <a:t>就是一种一对多的关联，这表明每一个 </a:t>
            </a:r>
            <a:r>
              <a:rPr lang="en-US" altLang="zh-CN" dirty="0"/>
              <a:t>Book</a:t>
            </a:r>
            <a:r>
              <a:rPr lang="zh-CN" altLang="en-US" dirty="0"/>
              <a:t>实例仅被一个</a:t>
            </a:r>
            <a:r>
              <a:rPr lang="en-US" altLang="zh-CN" dirty="0"/>
              <a:t>Library</a:t>
            </a:r>
            <a:r>
              <a:rPr lang="zh-CN" altLang="en-US" dirty="0"/>
              <a:t>实例所拥有。此外，给定一个</a:t>
            </a:r>
            <a:r>
              <a:rPr lang="en-US" altLang="zh-CN" dirty="0"/>
              <a:t>Book,</a:t>
            </a:r>
            <a:r>
              <a:rPr lang="zh-CN" altLang="en-US" dirty="0"/>
              <a:t>能够找到它所属的</a:t>
            </a:r>
            <a:r>
              <a:rPr lang="en-US" altLang="zh-CN" dirty="0"/>
              <a:t>Library,</a:t>
            </a:r>
            <a:r>
              <a:rPr lang="zh-CN" altLang="en-US" dirty="0"/>
              <a:t>给定</a:t>
            </a:r>
            <a:r>
              <a:rPr lang="en-US" altLang="zh-CN" dirty="0"/>
              <a:t>Library,</a:t>
            </a:r>
            <a:r>
              <a:rPr lang="zh-CN" altLang="en-US" dirty="0"/>
              <a:t>能够找到它的全部</a:t>
            </a:r>
            <a:r>
              <a:rPr lang="en-US" altLang="zh-CN" dirty="0"/>
              <a:t>Book</a:t>
            </a:r>
            <a:r>
              <a:rPr lang="zh-CN" altLang="en-US" dirty="0"/>
              <a:t>，如图所示。</a:t>
            </a:r>
            <a:endParaRPr lang="en-US" altLang="zh-CN" dirty="0"/>
          </a:p>
          <a:p>
            <a:r>
              <a:rPr lang="zh-CN" altLang="en-US" dirty="0"/>
              <a:t>   在</a:t>
            </a:r>
            <a:r>
              <a:rPr lang="en-US" altLang="zh-CN" dirty="0"/>
              <a:t>UML</a:t>
            </a:r>
            <a:r>
              <a:rPr lang="zh-CN" altLang="en-US" dirty="0"/>
              <a:t>中，有</a:t>
            </a:r>
            <a:r>
              <a:rPr lang="en-US" altLang="zh-CN" dirty="0"/>
              <a:t>4</a:t>
            </a:r>
            <a:r>
              <a:rPr lang="zh-CN" altLang="en-US" dirty="0"/>
              <a:t>种可应用到关联的基本修饰：</a:t>
            </a:r>
            <a:r>
              <a:rPr lang="zh-CN" altLang="en-US" b="1" dirty="0"/>
              <a:t>关联名、关联端的角色、关联端的多重性和聚合。</a:t>
            </a:r>
            <a:endParaRPr lang="zh-CN" altLang="zh-CN" b="1" dirty="0"/>
          </a:p>
        </p:txBody>
      </p:sp>
      <p:pic>
        <p:nvPicPr>
          <p:cNvPr id="14" name="图片 13"/>
          <p:cNvPicPr/>
          <p:nvPr/>
        </p:nvPicPr>
        <p:blipFill>
          <a:blip r:embed="rId2">
            <a:extLst>
              <a:ext uri="{28A0092B-C50C-407E-A947-70E740481C1C}">
                <a14:useLocalDpi xmlns:a14="http://schemas.microsoft.com/office/drawing/2010/main" val="0"/>
              </a:ext>
            </a:extLst>
          </a:blip>
          <a:stretch>
            <a:fillRect/>
          </a:stretch>
        </p:blipFill>
        <p:spPr>
          <a:xfrm>
            <a:off x="6703326" y="2875003"/>
            <a:ext cx="3923786" cy="1946398"/>
          </a:xfrm>
          <a:prstGeom prst="rect">
            <a:avLst/>
          </a:prstGeom>
        </p:spPr>
      </p:pic>
    </p:spTree>
    <p:extLst>
      <p:ext uri="{BB962C8B-B14F-4D97-AF65-F5344CB8AC3E}">
        <p14:creationId xmlns:p14="http://schemas.microsoft.com/office/powerpoint/2010/main" val="15151707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1000"/>
                                        <p:tgtEl>
                                          <p:spTgt spid="14"/>
                                        </p:tgtEl>
                                      </p:cBhvr>
                                    </p:animEffect>
                                    <p:anim calcmode="lin" valueType="num">
                                      <p:cBhvr>
                                        <p:cTn id="33" dur="1000" fill="hold"/>
                                        <p:tgtEl>
                                          <p:spTgt spid="14"/>
                                        </p:tgtEl>
                                        <p:attrNameLst>
                                          <p:attrName>ppt_x</p:attrName>
                                        </p:attrNameLst>
                                      </p:cBhvr>
                                      <p:tavLst>
                                        <p:tav tm="0">
                                          <p:val>
                                            <p:strVal val="#ppt_x"/>
                                          </p:val>
                                        </p:tav>
                                        <p:tav tm="100000">
                                          <p:val>
                                            <p:strVal val="#ppt_x"/>
                                          </p:val>
                                        </p:tav>
                                      </p:tavLst>
                                    </p:anim>
                                    <p:anim calcmode="lin" valueType="num">
                                      <p:cBhvr>
                                        <p:cTn id="3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2157312" y="1213009"/>
            <a:ext cx="2339102" cy="461665"/>
          </a:xfrm>
          <a:prstGeom prst="rect">
            <a:avLst/>
          </a:prstGeom>
        </p:spPr>
        <p:txBody>
          <a:bodyPr wrap="none">
            <a:spAutoFit/>
          </a:bodyPr>
          <a:lstStyle/>
          <a:p>
            <a:r>
              <a:rPr lang="zh-CN" altLang="en-US" sz="2400" b="1" dirty="0">
                <a:solidFill>
                  <a:srgbClr val="EB8FA6"/>
                </a:solidFill>
                <a:cs typeface="+mn-ea"/>
                <a:sym typeface="+mn-lt"/>
              </a:rPr>
              <a:t>关联名（名称）</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1200329"/>
          </a:xfrm>
          <a:prstGeom prst="rect">
            <a:avLst/>
          </a:prstGeom>
        </p:spPr>
        <p:txBody>
          <a:bodyPr wrap="square">
            <a:spAutoFit/>
          </a:bodyPr>
          <a:lstStyle/>
          <a:p>
            <a:r>
              <a:rPr lang="zh-CN" altLang="en-US" dirty="0"/>
              <a:t>名称用来描述关联的性质，通常使用一个动词或动词短语来命名关联，因为它表明源对象正在目标对象上执行的动作。为了消除名称含义的歧义，</a:t>
            </a:r>
            <a:r>
              <a:rPr lang="en-US" altLang="zh-CN" dirty="0"/>
              <a:t>UML</a:t>
            </a:r>
            <a:r>
              <a:rPr lang="zh-CN" altLang="en-US" dirty="0"/>
              <a:t>中提供了一个指引读者名称方向的三角形，并给名称一个方向。</a:t>
            </a:r>
          </a:p>
          <a:p>
            <a:r>
              <a:rPr lang="zh-CN" altLang="en-US" dirty="0"/>
              <a:t>例：书与书目记录之间的“拥有”关系</a:t>
            </a:r>
          </a:p>
        </p:txBody>
      </p:sp>
      <p:sp>
        <p:nvSpPr>
          <p:cNvPr id="13" name="矩形 12">
            <a:extLst>
              <a:ext uri="{FF2B5EF4-FFF2-40B4-BE49-F238E27FC236}">
                <a16:creationId xmlns:a16="http://schemas.microsoft.com/office/drawing/2014/main" id="{1AE2B441-D6C9-453C-BF9E-EDBDFDB3AD1F}"/>
              </a:ext>
            </a:extLst>
          </p:cNvPr>
          <p:cNvSpPr/>
          <p:nvPr/>
        </p:nvSpPr>
        <p:spPr>
          <a:xfrm>
            <a:off x="1163040" y="3098313"/>
            <a:ext cx="5303672" cy="1754326"/>
          </a:xfrm>
          <a:prstGeom prst="rect">
            <a:avLst/>
          </a:prstGeom>
        </p:spPr>
        <p:txBody>
          <a:bodyPr wrap="square">
            <a:spAutoFit/>
          </a:bodyPr>
          <a:lstStyle/>
          <a:p>
            <a:r>
              <a:rPr lang="zh-CN" altLang="en-US" dirty="0"/>
              <a:t>描述关联关系时，可以分别给关联的两端命名，如果关联的端点已经明确地有了名称</a:t>
            </a:r>
            <a:r>
              <a:rPr lang="en-US" altLang="zh-CN" dirty="0"/>
              <a:t>,</a:t>
            </a:r>
            <a:r>
              <a:rPr lang="zh-CN" altLang="en-US" dirty="0"/>
              <a:t>则不需要给关联关系取名。如果一个类有多个关联关系，为了进行区分</a:t>
            </a:r>
            <a:r>
              <a:rPr lang="en-US" altLang="zh-CN" dirty="0"/>
              <a:t>,</a:t>
            </a:r>
            <a:r>
              <a:rPr lang="zh-CN" altLang="en-US" dirty="0"/>
              <a:t>使用关联名或是关联端点名。如果一个关联有多个端点在一个类上，则需要给关联端点命名进行区分。</a:t>
            </a:r>
            <a:endParaRPr lang="zh-CN" altLang="zh-CN" b="1" dirty="0"/>
          </a:p>
        </p:txBody>
      </p:sp>
      <p:pic>
        <p:nvPicPr>
          <p:cNvPr id="12" name="Picutre 70"/>
          <p:cNvPicPr/>
          <p:nvPr/>
        </p:nvPicPr>
        <p:blipFill>
          <a:blip r:embed="rId2"/>
          <a:stretch>
            <a:fillRect/>
          </a:stretch>
        </p:blipFill>
        <p:spPr>
          <a:xfrm>
            <a:off x="6757639" y="2603503"/>
            <a:ext cx="3979978" cy="2249136"/>
          </a:xfrm>
          <a:prstGeom prst="rect">
            <a:avLst/>
          </a:prstGeom>
        </p:spPr>
      </p:pic>
    </p:spTree>
    <p:extLst>
      <p:ext uri="{BB962C8B-B14F-4D97-AF65-F5344CB8AC3E}">
        <p14:creationId xmlns:p14="http://schemas.microsoft.com/office/powerpoint/2010/main" val="373868811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1498" y="1332524"/>
            <a:ext cx="1191410" cy="584775"/>
          </a:xfrm>
          <a:prstGeom prst="rect">
            <a:avLst/>
          </a:prstGeom>
        </p:spPr>
        <p:txBody>
          <a:bodyPr wrap="square">
            <a:spAutoFit/>
          </a:bodyPr>
          <a:lstStyle/>
          <a:p>
            <a:r>
              <a:rPr lang="zh-CN" altLang="en-US" sz="3200" b="1" dirty="0">
                <a:solidFill>
                  <a:srgbClr val="EB8FA6"/>
                </a:solidFill>
                <a:cs typeface="+mn-ea"/>
                <a:sym typeface="+mn-lt"/>
              </a:rPr>
              <a:t>角色</a:t>
            </a:r>
          </a:p>
        </p:txBody>
      </p:sp>
      <p:sp>
        <p:nvSpPr>
          <p:cNvPr id="7" name="矩形 6">
            <a:extLst>
              <a:ext uri="{FF2B5EF4-FFF2-40B4-BE49-F238E27FC236}">
                <a16:creationId xmlns:a16="http://schemas.microsoft.com/office/drawing/2014/main" id="{1AE2B441-D6C9-453C-BF9E-EDBDFDB3AD1F}"/>
              </a:ext>
            </a:extLst>
          </p:cNvPr>
          <p:cNvSpPr/>
          <p:nvPr/>
        </p:nvSpPr>
        <p:spPr>
          <a:xfrm>
            <a:off x="1052655" y="1977968"/>
            <a:ext cx="10060887" cy="1569660"/>
          </a:xfrm>
          <a:prstGeom prst="rect">
            <a:avLst/>
          </a:prstGeom>
        </p:spPr>
        <p:txBody>
          <a:bodyPr wrap="square">
            <a:spAutoFit/>
          </a:bodyPr>
          <a:lstStyle/>
          <a:p>
            <a:r>
              <a:rPr lang="zh-CN" altLang="en-US" sz="2400" dirty="0"/>
              <a:t>当一个类处于关联的某一端时，该类就在这个关系中扮演了一个特定的角色。它呈现的是对另一端的职责。关联端点承担的角色称为端点名</a:t>
            </a:r>
            <a:r>
              <a:rPr lang="en-US" altLang="zh-CN" sz="2400" dirty="0"/>
              <a:t>(</a:t>
            </a:r>
            <a:r>
              <a:rPr lang="zh-CN" altLang="en-US" sz="2400" dirty="0"/>
              <a:t>或角色名</a:t>
            </a:r>
            <a:r>
              <a:rPr lang="en-US" altLang="zh-CN" sz="2400" dirty="0"/>
              <a:t>)</a:t>
            </a:r>
            <a:r>
              <a:rPr lang="zh-CN" altLang="en-US" sz="2400" dirty="0"/>
              <a:t>，端点名称是名词或名词短语，以解释对象是如何参与关联的。关联关系的角色设置如图所示。</a:t>
            </a:r>
          </a:p>
        </p:txBody>
      </p:sp>
      <p:pic>
        <p:nvPicPr>
          <p:cNvPr id="14" name="Picutre 71"/>
          <p:cNvPicPr/>
          <p:nvPr/>
        </p:nvPicPr>
        <p:blipFill>
          <a:blip r:embed="rId2"/>
          <a:stretch>
            <a:fillRect/>
          </a:stretch>
        </p:blipFill>
        <p:spPr>
          <a:xfrm>
            <a:off x="5449750" y="3178705"/>
            <a:ext cx="5137836" cy="2255424"/>
          </a:xfrm>
          <a:prstGeom prst="rect">
            <a:avLst/>
          </a:prstGeom>
        </p:spPr>
      </p:pic>
    </p:spTree>
    <p:extLst>
      <p:ext uri="{BB962C8B-B14F-4D97-AF65-F5344CB8AC3E}">
        <p14:creationId xmlns:p14="http://schemas.microsoft.com/office/powerpoint/2010/main" val="4162980215"/>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1498" y="1332524"/>
            <a:ext cx="1615156" cy="584775"/>
          </a:xfrm>
          <a:prstGeom prst="rect">
            <a:avLst/>
          </a:prstGeom>
        </p:spPr>
        <p:txBody>
          <a:bodyPr wrap="square">
            <a:spAutoFit/>
          </a:bodyPr>
          <a:lstStyle/>
          <a:p>
            <a:r>
              <a:rPr lang="zh-CN" altLang="en-US" sz="3200" b="1" dirty="0">
                <a:solidFill>
                  <a:srgbClr val="EB8FA6"/>
                </a:solidFill>
                <a:cs typeface="+mn-ea"/>
                <a:sym typeface="+mn-lt"/>
              </a:rPr>
              <a:t>多重性</a:t>
            </a:r>
          </a:p>
        </p:txBody>
      </p:sp>
      <p:sp>
        <p:nvSpPr>
          <p:cNvPr id="7" name="矩形 6">
            <a:extLst>
              <a:ext uri="{FF2B5EF4-FFF2-40B4-BE49-F238E27FC236}">
                <a16:creationId xmlns:a16="http://schemas.microsoft.com/office/drawing/2014/main" id="{1AE2B441-D6C9-453C-BF9E-EDBDFDB3AD1F}"/>
              </a:ext>
            </a:extLst>
          </p:cNvPr>
          <p:cNvSpPr/>
          <p:nvPr/>
        </p:nvSpPr>
        <p:spPr>
          <a:xfrm>
            <a:off x="1052655" y="1977968"/>
            <a:ext cx="10060887" cy="3416320"/>
          </a:xfrm>
          <a:prstGeom prst="rect">
            <a:avLst/>
          </a:prstGeom>
        </p:spPr>
        <p:txBody>
          <a:bodyPr wrap="square">
            <a:spAutoFit/>
          </a:bodyPr>
          <a:lstStyle/>
          <a:p>
            <a:r>
              <a:rPr lang="zh-CN" altLang="en-US" dirty="0"/>
              <a:t>关联表示了对象间的结构关系。有时在建模时需要说明一个关联的实例中有多少个相互连接的对象。即多重性是指有多少对象可以参与该关联。可以表达一个取值范围、特定值、无限定的范围或一组离散值。 </a:t>
            </a:r>
          </a:p>
          <a:p>
            <a:r>
              <a:rPr lang="zh-CN" altLang="en-US" dirty="0"/>
              <a:t>格式：“</a:t>
            </a:r>
            <a:r>
              <a:rPr lang="en-US" altLang="zh-CN" dirty="0" err="1"/>
              <a:t>minimum..maximum</a:t>
            </a:r>
            <a:r>
              <a:rPr lang="en-US" altLang="zh-CN" dirty="0"/>
              <a:t>”(</a:t>
            </a:r>
            <a:r>
              <a:rPr lang="zh-CN" altLang="en-US" dirty="0"/>
              <a:t>均为 </a:t>
            </a:r>
            <a:r>
              <a:rPr lang="en-US" altLang="zh-CN" dirty="0" err="1"/>
              <a:t>int</a:t>
            </a:r>
            <a:r>
              <a:rPr lang="en-US" altLang="zh-CN" dirty="0"/>
              <a:t> </a:t>
            </a:r>
            <a:r>
              <a:rPr lang="zh-CN" altLang="en-US" dirty="0"/>
              <a:t>型</a:t>
            </a:r>
            <a:r>
              <a:rPr lang="en-US" altLang="zh-CN" dirty="0"/>
              <a:t>)</a:t>
            </a:r>
            <a:r>
              <a:rPr lang="zh-CN" altLang="en-US" dirty="0"/>
              <a:t>。</a:t>
            </a:r>
          </a:p>
          <a:p>
            <a:r>
              <a:rPr lang="zh-CN" altLang="en-US" dirty="0"/>
              <a:t>赋给一个端点的多重性表示该端点可以有多少个对象与另一个端点的一个对象关联， 可以是一对</a:t>
            </a:r>
            <a:r>
              <a:rPr lang="en-US" altLang="zh-CN" dirty="0"/>
              <a:t>—</a:t>
            </a:r>
            <a:r>
              <a:rPr lang="zh-CN" altLang="en-US" dirty="0"/>
              <a:t>、一对多</a:t>
            </a:r>
            <a:r>
              <a:rPr lang="en-US" altLang="zh-CN" dirty="0"/>
              <a:t>)</a:t>
            </a:r>
            <a:r>
              <a:rPr lang="zh-CN" altLang="en-US" dirty="0"/>
              <a:t>、一对一或多、一对零或一、一 对有限间隔、 </a:t>
            </a:r>
            <a:r>
              <a:rPr lang="en-US" altLang="zh-CN" dirty="0"/>
              <a:t>—</a:t>
            </a:r>
            <a:r>
              <a:rPr lang="zh-CN" altLang="en-US" dirty="0"/>
              <a:t>对</a:t>
            </a:r>
            <a:r>
              <a:rPr lang="en-US" altLang="zh-CN" dirty="0"/>
              <a:t>n</a:t>
            </a:r>
            <a:r>
              <a:rPr lang="zh-CN" altLang="en-US" dirty="0"/>
              <a:t>、一对一组选择。</a:t>
            </a:r>
          </a:p>
          <a:p>
            <a:r>
              <a:rPr lang="zh-CN" altLang="en-US" dirty="0"/>
              <a:t>例如</a:t>
            </a:r>
            <a:r>
              <a:rPr lang="en-US" altLang="zh-CN" dirty="0"/>
              <a:t>,</a:t>
            </a:r>
            <a:r>
              <a:rPr lang="zh-CN" altLang="en-US" dirty="0"/>
              <a:t>一门课程由一名教师来讲授。则课程和教师之间就是一对一的关联。对于一个研讨教学课程来说，在一个学期中可以由好几名教师来讲授这门课程。在这种情况下，课程和教师之间是一对多的关联。</a:t>
            </a:r>
          </a:p>
          <a:p>
            <a:r>
              <a:rPr lang="en-US" altLang="zh-CN" dirty="0"/>
              <a:t>UML</a:t>
            </a:r>
            <a:r>
              <a:rPr lang="zh-CN" altLang="en-US" dirty="0"/>
              <a:t>使用星号</a:t>
            </a:r>
            <a:r>
              <a:rPr lang="en-US" altLang="zh-CN" dirty="0"/>
              <a:t>(* )</a:t>
            </a:r>
            <a:r>
              <a:rPr lang="zh-CN" altLang="en-US" dirty="0"/>
              <a:t>来代表许多</a:t>
            </a:r>
            <a:r>
              <a:rPr lang="en-US" altLang="zh-CN" dirty="0"/>
              <a:t>(more)</a:t>
            </a:r>
            <a:r>
              <a:rPr lang="zh-CN" altLang="en-US" dirty="0"/>
              <a:t>和多个</a:t>
            </a:r>
            <a:r>
              <a:rPr lang="en-US" altLang="zh-CN" dirty="0"/>
              <a:t>(many)</a:t>
            </a:r>
            <a:r>
              <a:rPr lang="zh-CN" altLang="en-US" dirty="0"/>
              <a:t>。对于</a:t>
            </a:r>
            <a:r>
              <a:rPr lang="en-US" altLang="zh-CN" dirty="0"/>
              <a:t>Or (</a:t>
            </a:r>
            <a:r>
              <a:rPr lang="zh-CN" altLang="en-US" dirty="0"/>
              <a:t>或</a:t>
            </a:r>
            <a:r>
              <a:rPr lang="en-US" altLang="zh-CN" dirty="0"/>
              <a:t>)</a:t>
            </a:r>
            <a:r>
              <a:rPr lang="zh-CN" altLang="en-US" dirty="0"/>
              <a:t>关系，可以用两点代表（</a:t>
            </a:r>
            <a:r>
              <a:rPr lang="en-US" altLang="zh-CN" dirty="0"/>
              <a:t>1..5</a:t>
            </a:r>
            <a:r>
              <a:rPr lang="zh-CN" altLang="en-US" dirty="0"/>
              <a:t>代表一或五）也可用逗号（</a:t>
            </a:r>
            <a:r>
              <a:rPr lang="en-US" altLang="zh-CN" dirty="0"/>
              <a:t>1,5</a:t>
            </a:r>
            <a:r>
              <a:rPr lang="zh-CN" altLang="en-US" dirty="0"/>
              <a:t>）来表示。</a:t>
            </a:r>
          </a:p>
          <a:p>
            <a:endParaRPr lang="zh-CN" altLang="en-US" dirty="0"/>
          </a:p>
        </p:txBody>
      </p:sp>
    </p:spTree>
    <p:extLst>
      <p:ext uri="{BB962C8B-B14F-4D97-AF65-F5344CB8AC3E}">
        <p14:creationId xmlns:p14="http://schemas.microsoft.com/office/powerpoint/2010/main" val="84863524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1498" y="1332524"/>
            <a:ext cx="1615156" cy="584775"/>
          </a:xfrm>
          <a:prstGeom prst="rect">
            <a:avLst/>
          </a:prstGeom>
        </p:spPr>
        <p:txBody>
          <a:bodyPr wrap="square">
            <a:spAutoFit/>
          </a:bodyPr>
          <a:lstStyle/>
          <a:p>
            <a:r>
              <a:rPr lang="zh-CN" altLang="en-US" sz="3200" b="1" dirty="0">
                <a:solidFill>
                  <a:srgbClr val="EB8FA6"/>
                </a:solidFill>
                <a:cs typeface="+mn-ea"/>
                <a:sym typeface="+mn-lt"/>
              </a:rPr>
              <a:t>聚合</a:t>
            </a:r>
          </a:p>
        </p:txBody>
      </p:sp>
      <p:sp>
        <p:nvSpPr>
          <p:cNvPr id="7" name="矩形 6">
            <a:extLst>
              <a:ext uri="{FF2B5EF4-FFF2-40B4-BE49-F238E27FC236}">
                <a16:creationId xmlns:a16="http://schemas.microsoft.com/office/drawing/2014/main" id="{1AE2B441-D6C9-453C-BF9E-EDBDFDB3AD1F}"/>
              </a:ext>
            </a:extLst>
          </p:cNvPr>
          <p:cNvSpPr/>
          <p:nvPr/>
        </p:nvSpPr>
        <p:spPr>
          <a:xfrm>
            <a:off x="1052655" y="1977968"/>
            <a:ext cx="10060887" cy="2585323"/>
          </a:xfrm>
          <a:prstGeom prst="rect">
            <a:avLst/>
          </a:prstGeom>
        </p:spPr>
        <p:txBody>
          <a:bodyPr wrap="square">
            <a:spAutoFit/>
          </a:bodyPr>
          <a:lstStyle/>
          <a:p>
            <a:r>
              <a:rPr lang="zh-CN" altLang="en-US" dirty="0"/>
              <a:t>两个类之间的简单关联表示了两个同等地位类之间的结构关系，在实际建模中，往往需要对“整体</a:t>
            </a:r>
            <a:r>
              <a:rPr lang="en-US" altLang="zh-CN" dirty="0"/>
              <a:t>/</a:t>
            </a:r>
            <a:r>
              <a:rPr lang="zh-CN" altLang="en-US" dirty="0"/>
              <a:t>部分”的关系进行描述，一个类描述了一个较大的事物</a:t>
            </a:r>
            <a:r>
              <a:rPr lang="en-US" altLang="zh-CN" dirty="0"/>
              <a:t>(“</a:t>
            </a:r>
            <a:r>
              <a:rPr lang="zh-CN" altLang="en-US" dirty="0"/>
              <a:t>整体”</a:t>
            </a:r>
            <a:r>
              <a:rPr lang="en-US" altLang="zh-CN" dirty="0"/>
              <a:t>)</a:t>
            </a:r>
            <a:r>
              <a:rPr lang="zh-CN" altLang="en-US" dirty="0"/>
              <a:t>，它由较小的事物</a:t>
            </a:r>
            <a:r>
              <a:rPr lang="en-US" altLang="zh-CN" dirty="0"/>
              <a:t>(“</a:t>
            </a:r>
            <a:r>
              <a:rPr lang="zh-CN" altLang="en-US" dirty="0"/>
              <a:t>部分”</a:t>
            </a:r>
            <a:r>
              <a:rPr lang="en-US" altLang="zh-CN" dirty="0"/>
              <a:t>)</a:t>
            </a:r>
            <a:r>
              <a:rPr lang="zh-CN" altLang="en-US" dirty="0"/>
              <a:t>组成。聚合关系正是表示整体和部分关系的关联。聚合描述了“</a:t>
            </a:r>
            <a:r>
              <a:rPr lang="en-US" altLang="zh-CN" dirty="0"/>
              <a:t>has-a”</a:t>
            </a:r>
            <a:r>
              <a:rPr lang="zh-CN" altLang="en-US" dirty="0"/>
              <a:t>的关系，意思是整体对象拥有部分对象。实质上，聚合就是一种特殊的关联。</a:t>
            </a:r>
          </a:p>
          <a:p>
            <a:r>
              <a:rPr lang="zh-CN" altLang="en-US" dirty="0"/>
              <a:t>在</a:t>
            </a:r>
            <a:r>
              <a:rPr lang="en-US" altLang="zh-CN" dirty="0"/>
              <a:t>UML</a:t>
            </a:r>
            <a:r>
              <a:rPr lang="zh-CN" altLang="en-US" dirty="0"/>
              <a:t>中，聚合被表示为在整体的一端用一个空心菱形修饰的简单关联。</a:t>
            </a:r>
          </a:p>
          <a:p>
            <a:r>
              <a:rPr lang="zh-CN" altLang="en-US" dirty="0"/>
              <a:t>例如，在对学校的组织结构进行建模时，学校和系部之间就存在着这种“整体</a:t>
            </a:r>
            <a:r>
              <a:rPr lang="en-US" altLang="zh-CN" dirty="0"/>
              <a:t>/</a:t>
            </a:r>
            <a:r>
              <a:rPr lang="zh-CN" altLang="en-US" dirty="0"/>
              <a:t>部分”的关系，一所学校里会设置多个系部。如图</a:t>
            </a:r>
            <a:r>
              <a:rPr lang="en-US" altLang="zh-CN" dirty="0"/>
              <a:t>5. 13</a:t>
            </a:r>
            <a:r>
              <a:rPr lang="zh-CN" altLang="en-US" dirty="0"/>
              <a:t>所示，在</a:t>
            </a:r>
            <a:r>
              <a:rPr lang="en-US" altLang="zh-CN" dirty="0"/>
              <a:t>UML</a:t>
            </a:r>
            <a:r>
              <a:rPr lang="zh-CN" altLang="en-US" dirty="0"/>
              <a:t>中聚合关系用带空心的实线来表示，其中头部指向整体。</a:t>
            </a:r>
          </a:p>
          <a:p>
            <a:endParaRPr lang="zh-CN" altLang="en-US" dirty="0"/>
          </a:p>
        </p:txBody>
      </p:sp>
      <p:pic>
        <p:nvPicPr>
          <p:cNvPr id="12" name="图片 11"/>
          <p:cNvPicPr/>
          <p:nvPr/>
        </p:nvPicPr>
        <p:blipFill>
          <a:blip r:embed="rId2"/>
          <a:stretch>
            <a:fillRect/>
          </a:stretch>
        </p:blipFill>
        <p:spPr>
          <a:xfrm>
            <a:off x="7159410" y="4029045"/>
            <a:ext cx="3400682" cy="1674468"/>
          </a:xfrm>
          <a:prstGeom prst="rect">
            <a:avLst/>
          </a:prstGeom>
        </p:spPr>
      </p:pic>
    </p:spTree>
    <p:extLst>
      <p:ext uri="{BB962C8B-B14F-4D97-AF65-F5344CB8AC3E}">
        <p14:creationId xmlns:p14="http://schemas.microsoft.com/office/powerpoint/2010/main" val="210472749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arn(inVertical)">
                                      <p:cBhvr>
                                        <p:cTn id="26"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1497" y="1332524"/>
            <a:ext cx="1882785" cy="584775"/>
          </a:xfrm>
          <a:prstGeom prst="rect">
            <a:avLst/>
          </a:prstGeom>
        </p:spPr>
        <p:txBody>
          <a:bodyPr wrap="square">
            <a:spAutoFit/>
          </a:bodyPr>
          <a:lstStyle/>
          <a:p>
            <a:r>
              <a:rPr lang="zh-CN" altLang="en-US" sz="3200" b="1" dirty="0">
                <a:solidFill>
                  <a:srgbClr val="EB8FA6"/>
                </a:solidFill>
                <a:cs typeface="+mn-ea"/>
                <a:sym typeface="+mn-lt"/>
              </a:rPr>
              <a:t>组合关系</a:t>
            </a:r>
          </a:p>
        </p:txBody>
      </p:sp>
      <p:sp>
        <p:nvSpPr>
          <p:cNvPr id="7" name="矩形 6">
            <a:extLst>
              <a:ext uri="{FF2B5EF4-FFF2-40B4-BE49-F238E27FC236}">
                <a16:creationId xmlns:a16="http://schemas.microsoft.com/office/drawing/2014/main" id="{1AE2B441-D6C9-453C-BF9E-EDBDFDB3AD1F}"/>
              </a:ext>
            </a:extLst>
          </p:cNvPr>
          <p:cNvSpPr/>
          <p:nvPr/>
        </p:nvSpPr>
        <p:spPr>
          <a:xfrm>
            <a:off x="1052655" y="1977968"/>
            <a:ext cx="10232379" cy="1477328"/>
          </a:xfrm>
          <a:prstGeom prst="rect">
            <a:avLst/>
          </a:prstGeom>
        </p:spPr>
        <p:txBody>
          <a:bodyPr wrap="square">
            <a:spAutoFit/>
          </a:bodyPr>
          <a:lstStyle/>
          <a:p>
            <a:r>
              <a:rPr lang="zh-CN" altLang="en-US" dirty="0"/>
              <a:t>聚合的含义完全是概念性的，空心菱形只是把整体和部分区别开，简单的聚合没有改变整体和部分之间跨越关联的导航含义，也不与整体和部分的生命周期相关。 组合关系是聚合关系中的一种特殊情况，是更强形式的聚合，又被称为强聚合。在组合中，成员对象的生命周期取决于聚合的生命周期，聚合不仅控制着成员对象的行为，而且控制着成员对象的创建和撤销。在组合式聚合中，一个对象在一个时间内只能是一个组合的一部分。</a:t>
            </a:r>
          </a:p>
        </p:txBody>
      </p:sp>
      <p:pic>
        <p:nvPicPr>
          <p:cNvPr id="13" name="图片 12"/>
          <p:cNvPicPr/>
          <p:nvPr/>
        </p:nvPicPr>
        <p:blipFill>
          <a:blip r:embed="rId2">
            <a:extLst>
              <a:ext uri="{28A0092B-C50C-407E-A947-70E740481C1C}">
                <a14:useLocalDpi xmlns:a14="http://schemas.microsoft.com/office/drawing/2010/main" val="0"/>
              </a:ext>
            </a:extLst>
          </a:blip>
          <a:stretch>
            <a:fillRect/>
          </a:stretch>
        </p:blipFill>
        <p:spPr>
          <a:xfrm>
            <a:off x="7358875" y="3204762"/>
            <a:ext cx="2933700" cy="2864916"/>
          </a:xfrm>
          <a:prstGeom prst="rect">
            <a:avLst/>
          </a:prstGeom>
        </p:spPr>
      </p:pic>
      <p:sp>
        <p:nvSpPr>
          <p:cNvPr id="14" name="矩形 13">
            <a:extLst>
              <a:ext uri="{FF2B5EF4-FFF2-40B4-BE49-F238E27FC236}">
                <a16:creationId xmlns:a16="http://schemas.microsoft.com/office/drawing/2014/main" id="{1AE2B441-D6C9-453C-BF9E-EDBDFDB3AD1F}"/>
              </a:ext>
            </a:extLst>
          </p:cNvPr>
          <p:cNvSpPr/>
          <p:nvPr/>
        </p:nvSpPr>
        <p:spPr>
          <a:xfrm>
            <a:off x="1249198" y="3442008"/>
            <a:ext cx="5314999" cy="2031325"/>
          </a:xfrm>
          <a:prstGeom prst="rect">
            <a:avLst/>
          </a:prstGeom>
        </p:spPr>
        <p:txBody>
          <a:bodyPr wrap="square">
            <a:spAutoFit/>
          </a:bodyPr>
          <a:lstStyle/>
          <a:p>
            <a:r>
              <a:rPr lang="zh-CN" altLang="en-US" dirty="0"/>
              <a:t>例如在图</a:t>
            </a:r>
            <a:r>
              <a:rPr lang="en-US" altLang="zh-CN" dirty="0"/>
              <a:t>5. 14</a:t>
            </a:r>
            <a:r>
              <a:rPr lang="zh-CN" altLang="en-US" dirty="0"/>
              <a:t>中一个菜单只属于一个窗口，在组合式聚合中，整体必须管理它的部分的创建和撤销。例如，在 图</a:t>
            </a:r>
            <a:r>
              <a:rPr lang="en-US" altLang="zh-CN" dirty="0"/>
              <a:t>5.14</a:t>
            </a:r>
            <a:r>
              <a:rPr lang="zh-CN" altLang="en-US" dirty="0"/>
              <a:t>中，在创建一个菜单时，必须将它附加到一个它所属的窗口中，相应地，当撤销一个窗口时，窗口必须要依次撤销它的菜单和按钮。</a:t>
            </a:r>
          </a:p>
          <a:p>
            <a:r>
              <a:rPr lang="zh-CN" altLang="en-US" dirty="0"/>
              <a:t>在</a:t>
            </a:r>
            <a:r>
              <a:rPr lang="en-US" altLang="zh-CN" dirty="0"/>
              <a:t>UML</a:t>
            </a:r>
            <a:r>
              <a:rPr lang="zh-CN" altLang="en-US" dirty="0"/>
              <a:t>中，组合关系用带实心菱头的实线来表示，其中头部指向整体，如图所示。</a:t>
            </a:r>
          </a:p>
        </p:txBody>
      </p:sp>
    </p:spTree>
    <p:extLst>
      <p:ext uri="{BB962C8B-B14F-4D97-AF65-F5344CB8AC3E}">
        <p14:creationId xmlns:p14="http://schemas.microsoft.com/office/powerpoint/2010/main" val="1469519823"/>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1497" y="1223628"/>
            <a:ext cx="1882785" cy="523220"/>
          </a:xfrm>
          <a:prstGeom prst="rect">
            <a:avLst/>
          </a:prstGeom>
        </p:spPr>
        <p:txBody>
          <a:bodyPr wrap="square">
            <a:spAutoFit/>
          </a:bodyPr>
          <a:lstStyle/>
          <a:p>
            <a:r>
              <a:rPr lang="zh-CN" altLang="en-US" sz="2800" b="1" dirty="0">
                <a:solidFill>
                  <a:srgbClr val="EB8FA6"/>
                </a:solidFill>
                <a:cs typeface="+mn-ea"/>
                <a:sym typeface="+mn-lt"/>
              </a:rPr>
              <a:t>导航性</a:t>
            </a:r>
          </a:p>
        </p:txBody>
      </p:sp>
      <p:sp>
        <p:nvSpPr>
          <p:cNvPr id="7" name="矩形 6">
            <a:extLst>
              <a:ext uri="{FF2B5EF4-FFF2-40B4-BE49-F238E27FC236}">
                <a16:creationId xmlns:a16="http://schemas.microsoft.com/office/drawing/2014/main" id="{1AE2B441-D6C9-453C-BF9E-EDBDFDB3AD1F}"/>
              </a:ext>
            </a:extLst>
          </p:cNvPr>
          <p:cNvSpPr/>
          <p:nvPr/>
        </p:nvSpPr>
        <p:spPr>
          <a:xfrm>
            <a:off x="1052655" y="1977968"/>
            <a:ext cx="10232379" cy="923330"/>
          </a:xfrm>
          <a:prstGeom prst="rect">
            <a:avLst/>
          </a:prstGeom>
        </p:spPr>
        <p:txBody>
          <a:bodyPr wrap="square">
            <a:spAutoFit/>
          </a:bodyPr>
          <a:lstStyle/>
          <a:p>
            <a:r>
              <a:rPr lang="zh-CN" altLang="en-US" dirty="0"/>
              <a:t>正如对象是类的实例一样，关联也有自己的实例。</a:t>
            </a:r>
            <a:r>
              <a:rPr lang="zh-CN" altLang="en-US" b="1" dirty="0"/>
              <a:t>导航性描述的是一个对象通过链</a:t>
            </a:r>
            <a:r>
              <a:rPr lang="en-US" altLang="zh-CN" b="1" dirty="0"/>
              <a:t>(</a:t>
            </a:r>
            <a:r>
              <a:rPr lang="zh-CN" altLang="en-US" b="1" dirty="0"/>
              <a:t>关联的实例</a:t>
            </a:r>
            <a:r>
              <a:rPr lang="en-US" altLang="zh-CN" b="1" dirty="0"/>
              <a:t>)</a:t>
            </a:r>
            <a:r>
              <a:rPr lang="zh-CN" altLang="en-US" b="1" dirty="0"/>
              <a:t>进行导航访问另一个对象，</a:t>
            </a:r>
            <a:r>
              <a:rPr lang="zh-CN" altLang="en-US" dirty="0"/>
              <a:t>即对一个关联端点设置导航属性意味着本</a:t>
            </a:r>
            <a:r>
              <a:rPr lang="zh-CN" altLang="en-US" b="1" dirty="0"/>
              <a:t>端的对象可以被另一端的对象访问。</a:t>
            </a:r>
            <a:r>
              <a:rPr lang="zh-CN" altLang="en-US" dirty="0"/>
              <a:t>可以在关联关系上加箭头表示导航方向，如图</a:t>
            </a:r>
            <a:r>
              <a:rPr lang="en-US" altLang="zh-CN" dirty="0"/>
              <a:t>5. 15</a:t>
            </a:r>
            <a:r>
              <a:rPr lang="zh-CN" altLang="en-US" dirty="0"/>
              <a:t>所示。</a:t>
            </a:r>
          </a:p>
        </p:txBody>
      </p:sp>
      <p:sp>
        <p:nvSpPr>
          <p:cNvPr id="14" name="矩形 13">
            <a:extLst>
              <a:ext uri="{FF2B5EF4-FFF2-40B4-BE49-F238E27FC236}">
                <a16:creationId xmlns:a16="http://schemas.microsoft.com/office/drawing/2014/main" id="{1AE2B441-D6C9-453C-BF9E-EDBDFDB3AD1F}"/>
              </a:ext>
            </a:extLst>
          </p:cNvPr>
          <p:cNvSpPr/>
          <p:nvPr/>
        </p:nvSpPr>
        <p:spPr>
          <a:xfrm>
            <a:off x="1161497" y="3029413"/>
            <a:ext cx="5314999" cy="1754326"/>
          </a:xfrm>
          <a:prstGeom prst="rect">
            <a:avLst/>
          </a:prstGeom>
        </p:spPr>
        <p:txBody>
          <a:bodyPr wrap="square">
            <a:spAutoFit/>
          </a:bodyPr>
          <a:lstStyle/>
          <a:p>
            <a:r>
              <a:rPr lang="zh-CN" altLang="en-US" dirty="0"/>
              <a:t>单向关联</a:t>
            </a:r>
            <a:r>
              <a:rPr lang="en-US" altLang="zh-CN" dirty="0"/>
              <a:t>(</a:t>
            </a:r>
            <a:r>
              <a:rPr lang="en-US" altLang="zh-CN" dirty="0" err="1"/>
              <a:t>Unidirection</a:t>
            </a:r>
            <a:r>
              <a:rPr lang="en-US" altLang="zh-CN" dirty="0"/>
              <a:t> Association)</a:t>
            </a:r>
            <a:r>
              <a:rPr lang="zh-CN" altLang="en-US" dirty="0"/>
              <a:t>：只在一个方向上可以导航的关联，用一条带箭头的实线来表示。</a:t>
            </a:r>
          </a:p>
          <a:p>
            <a:r>
              <a:rPr lang="zh-CN" altLang="en-US" dirty="0"/>
              <a:t>双向关联</a:t>
            </a:r>
            <a:r>
              <a:rPr lang="en-US" altLang="zh-CN" dirty="0"/>
              <a:t>(</a:t>
            </a:r>
            <a:r>
              <a:rPr lang="en-US" altLang="zh-CN" dirty="0" err="1"/>
              <a:t>Bidirection</a:t>
            </a:r>
            <a:r>
              <a:rPr lang="en-US" altLang="zh-CN" dirty="0"/>
              <a:t> Association):</a:t>
            </a:r>
            <a:r>
              <a:rPr lang="zh-CN" altLang="en-US" dirty="0"/>
              <a:t>在两个方向上都可以导航的关联，用一条没有箭头的实线来表示。使用导航性可以降低类之间的耦合度，这也是好的面向对象分析与设计的目标之一。</a:t>
            </a:r>
          </a:p>
        </p:txBody>
      </p:sp>
      <p:pic>
        <p:nvPicPr>
          <p:cNvPr id="12" name="图片 11"/>
          <p:cNvPicPr/>
          <p:nvPr/>
        </p:nvPicPr>
        <p:blipFill>
          <a:blip r:embed="rId2">
            <a:extLst>
              <a:ext uri="{28A0092B-C50C-407E-A947-70E740481C1C}">
                <a14:useLocalDpi xmlns:a14="http://schemas.microsoft.com/office/drawing/2010/main" val="0"/>
              </a:ext>
            </a:extLst>
          </a:blip>
          <a:stretch>
            <a:fillRect/>
          </a:stretch>
        </p:blipFill>
        <p:spPr>
          <a:xfrm>
            <a:off x="6949307" y="2694856"/>
            <a:ext cx="4143754" cy="2594272"/>
          </a:xfrm>
          <a:prstGeom prst="rect">
            <a:avLst/>
          </a:prstGeom>
        </p:spPr>
      </p:pic>
    </p:spTree>
    <p:extLst>
      <p:ext uri="{BB962C8B-B14F-4D97-AF65-F5344CB8AC3E}">
        <p14:creationId xmlns:p14="http://schemas.microsoft.com/office/powerpoint/2010/main" val="184935778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1000"/>
                                        <p:tgtEl>
                                          <p:spTgt spid="12"/>
                                        </p:tgtEl>
                                      </p:cBhvr>
                                    </p:animEffect>
                                    <p:anim calcmode="lin" valueType="num">
                                      <p:cBhvr>
                                        <p:cTn id="33" dur="1000" fill="hold"/>
                                        <p:tgtEl>
                                          <p:spTgt spid="12"/>
                                        </p:tgtEl>
                                        <p:attrNameLst>
                                          <p:attrName>ppt_x</p:attrName>
                                        </p:attrNameLst>
                                      </p:cBhvr>
                                      <p:tavLst>
                                        <p:tav tm="0">
                                          <p:val>
                                            <p:strVal val="#ppt_x"/>
                                          </p:val>
                                        </p:tav>
                                        <p:tav tm="100000">
                                          <p:val>
                                            <p:strVal val="#ppt_x"/>
                                          </p:val>
                                        </p:tav>
                                      </p:tavLst>
                                    </p:anim>
                                    <p:anim calcmode="lin" valueType="num">
                                      <p:cBhvr>
                                        <p:cTn id="3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800219" cy="461665"/>
          </a:xfrm>
          <a:prstGeom prst="rect">
            <a:avLst/>
          </a:prstGeom>
        </p:spPr>
        <p:txBody>
          <a:bodyPr wrap="none">
            <a:spAutoFit/>
          </a:bodyPr>
          <a:lstStyle/>
          <a:p>
            <a:r>
              <a:rPr lang="zh-CN" altLang="en-US" sz="2400" b="1" dirty="0">
                <a:solidFill>
                  <a:srgbClr val="EB8FA6"/>
                </a:solidFill>
                <a:cs typeface="+mn-ea"/>
                <a:sym typeface="+mn-lt"/>
              </a:rPr>
              <a:t>概念</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59497" y="2377096"/>
            <a:ext cx="9973559" cy="3834511"/>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zh-CN" dirty="0"/>
              <a:t>用例图</a:t>
            </a:r>
            <a:r>
              <a:rPr lang="en-US" altLang="zh-CN" dirty="0"/>
              <a:t>(Use Case Diagram)</a:t>
            </a:r>
            <a:r>
              <a:rPr lang="zh-CN" altLang="zh-CN" dirty="0"/>
              <a:t>是显示一组用例，参与者以及它们之间</a:t>
            </a:r>
            <a:r>
              <a:rPr lang="zh-CN" altLang="zh-CN" dirty="0">
                <a:solidFill>
                  <a:srgbClr val="FF0000"/>
                </a:solidFill>
              </a:rPr>
              <a:t>关系</a:t>
            </a:r>
            <a:r>
              <a:rPr lang="zh-CN" altLang="zh-CN" dirty="0"/>
              <a:t>的一种图。</a:t>
            </a:r>
          </a:p>
          <a:p>
            <a:pPr marL="285750" indent="-285750">
              <a:lnSpc>
                <a:spcPct val="200000"/>
              </a:lnSpc>
              <a:buFont typeface="Arial" panose="020B0604020202020204" pitchFamily="34" charset="0"/>
              <a:buChar char="•"/>
            </a:pPr>
            <a:r>
              <a:rPr lang="zh-CN" altLang="zh-CN" dirty="0"/>
              <a:t>用例图在</a:t>
            </a:r>
            <a:r>
              <a:rPr lang="en-US" altLang="zh-CN" dirty="0"/>
              <a:t>UML</a:t>
            </a:r>
            <a:r>
              <a:rPr lang="zh-CN" altLang="zh-CN" dirty="0"/>
              <a:t>中是非常特别的图形元素，它描述了用户</a:t>
            </a:r>
            <a:r>
              <a:rPr lang="zh-CN" altLang="zh-CN" dirty="0">
                <a:solidFill>
                  <a:srgbClr val="FF0000"/>
                </a:solidFill>
              </a:rPr>
              <a:t>希望如何使用一个系统</a:t>
            </a:r>
            <a:r>
              <a:rPr lang="zh-CN" altLang="zh-CN" dirty="0"/>
              <a:t>。通过用例图可以知道谁将是系统相关的用户，他们希望系统提供什么样的服务，以及他们需要为系统提供的服务。</a:t>
            </a:r>
            <a:endParaRPr lang="en-US" altLang="zh-CN" dirty="0"/>
          </a:p>
          <a:p>
            <a:pPr marL="285750" indent="-285750">
              <a:lnSpc>
                <a:spcPct val="200000"/>
              </a:lnSpc>
              <a:buFont typeface="Arial" panose="020B0604020202020204" pitchFamily="34" charset="0"/>
              <a:buChar char="•"/>
            </a:pPr>
            <a:r>
              <a:rPr lang="zh-CN" altLang="zh-CN" dirty="0"/>
              <a:t>用例图</a:t>
            </a:r>
            <a:r>
              <a:rPr lang="zh-CN" altLang="zh-CN" dirty="0">
                <a:solidFill>
                  <a:srgbClr val="FF0000"/>
                </a:solidFill>
              </a:rPr>
              <a:t>从用户的角度</a:t>
            </a:r>
            <a:r>
              <a:rPr lang="zh-CN" altLang="zh-CN" dirty="0"/>
              <a:t>而不是开发者的角度来描述对软件产品的需求，分析产品所需的功能和动态行为。</a:t>
            </a:r>
          </a:p>
          <a:p>
            <a:pPr marL="285750" indent="-285750">
              <a:lnSpc>
                <a:spcPct val="200000"/>
              </a:lnSpc>
              <a:buFont typeface="Arial" panose="020B0604020202020204" pitchFamily="34" charset="0"/>
              <a:buChar char="•"/>
            </a:pPr>
            <a:endParaRPr lang="zh-CN" altLang="en-US"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5819520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1497" y="1223628"/>
            <a:ext cx="1882785" cy="523220"/>
          </a:xfrm>
          <a:prstGeom prst="rect">
            <a:avLst/>
          </a:prstGeom>
        </p:spPr>
        <p:txBody>
          <a:bodyPr wrap="square">
            <a:spAutoFit/>
          </a:bodyPr>
          <a:lstStyle/>
          <a:p>
            <a:r>
              <a:rPr lang="zh-CN" altLang="en-US" sz="2800" b="1" dirty="0">
                <a:solidFill>
                  <a:srgbClr val="EB8FA6"/>
                </a:solidFill>
                <a:cs typeface="+mn-ea"/>
                <a:sym typeface="+mn-lt"/>
              </a:rPr>
              <a:t>关联类</a:t>
            </a:r>
          </a:p>
        </p:txBody>
      </p:sp>
      <p:sp>
        <p:nvSpPr>
          <p:cNvPr id="7" name="矩形 6">
            <a:extLst>
              <a:ext uri="{FF2B5EF4-FFF2-40B4-BE49-F238E27FC236}">
                <a16:creationId xmlns:a16="http://schemas.microsoft.com/office/drawing/2014/main" id="{1AE2B441-D6C9-453C-BF9E-EDBDFDB3AD1F}"/>
              </a:ext>
            </a:extLst>
          </p:cNvPr>
          <p:cNvSpPr/>
          <p:nvPr/>
        </p:nvSpPr>
        <p:spPr>
          <a:xfrm>
            <a:off x="1052655" y="1977968"/>
            <a:ext cx="10232379" cy="923330"/>
          </a:xfrm>
          <a:prstGeom prst="rect">
            <a:avLst/>
          </a:prstGeom>
        </p:spPr>
        <p:txBody>
          <a:bodyPr wrap="square">
            <a:spAutoFit/>
          </a:bodyPr>
          <a:lstStyle/>
          <a:p>
            <a:r>
              <a:rPr lang="zh-CN" altLang="en-US" dirty="0"/>
              <a:t>关联类是同时具有</a:t>
            </a:r>
            <a:r>
              <a:rPr lang="zh-CN" altLang="en-US" b="1" dirty="0"/>
              <a:t>类和关系特征的模型元素</a:t>
            </a:r>
            <a:r>
              <a:rPr lang="zh-CN" altLang="en-US" dirty="0"/>
              <a:t>，一个关联类可以看成是一个拥有类特性的关联，也可以看成是一个拥有关联特性的类。关联类的可视化表示方式与一般的类相同，但是要用一条虚线把关联类和对应的关联线连接起来。关联类也可以与其他类关联。</a:t>
            </a:r>
          </a:p>
        </p:txBody>
      </p:sp>
      <p:sp>
        <p:nvSpPr>
          <p:cNvPr id="14" name="矩形 13">
            <a:extLst>
              <a:ext uri="{FF2B5EF4-FFF2-40B4-BE49-F238E27FC236}">
                <a16:creationId xmlns:a16="http://schemas.microsoft.com/office/drawing/2014/main" id="{1AE2B441-D6C9-453C-BF9E-EDBDFDB3AD1F}"/>
              </a:ext>
            </a:extLst>
          </p:cNvPr>
          <p:cNvSpPr/>
          <p:nvPr/>
        </p:nvSpPr>
        <p:spPr>
          <a:xfrm>
            <a:off x="1161497" y="3029413"/>
            <a:ext cx="5314999" cy="2031325"/>
          </a:xfrm>
          <a:prstGeom prst="rect">
            <a:avLst/>
          </a:prstGeom>
        </p:spPr>
        <p:txBody>
          <a:bodyPr wrap="square">
            <a:spAutoFit/>
          </a:bodyPr>
          <a:lstStyle/>
          <a:p>
            <a:r>
              <a:rPr lang="zh-CN" altLang="en-US" dirty="0"/>
              <a:t>例如，在图</a:t>
            </a:r>
            <a:r>
              <a:rPr lang="en-US" altLang="zh-CN" dirty="0"/>
              <a:t>5.16</a:t>
            </a:r>
            <a:r>
              <a:rPr lang="zh-CN" altLang="en-US" dirty="0"/>
              <a:t>中的 </a:t>
            </a:r>
            <a:r>
              <a:rPr lang="en-US" altLang="zh-CN" dirty="0"/>
              <a:t>Company</a:t>
            </a:r>
            <a:r>
              <a:rPr lang="zh-CN" altLang="en-US" dirty="0"/>
              <a:t>和</a:t>
            </a:r>
            <a:r>
              <a:rPr lang="en-US" altLang="zh-CN" dirty="0"/>
              <a:t>Person</a:t>
            </a:r>
            <a:r>
              <a:rPr lang="zh-CN" altLang="en-US" dirty="0"/>
              <a:t>之间的雇主</a:t>
            </a:r>
            <a:r>
              <a:rPr lang="en-US" altLang="zh-CN" dirty="0"/>
              <a:t>/</a:t>
            </a:r>
            <a:r>
              <a:rPr lang="zh-CN" altLang="en-US" dirty="0"/>
              <a:t>雇员关系中，有一个描述该关系特征的</a:t>
            </a:r>
            <a:r>
              <a:rPr lang="en-US" altLang="zh-CN" dirty="0"/>
              <a:t>Job</a:t>
            </a:r>
            <a:r>
              <a:rPr lang="zh-CN" altLang="en-US" dirty="0"/>
              <a:t>类，它只和一对</a:t>
            </a:r>
            <a:r>
              <a:rPr lang="en-US" altLang="zh-CN" dirty="0"/>
              <a:t>Company</a:t>
            </a:r>
            <a:r>
              <a:rPr lang="zh-CN" altLang="en-US" dirty="0"/>
              <a:t>和</a:t>
            </a:r>
            <a:r>
              <a:rPr lang="en-US" altLang="zh-CN" dirty="0"/>
              <a:t>Person</a:t>
            </a:r>
            <a:r>
              <a:rPr lang="zh-CN" altLang="en-US" dirty="0"/>
              <a:t>有关联。在图中</a:t>
            </a:r>
            <a:r>
              <a:rPr lang="en-US" altLang="zh-CN" dirty="0"/>
              <a:t>Company</a:t>
            </a:r>
            <a:r>
              <a:rPr lang="zh-CN" altLang="en-US" dirty="0"/>
              <a:t>类和</a:t>
            </a:r>
            <a:r>
              <a:rPr lang="en-US" altLang="zh-CN" dirty="0"/>
              <a:t>Person</a:t>
            </a:r>
            <a:r>
              <a:rPr lang="zh-CN" altLang="en-US" dirty="0"/>
              <a:t>类是存在关系的，二者存在关系是由于工作，将工资属性放在关联关系上。 </a:t>
            </a:r>
            <a:r>
              <a:rPr lang="en-US" altLang="zh-CN" dirty="0"/>
              <a:t>Job</a:t>
            </a:r>
            <a:r>
              <a:rPr lang="zh-CN" altLang="en-US" dirty="0"/>
              <a:t>既是一个关联关系，也是一个关联类，主要用于描述</a:t>
            </a:r>
            <a:r>
              <a:rPr lang="en-US" altLang="zh-CN" dirty="0"/>
              <a:t>Company</a:t>
            </a:r>
            <a:r>
              <a:rPr lang="zh-CN" altLang="en-US" dirty="0"/>
              <a:t>类和</a:t>
            </a:r>
            <a:r>
              <a:rPr lang="en-US" altLang="zh-CN" dirty="0"/>
              <a:t>Person </a:t>
            </a:r>
            <a:r>
              <a:rPr lang="zh-CN" altLang="en-US" dirty="0"/>
              <a:t>类之间的关系。</a:t>
            </a:r>
          </a:p>
        </p:txBody>
      </p:sp>
      <p:pic>
        <p:nvPicPr>
          <p:cNvPr id="13" name="图片 12"/>
          <p:cNvPicPr/>
          <p:nvPr/>
        </p:nvPicPr>
        <p:blipFill>
          <a:blip r:embed="rId2" cstate="print">
            <a:extLst>
              <a:ext uri="{28A0092B-C50C-407E-A947-70E740481C1C}">
                <a14:useLocalDpi xmlns:a14="http://schemas.microsoft.com/office/drawing/2010/main" val="0"/>
              </a:ext>
            </a:extLst>
          </a:blip>
          <a:stretch>
            <a:fillRect/>
          </a:stretch>
        </p:blipFill>
        <p:spPr>
          <a:xfrm>
            <a:off x="7285464" y="2918047"/>
            <a:ext cx="3888058" cy="2694466"/>
          </a:xfrm>
          <a:prstGeom prst="rect">
            <a:avLst/>
          </a:prstGeom>
        </p:spPr>
      </p:pic>
    </p:spTree>
    <p:extLst>
      <p:ext uri="{BB962C8B-B14F-4D97-AF65-F5344CB8AC3E}">
        <p14:creationId xmlns:p14="http://schemas.microsoft.com/office/powerpoint/2010/main" val="9521483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1497" y="1223628"/>
            <a:ext cx="1882785" cy="523220"/>
          </a:xfrm>
          <a:prstGeom prst="rect">
            <a:avLst/>
          </a:prstGeom>
        </p:spPr>
        <p:txBody>
          <a:bodyPr wrap="square">
            <a:spAutoFit/>
          </a:bodyPr>
          <a:lstStyle/>
          <a:p>
            <a:r>
              <a:rPr lang="zh-CN" altLang="en-US" sz="2800" b="1" dirty="0">
                <a:solidFill>
                  <a:srgbClr val="EB8FA6"/>
                </a:solidFill>
                <a:cs typeface="+mn-ea"/>
                <a:sym typeface="+mn-lt"/>
              </a:rPr>
              <a:t>约束</a:t>
            </a:r>
          </a:p>
        </p:txBody>
      </p:sp>
      <p:sp>
        <p:nvSpPr>
          <p:cNvPr id="7" name="矩形 6">
            <a:extLst>
              <a:ext uri="{FF2B5EF4-FFF2-40B4-BE49-F238E27FC236}">
                <a16:creationId xmlns:a16="http://schemas.microsoft.com/office/drawing/2014/main" id="{1AE2B441-D6C9-453C-BF9E-EDBDFDB3AD1F}"/>
              </a:ext>
            </a:extLst>
          </p:cNvPr>
          <p:cNvSpPr/>
          <p:nvPr/>
        </p:nvSpPr>
        <p:spPr>
          <a:xfrm>
            <a:off x="1052655" y="1977968"/>
            <a:ext cx="10232379" cy="1477328"/>
          </a:xfrm>
          <a:prstGeom prst="rect">
            <a:avLst/>
          </a:prstGeom>
        </p:spPr>
        <p:txBody>
          <a:bodyPr wrap="square">
            <a:spAutoFit/>
          </a:bodyPr>
          <a:lstStyle/>
          <a:p>
            <a:r>
              <a:rPr lang="zh-CN" altLang="en-US" dirty="0"/>
              <a:t>由于两个类之间的一个关联可能对应有一个规则。可以通过关联线附近加注一个约束来说明这个规则。</a:t>
            </a:r>
            <a:r>
              <a:rPr lang="en-US" altLang="zh-CN" dirty="0"/>
              <a:t>UML</a:t>
            </a:r>
            <a:r>
              <a:rPr lang="zh-CN" altLang="en-US" dirty="0"/>
              <a:t>中提供了一种简便、统一和一致的约束（</a:t>
            </a:r>
            <a:r>
              <a:rPr lang="en-US" altLang="zh-CN" dirty="0"/>
              <a:t>Constraint</a:t>
            </a:r>
            <a:r>
              <a:rPr lang="zh-CN" altLang="en-US" dirty="0"/>
              <a:t>）</a:t>
            </a:r>
            <a:r>
              <a:rPr lang="en-US" altLang="zh-CN" dirty="0"/>
              <a:t>,</a:t>
            </a:r>
            <a:r>
              <a:rPr lang="zh-CN" altLang="en-US" dirty="0"/>
              <a:t>是各种模型元素的一种语义条件或规则。例如，一个</a:t>
            </a:r>
            <a:r>
              <a:rPr lang="en-US" altLang="zh-CN" dirty="0" err="1"/>
              <a:t>BankTeller</a:t>
            </a:r>
            <a:r>
              <a:rPr lang="en-US" altLang="zh-CN" dirty="0"/>
              <a:t>(</a:t>
            </a:r>
            <a:r>
              <a:rPr lang="zh-CN" altLang="en-US" dirty="0"/>
              <a:t>银行出纳员）为一个</a:t>
            </a:r>
            <a:r>
              <a:rPr lang="en-US" altLang="zh-CN" dirty="0"/>
              <a:t>Customer(</a:t>
            </a:r>
            <a:r>
              <a:rPr lang="zh-CN" altLang="en-US" dirty="0"/>
              <a:t>顾客） 服务，但是服务的顺序要按照顾客排队的次序进行。在模型中可以通过在</a:t>
            </a:r>
            <a:r>
              <a:rPr lang="en-US" altLang="zh-CN" dirty="0"/>
              <a:t>Customer</a:t>
            </a:r>
            <a:r>
              <a:rPr lang="zh-CN" altLang="en-US" dirty="0"/>
              <a:t>类附 近加上一个花括号括起来的“</a:t>
            </a:r>
            <a:r>
              <a:rPr lang="en-US" altLang="zh-CN" dirty="0"/>
              <a:t>Order”</a:t>
            </a:r>
            <a:r>
              <a:rPr lang="zh-CN" altLang="en-US" dirty="0"/>
              <a:t>（有序）来说明这个规则（也就是指明约束），如图所示。</a:t>
            </a:r>
          </a:p>
        </p:txBody>
      </p:sp>
      <p:sp>
        <p:nvSpPr>
          <p:cNvPr id="14" name="矩形 13">
            <a:extLst>
              <a:ext uri="{FF2B5EF4-FFF2-40B4-BE49-F238E27FC236}">
                <a16:creationId xmlns:a16="http://schemas.microsoft.com/office/drawing/2014/main" id="{1AE2B441-D6C9-453C-BF9E-EDBDFDB3AD1F}"/>
              </a:ext>
            </a:extLst>
          </p:cNvPr>
          <p:cNvSpPr/>
          <p:nvPr/>
        </p:nvSpPr>
        <p:spPr>
          <a:xfrm>
            <a:off x="1161497" y="3752995"/>
            <a:ext cx="5314999" cy="923330"/>
          </a:xfrm>
          <a:prstGeom prst="rect">
            <a:avLst/>
          </a:prstGeom>
        </p:spPr>
        <p:txBody>
          <a:bodyPr wrap="square">
            <a:spAutoFit/>
          </a:bodyPr>
          <a:lstStyle/>
          <a:p>
            <a:r>
              <a:rPr lang="zh-CN" altLang="en-US" dirty="0"/>
              <a:t>另一种类型的约束是</a:t>
            </a:r>
            <a:r>
              <a:rPr lang="en-US" altLang="zh-CN" dirty="0"/>
              <a:t>Or</a:t>
            </a:r>
            <a:r>
              <a:rPr lang="zh-CN" altLang="en-US" dirty="0"/>
              <a:t>（或）关系，通过在两条关联线之间连一条虚线，虚线之上标注 </a:t>
            </a:r>
            <a:r>
              <a:rPr lang="en-US" altLang="zh-CN" dirty="0"/>
              <a:t>{or}</a:t>
            </a:r>
            <a:r>
              <a:rPr lang="zh-CN" altLang="en-US" dirty="0"/>
              <a:t>来表示这种约束。</a:t>
            </a:r>
          </a:p>
        </p:txBody>
      </p:sp>
      <p:pic>
        <p:nvPicPr>
          <p:cNvPr id="12" name="Picutre 90"/>
          <p:cNvPicPr/>
          <p:nvPr/>
        </p:nvPicPr>
        <p:blipFill>
          <a:blip r:embed="rId2"/>
          <a:stretch>
            <a:fillRect/>
          </a:stretch>
        </p:blipFill>
        <p:spPr>
          <a:xfrm>
            <a:off x="6466712" y="3858061"/>
            <a:ext cx="5051458" cy="1197406"/>
          </a:xfrm>
          <a:prstGeom prst="rect">
            <a:avLst/>
          </a:prstGeom>
        </p:spPr>
      </p:pic>
    </p:spTree>
    <p:extLst>
      <p:ext uri="{BB962C8B-B14F-4D97-AF65-F5344CB8AC3E}">
        <p14:creationId xmlns:p14="http://schemas.microsoft.com/office/powerpoint/2010/main" val="13311643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randombar(horizontal)">
                                      <p:cBhvr>
                                        <p:cTn id="3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类之间的关系</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1497" y="1223628"/>
            <a:ext cx="1882785" cy="523220"/>
          </a:xfrm>
          <a:prstGeom prst="rect">
            <a:avLst/>
          </a:prstGeom>
        </p:spPr>
        <p:txBody>
          <a:bodyPr wrap="square">
            <a:spAutoFit/>
          </a:bodyPr>
          <a:lstStyle/>
          <a:p>
            <a:r>
              <a:rPr lang="zh-CN" altLang="en-US" sz="2800" b="1" dirty="0">
                <a:solidFill>
                  <a:srgbClr val="EB8FA6"/>
                </a:solidFill>
                <a:cs typeface="+mn-ea"/>
                <a:sym typeface="+mn-lt"/>
              </a:rPr>
              <a:t>实现关系</a:t>
            </a:r>
          </a:p>
        </p:txBody>
      </p:sp>
      <p:sp>
        <p:nvSpPr>
          <p:cNvPr id="7" name="矩形 6">
            <a:extLst>
              <a:ext uri="{FF2B5EF4-FFF2-40B4-BE49-F238E27FC236}">
                <a16:creationId xmlns:a16="http://schemas.microsoft.com/office/drawing/2014/main" id="{1AE2B441-D6C9-453C-BF9E-EDBDFDB3AD1F}"/>
              </a:ext>
            </a:extLst>
          </p:cNvPr>
          <p:cNvSpPr/>
          <p:nvPr/>
        </p:nvSpPr>
        <p:spPr>
          <a:xfrm>
            <a:off x="1052655" y="1746848"/>
            <a:ext cx="10232379" cy="1477328"/>
          </a:xfrm>
          <a:prstGeom prst="rect">
            <a:avLst/>
          </a:prstGeom>
        </p:spPr>
        <p:txBody>
          <a:bodyPr wrap="square">
            <a:spAutoFit/>
          </a:bodyPr>
          <a:lstStyle/>
          <a:p>
            <a:r>
              <a:rPr lang="zh-CN" altLang="en-US" dirty="0"/>
              <a:t>实现将一种模型元素与另一种模型元素连接起来，比如类和接口。泛化和实现关系 都可以将一般描述与具体描述联系起来。泛化将同一语义层上的元素连接起来，并且通 常在同一模型内。实现关系则将不同语义层内的元素连接起来，通常建立在不同的模型内。</a:t>
            </a:r>
          </a:p>
          <a:p>
            <a:r>
              <a:rPr lang="zh-CN" altLang="en-US" dirty="0"/>
              <a:t>实现关系通常在两种情况下被使用：在接口与实现该接口的类之间；在用例及实现该用例的协作之间。</a:t>
            </a:r>
          </a:p>
        </p:txBody>
      </p:sp>
      <p:sp>
        <p:nvSpPr>
          <p:cNvPr id="14" name="矩形 13">
            <a:extLst>
              <a:ext uri="{FF2B5EF4-FFF2-40B4-BE49-F238E27FC236}">
                <a16:creationId xmlns:a16="http://schemas.microsoft.com/office/drawing/2014/main" id="{1AE2B441-D6C9-453C-BF9E-EDBDFDB3AD1F}"/>
              </a:ext>
            </a:extLst>
          </p:cNvPr>
          <p:cNvSpPr/>
          <p:nvPr/>
        </p:nvSpPr>
        <p:spPr>
          <a:xfrm>
            <a:off x="1052655" y="3224176"/>
            <a:ext cx="5314999" cy="1754326"/>
          </a:xfrm>
          <a:prstGeom prst="rect">
            <a:avLst/>
          </a:prstGeom>
        </p:spPr>
        <p:txBody>
          <a:bodyPr wrap="square">
            <a:spAutoFit/>
          </a:bodyPr>
          <a:lstStyle/>
          <a:p>
            <a:r>
              <a:rPr lang="zh-CN" altLang="en-US" dirty="0"/>
              <a:t>在</a:t>
            </a:r>
            <a:r>
              <a:rPr lang="en-US" altLang="zh-CN" dirty="0"/>
              <a:t>UML</a:t>
            </a:r>
            <a:r>
              <a:rPr lang="zh-CN" altLang="en-US" dirty="0"/>
              <a:t>中，实现关系的符号与泛化关系的符号类似，用一条带指向接口的空心三角箭头的虚线表示。如图</a:t>
            </a:r>
            <a:r>
              <a:rPr lang="en-US" altLang="zh-CN" dirty="0"/>
              <a:t>5. 18</a:t>
            </a:r>
            <a:r>
              <a:rPr lang="zh-CN" altLang="en-US" dirty="0"/>
              <a:t>所示的是实现关系的一个示例。</a:t>
            </a:r>
          </a:p>
          <a:p>
            <a:r>
              <a:rPr lang="zh-CN" altLang="en-US" dirty="0"/>
              <a:t>实现关系还有一种省略的表示方法，即接口表示 为一个小圆圈，并和实现接口的类用一条线</a:t>
            </a:r>
          </a:p>
          <a:p>
            <a:r>
              <a:rPr lang="zh-CN" altLang="en-US" dirty="0"/>
              <a:t>段连接， 如图</a:t>
            </a:r>
            <a:r>
              <a:rPr lang="en-US" altLang="zh-CN" dirty="0"/>
              <a:t>5. 19</a:t>
            </a:r>
            <a:r>
              <a:rPr lang="zh-CN" altLang="en-US" dirty="0"/>
              <a:t>所示。</a:t>
            </a:r>
          </a:p>
        </p:txBody>
      </p:sp>
      <p:pic>
        <p:nvPicPr>
          <p:cNvPr id="13" name="图片 12"/>
          <p:cNvPicPr/>
          <p:nvPr/>
        </p:nvPicPr>
        <p:blipFill>
          <a:blip r:embed="rId2">
            <a:extLst>
              <a:ext uri="{28A0092B-C50C-407E-A947-70E740481C1C}">
                <a14:useLocalDpi xmlns:a14="http://schemas.microsoft.com/office/drawing/2010/main" val="0"/>
              </a:ext>
            </a:extLst>
          </a:blip>
          <a:stretch>
            <a:fillRect/>
          </a:stretch>
        </p:blipFill>
        <p:spPr>
          <a:xfrm>
            <a:off x="6872867" y="2923623"/>
            <a:ext cx="3531222" cy="1456802"/>
          </a:xfrm>
          <a:prstGeom prst="rect">
            <a:avLst/>
          </a:prstGeom>
        </p:spPr>
      </p:pic>
      <p:pic>
        <p:nvPicPr>
          <p:cNvPr id="15" name="图片 14"/>
          <p:cNvPicPr/>
          <p:nvPr/>
        </p:nvPicPr>
        <p:blipFill>
          <a:blip r:embed="rId3">
            <a:extLst>
              <a:ext uri="{28A0092B-C50C-407E-A947-70E740481C1C}">
                <a14:useLocalDpi xmlns:a14="http://schemas.microsoft.com/office/drawing/2010/main" val="0"/>
              </a:ext>
            </a:extLst>
          </a:blip>
          <a:stretch>
            <a:fillRect/>
          </a:stretch>
        </p:blipFill>
        <p:spPr>
          <a:xfrm>
            <a:off x="7222273" y="4384683"/>
            <a:ext cx="3181816" cy="1406214"/>
          </a:xfrm>
          <a:prstGeom prst="rect">
            <a:avLst/>
          </a:prstGeom>
        </p:spPr>
      </p:pic>
    </p:spTree>
    <p:extLst>
      <p:ext uri="{BB962C8B-B14F-4D97-AF65-F5344CB8AC3E}">
        <p14:creationId xmlns:p14="http://schemas.microsoft.com/office/powerpoint/2010/main" val="179587870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 calcmode="lin" valueType="num">
                                      <p:cBhvr additive="base">
                                        <p:cTn id="32" dur="500" fill="hold"/>
                                        <p:tgtEl>
                                          <p:spTgt spid="15"/>
                                        </p:tgtEl>
                                        <p:attrNameLst>
                                          <p:attrName>ppt_x</p:attrName>
                                        </p:attrNameLst>
                                      </p:cBhvr>
                                      <p:tavLst>
                                        <p:tav tm="0">
                                          <p:val>
                                            <p:strVal val="#ppt_x"/>
                                          </p:val>
                                        </p:tav>
                                        <p:tav tm="100000">
                                          <p:val>
                                            <p:strVal val="#ppt_x"/>
                                          </p:val>
                                        </p:tav>
                                      </p:tavLst>
                                    </p:anim>
                                    <p:anim calcmode="lin" valueType="num">
                                      <p:cBhvr additive="base">
                                        <p:cTn id="33"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3389971" y="795993"/>
            <a:ext cx="4873083"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类图的建模技术及应用</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1497" y="1223628"/>
            <a:ext cx="4011161" cy="523220"/>
          </a:xfrm>
          <a:prstGeom prst="rect">
            <a:avLst/>
          </a:prstGeom>
        </p:spPr>
        <p:txBody>
          <a:bodyPr wrap="square">
            <a:spAutoFit/>
          </a:bodyPr>
          <a:lstStyle/>
          <a:p>
            <a:r>
              <a:rPr lang="zh-CN" altLang="en-US" sz="2800" b="1" dirty="0">
                <a:solidFill>
                  <a:srgbClr val="EB8FA6"/>
                </a:solidFill>
                <a:cs typeface="+mn-ea"/>
                <a:sym typeface="+mn-lt"/>
              </a:rPr>
              <a:t>从层次的角度建立类图</a:t>
            </a:r>
          </a:p>
        </p:txBody>
      </p:sp>
      <p:sp>
        <p:nvSpPr>
          <p:cNvPr id="7" name="矩形 6">
            <a:extLst>
              <a:ext uri="{FF2B5EF4-FFF2-40B4-BE49-F238E27FC236}">
                <a16:creationId xmlns:a16="http://schemas.microsoft.com/office/drawing/2014/main" id="{1AE2B441-D6C9-453C-BF9E-EDBDFDB3AD1F}"/>
              </a:ext>
            </a:extLst>
          </p:cNvPr>
          <p:cNvSpPr/>
          <p:nvPr/>
        </p:nvSpPr>
        <p:spPr>
          <a:xfrm>
            <a:off x="1052655" y="1655408"/>
            <a:ext cx="10232379" cy="646331"/>
          </a:xfrm>
          <a:prstGeom prst="rect">
            <a:avLst/>
          </a:prstGeom>
        </p:spPr>
        <p:txBody>
          <a:bodyPr wrap="square">
            <a:spAutoFit/>
          </a:bodyPr>
          <a:lstStyle/>
          <a:p>
            <a:r>
              <a:rPr lang="zh-CN" altLang="en-US" dirty="0"/>
              <a:t>在软件开发不同阶段使用具有不同的抽象层次的类图，即概念层、说明层和实现层。类图建模是随着抽象层次的逐步降低并逐步细化的过程。下面从层次的角度来说明建立类图的过程。</a:t>
            </a:r>
          </a:p>
        </p:txBody>
      </p:sp>
      <p:sp>
        <p:nvSpPr>
          <p:cNvPr id="14" name="矩形 13">
            <a:extLst>
              <a:ext uri="{FF2B5EF4-FFF2-40B4-BE49-F238E27FC236}">
                <a16:creationId xmlns:a16="http://schemas.microsoft.com/office/drawing/2014/main" id="{1AE2B441-D6C9-453C-BF9E-EDBDFDB3AD1F}"/>
              </a:ext>
            </a:extLst>
          </p:cNvPr>
          <p:cNvSpPr/>
          <p:nvPr/>
        </p:nvSpPr>
        <p:spPr>
          <a:xfrm>
            <a:off x="1052654" y="2328908"/>
            <a:ext cx="10594515" cy="3046988"/>
          </a:xfrm>
          <a:prstGeom prst="rect">
            <a:avLst/>
          </a:prstGeom>
        </p:spPr>
        <p:txBody>
          <a:bodyPr wrap="square">
            <a:spAutoFit/>
          </a:bodyPr>
          <a:lstStyle/>
          <a:p>
            <a:r>
              <a:rPr lang="en-US" altLang="zh-CN" sz="1600" dirty="0"/>
              <a:t>1.</a:t>
            </a:r>
            <a:r>
              <a:rPr lang="zh-CN" altLang="en-US" sz="1600" dirty="0"/>
              <a:t>概念层类图</a:t>
            </a:r>
          </a:p>
          <a:p>
            <a:r>
              <a:rPr lang="zh-CN" altLang="en-US" sz="1600" dirty="0"/>
              <a:t>概念层的类图描述的是现实世界中对问题领域的概念理解，类图中表达的类与现实世界的问题领域有着明显的对应关系，类之间的关系也与问题领域中实际事物的关系有着明显的对应关系。在概念层类图阶段很少考虑或者几乎不需要考虑类的实现问题。概念层类图中的类和类关系和最终的实现类并不一定有直接和明显的对应关系，在概念层上，类图着重于对问题领域的概念化理解，而不是实现。因此，类名通常都是问题领域中实际事物的名称，并且独立于具体的编程语言。</a:t>
            </a:r>
          </a:p>
          <a:p>
            <a:r>
              <a:rPr lang="en-US" altLang="zh-CN" sz="1600" dirty="0"/>
              <a:t>2.</a:t>
            </a:r>
            <a:r>
              <a:rPr lang="zh-CN" altLang="en-US" sz="1600" dirty="0"/>
              <a:t>说明层类图</a:t>
            </a:r>
          </a:p>
          <a:p>
            <a:r>
              <a:rPr lang="zh-CN" altLang="en-US" sz="1600" dirty="0"/>
              <a:t>在说明层阶段主要考虑的是类的接口部分，而不是实现部分。这个接口可能因为实现环境、运行特性等有多种不同的实现。</a:t>
            </a:r>
          </a:p>
          <a:p>
            <a:r>
              <a:rPr lang="zh-CN" altLang="en-US" sz="1600" dirty="0"/>
              <a:t> </a:t>
            </a:r>
            <a:r>
              <a:rPr lang="en-US" altLang="zh-CN" sz="1600" dirty="0"/>
              <a:t>3.</a:t>
            </a:r>
            <a:r>
              <a:rPr lang="zh-CN" altLang="en-US" sz="1600" dirty="0"/>
              <a:t>实现层类图</a:t>
            </a:r>
          </a:p>
          <a:p>
            <a:r>
              <a:rPr lang="zh-CN" altLang="en-US" sz="1600" dirty="0"/>
              <a:t>真正需要考虑类的实现问题是在实现层类图阶段。提供实现的细节，在实现层阶段的 类的概念才是真正的严格意义上的类。它揭示了软件 实体的构成情况。说明层的类有助于人们对软件的理解，而实现层的类是最</a:t>
            </a:r>
            <a:r>
              <a:rPr lang="zh-CN" altLang="en-US" sz="1600"/>
              <a:t>常用的</a:t>
            </a:r>
            <a:endParaRPr lang="zh-CN" altLang="en-US" sz="1600" dirty="0"/>
          </a:p>
        </p:txBody>
      </p:sp>
    </p:spTree>
    <p:extLst>
      <p:ext uri="{BB962C8B-B14F-4D97-AF65-F5344CB8AC3E}">
        <p14:creationId xmlns:p14="http://schemas.microsoft.com/office/powerpoint/2010/main" val="347696637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3389971" y="795993"/>
            <a:ext cx="4873083"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类图的建模技术及应用</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1497" y="1223628"/>
            <a:ext cx="4011161" cy="523220"/>
          </a:xfrm>
          <a:prstGeom prst="rect">
            <a:avLst/>
          </a:prstGeom>
        </p:spPr>
        <p:txBody>
          <a:bodyPr wrap="square">
            <a:spAutoFit/>
          </a:bodyPr>
          <a:lstStyle/>
          <a:p>
            <a:r>
              <a:rPr lang="zh-CN" altLang="en-US" sz="2800" b="1" dirty="0">
                <a:solidFill>
                  <a:srgbClr val="EB8FA6"/>
                </a:solidFill>
                <a:cs typeface="+mn-ea"/>
                <a:sym typeface="+mn-lt"/>
              </a:rPr>
              <a:t>从层次的角度建立类图</a:t>
            </a:r>
          </a:p>
        </p:txBody>
      </p:sp>
      <p:sp>
        <p:nvSpPr>
          <p:cNvPr id="7" name="矩形 6">
            <a:extLst>
              <a:ext uri="{FF2B5EF4-FFF2-40B4-BE49-F238E27FC236}">
                <a16:creationId xmlns:a16="http://schemas.microsoft.com/office/drawing/2014/main" id="{1AE2B441-D6C9-453C-BF9E-EDBDFDB3AD1F}"/>
              </a:ext>
            </a:extLst>
          </p:cNvPr>
          <p:cNvSpPr/>
          <p:nvPr/>
        </p:nvSpPr>
        <p:spPr>
          <a:xfrm>
            <a:off x="1052655" y="1655408"/>
            <a:ext cx="10232379" cy="646331"/>
          </a:xfrm>
          <a:prstGeom prst="rect">
            <a:avLst/>
          </a:prstGeom>
        </p:spPr>
        <p:txBody>
          <a:bodyPr wrap="square">
            <a:spAutoFit/>
          </a:bodyPr>
          <a:lstStyle/>
          <a:p>
            <a:r>
              <a:rPr lang="zh-CN" altLang="en-US" dirty="0"/>
              <a:t>在软件开发不同阶段使用具有不同的抽象层次的类图，即概念层、说明层和实现层。类图建模是随着抽象层次的逐步降低并逐步细化的过程。下面从层次的角度来说明建立类图的过程。</a:t>
            </a:r>
          </a:p>
        </p:txBody>
      </p:sp>
      <p:pic>
        <p:nvPicPr>
          <p:cNvPr id="12" name="图片 11"/>
          <p:cNvPicPr/>
          <p:nvPr/>
        </p:nvPicPr>
        <p:blipFill>
          <a:blip r:embed="rId2"/>
          <a:stretch>
            <a:fillRect/>
          </a:stretch>
        </p:blipFill>
        <p:spPr>
          <a:xfrm>
            <a:off x="1273179" y="2836684"/>
            <a:ext cx="5581342" cy="2042160"/>
          </a:xfrm>
          <a:prstGeom prst="rect">
            <a:avLst/>
          </a:prstGeom>
          <a:noFill/>
          <a:ln>
            <a:noFill/>
          </a:ln>
        </p:spPr>
      </p:pic>
      <p:pic>
        <p:nvPicPr>
          <p:cNvPr id="13" name="图片 12"/>
          <p:cNvPicPr/>
          <p:nvPr/>
        </p:nvPicPr>
        <p:blipFill>
          <a:blip r:embed="rId3"/>
          <a:stretch>
            <a:fillRect/>
          </a:stretch>
        </p:blipFill>
        <p:spPr>
          <a:xfrm>
            <a:off x="7415561" y="2510790"/>
            <a:ext cx="3360234" cy="2247900"/>
          </a:xfrm>
          <a:prstGeom prst="rect">
            <a:avLst/>
          </a:prstGeom>
          <a:noFill/>
          <a:ln>
            <a:noFill/>
          </a:ln>
        </p:spPr>
      </p:pic>
    </p:spTree>
    <p:extLst>
      <p:ext uri="{BB962C8B-B14F-4D97-AF65-F5344CB8AC3E}">
        <p14:creationId xmlns:p14="http://schemas.microsoft.com/office/powerpoint/2010/main" val="329744766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fill="hold"/>
                                        <p:tgtEl>
                                          <p:spTgt spid="12"/>
                                        </p:tgtEl>
                                        <p:attrNameLst>
                                          <p:attrName>ppt_x</p:attrName>
                                        </p:attrNameLst>
                                      </p:cBhvr>
                                      <p:tavLst>
                                        <p:tav tm="0">
                                          <p:val>
                                            <p:strVal val="#ppt_x"/>
                                          </p:val>
                                        </p:tav>
                                        <p:tav tm="100000">
                                          <p:val>
                                            <p:strVal val="#ppt_x"/>
                                          </p:val>
                                        </p:tav>
                                      </p:tavLst>
                                    </p:anim>
                                    <p:anim calcmode="lin" valueType="num">
                                      <p:cBhvr additive="base">
                                        <p:cTn id="27"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inVertical)">
                                      <p:cBhvr>
                                        <p:cTn id="3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3389971" y="795993"/>
            <a:ext cx="4873083"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类图的建模技术及应用</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253037" y="1501520"/>
            <a:ext cx="4011161" cy="523220"/>
          </a:xfrm>
          <a:prstGeom prst="rect">
            <a:avLst/>
          </a:prstGeom>
        </p:spPr>
        <p:txBody>
          <a:bodyPr wrap="square">
            <a:spAutoFit/>
          </a:bodyPr>
          <a:lstStyle/>
          <a:p>
            <a:r>
              <a:rPr lang="zh-CN" altLang="en-US" sz="2800" b="1" dirty="0">
                <a:solidFill>
                  <a:srgbClr val="EB8FA6"/>
                </a:solidFill>
                <a:cs typeface="+mn-ea"/>
                <a:sym typeface="+mn-lt"/>
              </a:rPr>
              <a:t>从层次的角度建立类图</a:t>
            </a:r>
          </a:p>
        </p:txBody>
      </p:sp>
      <p:sp>
        <p:nvSpPr>
          <p:cNvPr id="7" name="矩形 6">
            <a:extLst>
              <a:ext uri="{FF2B5EF4-FFF2-40B4-BE49-F238E27FC236}">
                <a16:creationId xmlns:a16="http://schemas.microsoft.com/office/drawing/2014/main" id="{1AE2B441-D6C9-453C-BF9E-EDBDFDB3AD1F}"/>
              </a:ext>
            </a:extLst>
          </p:cNvPr>
          <p:cNvSpPr/>
          <p:nvPr/>
        </p:nvSpPr>
        <p:spPr>
          <a:xfrm>
            <a:off x="1311253" y="2247611"/>
            <a:ext cx="10232379" cy="369332"/>
          </a:xfrm>
          <a:prstGeom prst="rect">
            <a:avLst/>
          </a:prstGeom>
        </p:spPr>
        <p:txBody>
          <a:bodyPr wrap="square">
            <a:spAutoFit/>
          </a:bodyPr>
          <a:lstStyle/>
          <a:p>
            <a:r>
              <a:rPr lang="zh-CN" altLang="en-US" dirty="0"/>
              <a:t>建立类图的步骤如下。</a:t>
            </a:r>
          </a:p>
        </p:txBody>
      </p:sp>
      <p:sp>
        <p:nvSpPr>
          <p:cNvPr id="14" name="矩形 13">
            <a:extLst>
              <a:ext uri="{FF2B5EF4-FFF2-40B4-BE49-F238E27FC236}">
                <a16:creationId xmlns:a16="http://schemas.microsoft.com/office/drawing/2014/main" id="{1AE2B441-D6C9-453C-BF9E-EDBDFDB3AD1F}"/>
              </a:ext>
            </a:extLst>
          </p:cNvPr>
          <p:cNvSpPr/>
          <p:nvPr/>
        </p:nvSpPr>
        <p:spPr>
          <a:xfrm>
            <a:off x="1253037" y="2906874"/>
            <a:ext cx="10232379" cy="1200329"/>
          </a:xfrm>
          <a:prstGeom prst="rect">
            <a:avLst/>
          </a:prstGeom>
        </p:spPr>
        <p:txBody>
          <a:bodyPr wrap="square">
            <a:spAutoFit/>
          </a:bodyPr>
          <a:lstStyle/>
          <a:p>
            <a:r>
              <a:rPr lang="en-US" altLang="zh-CN" sz="2400" dirty="0"/>
              <a:t>(1)</a:t>
            </a:r>
            <a:r>
              <a:rPr lang="zh-CN" altLang="en-US" sz="2400" dirty="0"/>
              <a:t>研究分析问题领域</a:t>
            </a:r>
            <a:r>
              <a:rPr lang="en-US" altLang="zh-CN" sz="2400" dirty="0"/>
              <a:t>,</a:t>
            </a:r>
            <a:r>
              <a:rPr lang="zh-CN" altLang="en-US" sz="2400" dirty="0"/>
              <a:t>对系统进行需求分析</a:t>
            </a:r>
            <a:r>
              <a:rPr lang="en-US" altLang="zh-CN" sz="2400" dirty="0"/>
              <a:t>,</a:t>
            </a:r>
            <a:r>
              <a:rPr lang="zh-CN" altLang="en-US" sz="2400" dirty="0"/>
              <a:t>确定系统需求。</a:t>
            </a:r>
          </a:p>
          <a:p>
            <a:r>
              <a:rPr lang="en-US" altLang="zh-CN" sz="2400" dirty="0"/>
              <a:t>(2)</a:t>
            </a:r>
            <a:r>
              <a:rPr lang="zh-CN" altLang="en-US" sz="2400" dirty="0"/>
              <a:t>确定系统中的类</a:t>
            </a:r>
            <a:r>
              <a:rPr lang="en-US" altLang="zh-CN" sz="2400" dirty="0"/>
              <a:t>,</a:t>
            </a:r>
            <a:r>
              <a:rPr lang="zh-CN" altLang="en-US" sz="2400" dirty="0"/>
              <a:t>明确类的含义和职责以及确定类的属性和操作。</a:t>
            </a:r>
          </a:p>
          <a:p>
            <a:r>
              <a:rPr lang="en-US" altLang="zh-CN" sz="2400" dirty="0"/>
              <a:t>(3)</a:t>
            </a:r>
            <a:r>
              <a:rPr lang="zh-CN" altLang="en-US" sz="2400" dirty="0"/>
              <a:t>最后确定类之间的关系。</a:t>
            </a:r>
          </a:p>
        </p:txBody>
      </p:sp>
    </p:spTree>
    <p:extLst>
      <p:ext uri="{BB962C8B-B14F-4D97-AF65-F5344CB8AC3E}">
        <p14:creationId xmlns:p14="http://schemas.microsoft.com/office/powerpoint/2010/main" val="166045689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3389971" y="795993"/>
            <a:ext cx="4873083"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类图的建模技术及应用</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008532" y="1105167"/>
            <a:ext cx="4011161" cy="523220"/>
          </a:xfrm>
          <a:prstGeom prst="rect">
            <a:avLst/>
          </a:prstGeom>
        </p:spPr>
        <p:txBody>
          <a:bodyPr wrap="square">
            <a:spAutoFit/>
          </a:bodyPr>
          <a:lstStyle/>
          <a:p>
            <a:r>
              <a:rPr lang="zh-CN" altLang="en-US" sz="2800" b="1" dirty="0">
                <a:solidFill>
                  <a:srgbClr val="EB8FA6"/>
                </a:solidFill>
                <a:cs typeface="+mn-ea"/>
                <a:sym typeface="+mn-lt"/>
              </a:rPr>
              <a:t>类的识别方法</a:t>
            </a:r>
          </a:p>
        </p:txBody>
      </p:sp>
      <p:sp>
        <p:nvSpPr>
          <p:cNvPr id="7" name="矩形 6">
            <a:extLst>
              <a:ext uri="{FF2B5EF4-FFF2-40B4-BE49-F238E27FC236}">
                <a16:creationId xmlns:a16="http://schemas.microsoft.com/office/drawing/2014/main" id="{1AE2B441-D6C9-453C-BF9E-EDBDFDB3AD1F}"/>
              </a:ext>
            </a:extLst>
          </p:cNvPr>
          <p:cNvSpPr/>
          <p:nvPr/>
        </p:nvSpPr>
        <p:spPr>
          <a:xfrm>
            <a:off x="1008532" y="1551195"/>
            <a:ext cx="10476884" cy="3970318"/>
          </a:xfrm>
          <a:prstGeom prst="rect">
            <a:avLst/>
          </a:prstGeom>
        </p:spPr>
        <p:txBody>
          <a:bodyPr wrap="square">
            <a:spAutoFit/>
          </a:bodyPr>
          <a:lstStyle/>
          <a:p>
            <a:r>
              <a:rPr lang="en-US" altLang="zh-CN" dirty="0"/>
              <a:t>1</a:t>
            </a:r>
            <a:r>
              <a:rPr lang="zh-CN" altLang="en-US" dirty="0"/>
              <a:t>）名词识别法</a:t>
            </a:r>
          </a:p>
          <a:p>
            <a:r>
              <a:rPr lang="zh-CN" altLang="en-US" dirty="0"/>
              <a:t>名词识别法的关键是识别系统问题域中的实体。对系统进行描述，描述应该使用问题 域中的概念和命名，从系统描述中标识名词及名词短语，其中的名词往往可以标识为对象， 复数名词往往可以标识为类。</a:t>
            </a:r>
          </a:p>
          <a:p>
            <a:r>
              <a:rPr lang="en-US" altLang="zh-CN" dirty="0"/>
              <a:t>2</a:t>
            </a:r>
            <a:r>
              <a:rPr lang="zh-CN" altLang="en-US" dirty="0"/>
              <a:t>）从用例中识别类</a:t>
            </a:r>
          </a:p>
          <a:p>
            <a:r>
              <a:rPr lang="zh-CN" altLang="en-US" dirty="0"/>
              <a:t>用例图是对系统进行需求分析建立的图形描述，实质上是一种系统描述的形式，自然可 以根据用例描述来识别类。</a:t>
            </a:r>
          </a:p>
          <a:p>
            <a:r>
              <a:rPr lang="en-US" altLang="zh-CN" dirty="0"/>
              <a:t>3)</a:t>
            </a:r>
            <a:r>
              <a:rPr lang="zh-CN" altLang="en-US" dirty="0"/>
              <a:t>使用</a:t>
            </a:r>
            <a:r>
              <a:rPr lang="en-US" altLang="zh-CN" dirty="0"/>
              <a:t>CRC</a:t>
            </a:r>
            <a:r>
              <a:rPr lang="zh-CN" altLang="en-US" dirty="0"/>
              <a:t>分析法</a:t>
            </a:r>
          </a:p>
          <a:p>
            <a:r>
              <a:rPr lang="en-US" altLang="zh-CN" dirty="0"/>
              <a:t>CRC </a:t>
            </a:r>
            <a:r>
              <a:rPr lang="zh-CN" altLang="en-US" dirty="0"/>
              <a:t>卡由三部分组成：类</a:t>
            </a:r>
            <a:r>
              <a:rPr lang="en-US" altLang="zh-CN" dirty="0"/>
              <a:t>(Class)</a:t>
            </a:r>
            <a:r>
              <a:rPr lang="zh-CN" altLang="en-US" dirty="0"/>
              <a:t>、职责</a:t>
            </a:r>
            <a:r>
              <a:rPr lang="en-US" altLang="zh-CN" dirty="0"/>
              <a:t>(Responsibility)</a:t>
            </a:r>
            <a:r>
              <a:rPr lang="zh-CN" altLang="en-US" dirty="0"/>
              <a:t>和协作</a:t>
            </a:r>
            <a:r>
              <a:rPr lang="en-US" altLang="zh-CN" dirty="0"/>
              <a:t>(Collaborator) </a:t>
            </a:r>
            <a:r>
              <a:rPr lang="zh-CN" altLang="en-US" dirty="0"/>
              <a:t>。</a:t>
            </a:r>
          </a:p>
          <a:p>
            <a:r>
              <a:rPr lang="zh-CN" altLang="en-US" dirty="0"/>
              <a:t>类：代表一系列对象的集合，这些对象是对系统设计的抽象建模，可以是一个人、一件 物品等，类名写在整个</a:t>
            </a:r>
            <a:r>
              <a:rPr lang="en-US" altLang="zh-CN" dirty="0"/>
              <a:t>CRC</a:t>
            </a:r>
            <a:r>
              <a:rPr lang="zh-CN" altLang="en-US" dirty="0"/>
              <a:t>卡的最上方。</a:t>
            </a:r>
          </a:p>
          <a:p>
            <a:r>
              <a:rPr lang="zh-CN" altLang="en-US" dirty="0"/>
              <a:t>职责：包括这个类对自身信息的了解，以及这些信息将如何运用。诸如，一个人，他知 道他的电话号码、地址、性别等属性，并且他知道他可以说话、行走的行为能力。这个部分在 </a:t>
            </a:r>
            <a:r>
              <a:rPr lang="en-US" altLang="zh-CN" dirty="0"/>
              <a:t>CRC</a:t>
            </a:r>
            <a:r>
              <a:rPr lang="zh-CN" altLang="en-US" dirty="0"/>
              <a:t>卡的左边。</a:t>
            </a:r>
          </a:p>
          <a:p>
            <a:r>
              <a:rPr lang="zh-CN" altLang="en-US" dirty="0"/>
              <a:t>协作：指代另一个类，通过这个类获取我们想要的信息或者相关操作。这个部分在 </a:t>
            </a:r>
            <a:r>
              <a:rPr lang="en-US" altLang="zh-CN" dirty="0"/>
              <a:t>CRC</a:t>
            </a:r>
            <a:r>
              <a:rPr lang="zh-CN" altLang="en-US" dirty="0"/>
              <a:t>卡的右边。</a:t>
            </a:r>
          </a:p>
        </p:txBody>
      </p:sp>
    </p:spTree>
    <p:extLst>
      <p:ext uri="{BB962C8B-B14F-4D97-AF65-F5344CB8AC3E}">
        <p14:creationId xmlns:p14="http://schemas.microsoft.com/office/powerpoint/2010/main" val="167231210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3389971" y="795993"/>
            <a:ext cx="4873083"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类图的建模技术及应用</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008532" y="1540065"/>
            <a:ext cx="4011161" cy="523220"/>
          </a:xfrm>
          <a:prstGeom prst="rect">
            <a:avLst/>
          </a:prstGeom>
        </p:spPr>
        <p:txBody>
          <a:bodyPr wrap="square">
            <a:spAutoFit/>
          </a:bodyPr>
          <a:lstStyle/>
          <a:p>
            <a:r>
              <a:rPr lang="zh-CN" altLang="en-US" sz="2800" b="1" dirty="0">
                <a:solidFill>
                  <a:srgbClr val="EB8FA6"/>
                </a:solidFill>
                <a:cs typeface="+mn-ea"/>
                <a:sym typeface="+mn-lt"/>
              </a:rPr>
              <a:t>类的识别方法</a:t>
            </a:r>
          </a:p>
        </p:txBody>
      </p:sp>
      <p:sp>
        <p:nvSpPr>
          <p:cNvPr id="7" name="矩形 6">
            <a:extLst>
              <a:ext uri="{FF2B5EF4-FFF2-40B4-BE49-F238E27FC236}">
                <a16:creationId xmlns:a16="http://schemas.microsoft.com/office/drawing/2014/main" id="{1AE2B441-D6C9-453C-BF9E-EDBDFDB3AD1F}"/>
              </a:ext>
            </a:extLst>
          </p:cNvPr>
          <p:cNvSpPr/>
          <p:nvPr/>
        </p:nvSpPr>
        <p:spPr>
          <a:xfrm>
            <a:off x="1130785" y="2730616"/>
            <a:ext cx="9317908" cy="2031325"/>
          </a:xfrm>
          <a:prstGeom prst="rect">
            <a:avLst/>
          </a:prstGeom>
        </p:spPr>
        <p:txBody>
          <a:bodyPr wrap="square">
            <a:spAutoFit/>
          </a:bodyPr>
          <a:lstStyle/>
          <a:p>
            <a:r>
              <a:rPr lang="en-US" altLang="zh-CN" dirty="0"/>
              <a:t>4)</a:t>
            </a:r>
            <a:r>
              <a:rPr lang="zh-CN" altLang="en-US" dirty="0"/>
              <a:t>领域分析法</a:t>
            </a:r>
          </a:p>
          <a:p>
            <a:r>
              <a:rPr lang="zh-CN" altLang="en-US" dirty="0"/>
              <a:t>  建立类图的过程就是对领域及其解决方案的分析和设计的过程。获取类也是依赖于每个人对领域的了解和理解的过程，有时需要和涉及的领域的专家进行合作，对要研究的领域 进行仔细分析，抽象出领域中的概念、定义、含义及其相互的关系，分析出系统类，并用领域 中的术语为类进行命名。领域分析法为：</a:t>
            </a:r>
            <a:r>
              <a:rPr lang="zh-CN" altLang="en-US" b="1" dirty="0"/>
              <a:t>通过对某一领域中的已有应用系统、理论、 技术、开发历史等的分析和研究，来标识、收集、组织和表示领域模型及软件体系结构的过程，并得到最终的结果。</a:t>
            </a:r>
          </a:p>
        </p:txBody>
      </p:sp>
    </p:spTree>
    <p:extLst>
      <p:ext uri="{BB962C8B-B14F-4D97-AF65-F5344CB8AC3E}">
        <p14:creationId xmlns:p14="http://schemas.microsoft.com/office/powerpoint/2010/main" val="153352378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3389971" y="795993"/>
            <a:ext cx="4873083"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类图的建模技术及应用</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3002744" y="1931553"/>
            <a:ext cx="6105946" cy="523220"/>
          </a:xfrm>
          <a:prstGeom prst="rect">
            <a:avLst/>
          </a:prstGeom>
        </p:spPr>
        <p:txBody>
          <a:bodyPr wrap="square">
            <a:spAutoFit/>
          </a:bodyPr>
          <a:lstStyle/>
          <a:p>
            <a:r>
              <a:rPr lang="zh-CN" altLang="en-US" sz="2800" b="1" dirty="0">
                <a:solidFill>
                  <a:srgbClr val="EB8FA6"/>
                </a:solidFill>
                <a:cs typeface="+mn-ea"/>
                <a:sym typeface="+mn-lt"/>
              </a:rPr>
              <a:t>使用类图对系统进行建模注意事项</a:t>
            </a:r>
          </a:p>
        </p:txBody>
      </p:sp>
      <p:sp>
        <p:nvSpPr>
          <p:cNvPr id="7" name="矩形 6">
            <a:extLst>
              <a:ext uri="{FF2B5EF4-FFF2-40B4-BE49-F238E27FC236}">
                <a16:creationId xmlns:a16="http://schemas.microsoft.com/office/drawing/2014/main" id="{1AE2B441-D6C9-453C-BF9E-EDBDFDB3AD1F}"/>
              </a:ext>
            </a:extLst>
          </p:cNvPr>
          <p:cNvSpPr/>
          <p:nvPr/>
        </p:nvSpPr>
        <p:spPr>
          <a:xfrm>
            <a:off x="1130785" y="2730616"/>
            <a:ext cx="9317908" cy="1754326"/>
          </a:xfrm>
          <a:prstGeom prst="rect">
            <a:avLst/>
          </a:prstGeom>
        </p:spPr>
        <p:txBody>
          <a:bodyPr wrap="square">
            <a:spAutoFit/>
          </a:bodyPr>
          <a:lstStyle/>
          <a:p>
            <a:r>
              <a:rPr lang="en-US" altLang="zh-CN" dirty="0"/>
              <a:t>(1)</a:t>
            </a:r>
            <a:r>
              <a:rPr lang="zh-CN" altLang="en-US" b="1" dirty="0"/>
              <a:t>应该从简单概念开始创建类图，</a:t>
            </a:r>
            <a:r>
              <a:rPr lang="zh-CN" altLang="en-US" dirty="0"/>
              <a:t>比如类的关系等。</a:t>
            </a:r>
          </a:p>
          <a:p>
            <a:r>
              <a:rPr lang="en-US" altLang="zh-CN" dirty="0"/>
              <a:t>(2)</a:t>
            </a:r>
            <a:r>
              <a:rPr lang="zh-CN" altLang="en-US" b="1" dirty="0"/>
              <a:t>在项目的不同开发阶段，使用不同的观点来创建类图</a:t>
            </a:r>
            <a:r>
              <a:rPr lang="zh-CN" altLang="en-US" dirty="0"/>
              <a:t>。如果处于分析阶段应该画 概念层类图，在软件设计阶段，应该画说明层类图，当针对某个特定的技术实现时应该画实 现层类图。</a:t>
            </a:r>
          </a:p>
          <a:p>
            <a:r>
              <a:rPr lang="zh-CN" altLang="en-US" dirty="0"/>
              <a:t>不要为每个事物都画一个模型，应该把精力放在关键的领域。使用类图的最大危险是过早地着眼于实现的细节，为了避免这个问题，</a:t>
            </a:r>
            <a:r>
              <a:rPr lang="zh-CN" altLang="en-US" b="1" dirty="0"/>
              <a:t>应该将重点放在概念层和说明层。</a:t>
            </a:r>
          </a:p>
        </p:txBody>
      </p:sp>
    </p:spTree>
    <p:extLst>
      <p:ext uri="{BB962C8B-B14F-4D97-AF65-F5344CB8AC3E}">
        <p14:creationId xmlns:p14="http://schemas.microsoft.com/office/powerpoint/2010/main" val="80957813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3338710-3441-4F3A-A67C-F62558547656}"/>
              </a:ext>
            </a:extLst>
          </p:cNvPr>
          <p:cNvSpPr/>
          <p:nvPr/>
        </p:nvSpPr>
        <p:spPr>
          <a:xfrm>
            <a:off x="545516" y="429718"/>
            <a:ext cx="6105946" cy="523220"/>
          </a:xfrm>
          <a:prstGeom prst="rect">
            <a:avLst/>
          </a:prstGeom>
        </p:spPr>
        <p:txBody>
          <a:bodyPr wrap="square">
            <a:spAutoFit/>
          </a:bodyPr>
          <a:lstStyle/>
          <a:p>
            <a:r>
              <a:rPr lang="zh-CN" altLang="en-US" sz="2800" b="1" dirty="0">
                <a:solidFill>
                  <a:srgbClr val="EB8FA6"/>
                </a:solidFill>
                <a:cs typeface="+mn-ea"/>
                <a:sym typeface="+mn-lt"/>
              </a:rPr>
              <a:t>以用例图为例建立类图</a:t>
            </a:r>
          </a:p>
        </p:txBody>
      </p:sp>
      <p:pic>
        <p:nvPicPr>
          <p:cNvPr id="16" name="图片 15" descr="5adae021e48437166d6336645e0ab77"/>
          <p:cNvPicPr/>
          <p:nvPr/>
        </p:nvPicPr>
        <p:blipFill>
          <a:blip r:embed="rId2"/>
          <a:stretch>
            <a:fillRect/>
          </a:stretch>
        </p:blipFill>
        <p:spPr>
          <a:xfrm>
            <a:off x="6096000" y="952938"/>
            <a:ext cx="4795969" cy="4952124"/>
          </a:xfrm>
          <a:prstGeom prst="rect">
            <a:avLst/>
          </a:prstGeom>
        </p:spPr>
      </p:pic>
      <p:pic>
        <p:nvPicPr>
          <p:cNvPr id="13" name="图片 12" descr="41f7e8e76a6a917cfb8cedb9895b3de">
            <a:extLst>
              <a:ext uri="{FF2B5EF4-FFF2-40B4-BE49-F238E27FC236}">
                <a16:creationId xmlns:a16="http://schemas.microsoft.com/office/drawing/2014/main" id="{95814D57-5B15-47A7-8ECA-42BC24AFA5AA}"/>
              </a:ext>
            </a:extLst>
          </p:cNvPr>
          <p:cNvPicPr>
            <a:picLocks noChangeAspect="1"/>
          </p:cNvPicPr>
          <p:nvPr/>
        </p:nvPicPr>
        <p:blipFill>
          <a:blip r:embed="rId3"/>
          <a:stretch>
            <a:fillRect/>
          </a:stretch>
        </p:blipFill>
        <p:spPr>
          <a:xfrm>
            <a:off x="1300031" y="952938"/>
            <a:ext cx="4596916" cy="4952124"/>
          </a:xfrm>
          <a:prstGeom prst="rect">
            <a:avLst/>
          </a:prstGeom>
        </p:spPr>
      </p:pic>
    </p:spTree>
    <p:extLst>
      <p:ext uri="{BB962C8B-B14F-4D97-AF65-F5344CB8AC3E}">
        <p14:creationId xmlns:p14="http://schemas.microsoft.com/office/powerpoint/2010/main" val="389585052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1000"/>
                                        <p:tgtEl>
                                          <p:spTgt spid="16"/>
                                        </p:tgtEl>
                                      </p:cBhvr>
                                    </p:animEffect>
                                    <p:anim calcmode="lin" valueType="num">
                                      <p:cBhvr>
                                        <p:cTn id="22" dur="1000" fill="hold"/>
                                        <p:tgtEl>
                                          <p:spTgt spid="16"/>
                                        </p:tgtEl>
                                        <p:attrNameLst>
                                          <p:attrName>ppt_x</p:attrName>
                                        </p:attrNameLst>
                                      </p:cBhvr>
                                      <p:tavLst>
                                        <p:tav tm="0">
                                          <p:val>
                                            <p:strVal val="#ppt_x"/>
                                          </p:val>
                                        </p:tav>
                                        <p:tav tm="100000">
                                          <p:val>
                                            <p:strVal val="#ppt_x"/>
                                          </p:val>
                                        </p:tav>
                                      </p:tavLst>
                                    </p:anim>
                                    <p:anim calcmode="lin" valueType="num">
                                      <p:cBhvr>
                                        <p:cTn id="2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用例图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69415" y="1978272"/>
            <a:ext cx="1415772" cy="461665"/>
          </a:xfrm>
          <a:prstGeom prst="rect">
            <a:avLst/>
          </a:prstGeom>
        </p:spPr>
        <p:txBody>
          <a:bodyPr wrap="none">
            <a:spAutoFit/>
          </a:bodyPr>
          <a:lstStyle/>
          <a:p>
            <a:r>
              <a:rPr lang="zh-CN" altLang="en-US" sz="2400" b="1" dirty="0">
                <a:solidFill>
                  <a:srgbClr val="EB8FA6"/>
                </a:solidFill>
                <a:cs typeface="+mn-ea"/>
                <a:sym typeface="+mn-lt"/>
              </a:rPr>
              <a:t>主要作用</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159497" y="2377096"/>
            <a:ext cx="9973559" cy="2357184"/>
          </a:xfrm>
          <a:prstGeom prst="rect">
            <a:avLst/>
          </a:prstGeom>
        </p:spPr>
        <p:txBody>
          <a:bodyPr wrap="square">
            <a:spAutoFit/>
          </a:bodyPr>
          <a:lstStyle/>
          <a:p>
            <a:r>
              <a:rPr lang="en-US" altLang="zh-CN" sz="2400" dirty="0"/>
              <a:t>(1)</a:t>
            </a:r>
            <a:r>
              <a:rPr lang="zh-CN" altLang="zh-CN" sz="2400" dirty="0"/>
              <a:t>用来描述将要开发系统的</a:t>
            </a:r>
            <a:r>
              <a:rPr lang="zh-CN" altLang="zh-CN" sz="2400" dirty="0">
                <a:solidFill>
                  <a:srgbClr val="FF0000"/>
                </a:solidFill>
              </a:rPr>
              <a:t>功能需求</a:t>
            </a:r>
            <a:r>
              <a:rPr lang="zh-CN" altLang="zh-CN" sz="2400" dirty="0"/>
              <a:t>和系统的</a:t>
            </a:r>
            <a:r>
              <a:rPr lang="zh-CN" altLang="zh-CN" sz="2400" dirty="0">
                <a:solidFill>
                  <a:srgbClr val="FF0000"/>
                </a:solidFill>
              </a:rPr>
              <a:t>使用场景</a:t>
            </a:r>
            <a:r>
              <a:rPr lang="zh-CN" altLang="zh-CN" sz="2400" dirty="0"/>
              <a:t>。</a:t>
            </a:r>
          </a:p>
          <a:p>
            <a:r>
              <a:rPr lang="en-US" altLang="zh-CN" sz="2400" dirty="0"/>
              <a:t>(2)</a:t>
            </a:r>
            <a:r>
              <a:rPr lang="zh-CN" altLang="zh-CN" sz="2400" dirty="0"/>
              <a:t>作为</a:t>
            </a:r>
            <a:r>
              <a:rPr lang="zh-CN" altLang="zh-CN" sz="2400" dirty="0">
                <a:solidFill>
                  <a:srgbClr val="FF0000"/>
                </a:solidFill>
              </a:rPr>
              <a:t>设计和开发过程</a:t>
            </a:r>
            <a:r>
              <a:rPr lang="zh-CN" altLang="zh-CN" sz="2400" dirty="0"/>
              <a:t>的基础，促进各阶段开发工作的进展。</a:t>
            </a:r>
          </a:p>
          <a:p>
            <a:r>
              <a:rPr lang="en-US" altLang="zh-CN" sz="2400" dirty="0"/>
              <a:t>(3)</a:t>
            </a:r>
            <a:r>
              <a:rPr lang="zh-CN" altLang="zh-CN" sz="2400" dirty="0"/>
              <a:t>用于</a:t>
            </a:r>
            <a:r>
              <a:rPr lang="zh-CN" altLang="zh-CN" sz="2400" dirty="0">
                <a:solidFill>
                  <a:srgbClr val="FF0000"/>
                </a:solidFill>
              </a:rPr>
              <a:t>验证与确认系统需求</a:t>
            </a:r>
            <a:r>
              <a:rPr lang="zh-CN" altLang="zh-CN" sz="2400" dirty="0"/>
              <a:t>。</a:t>
            </a:r>
          </a:p>
          <a:p>
            <a:r>
              <a:rPr lang="zh-CN" altLang="zh-CN" sz="2400" dirty="0"/>
              <a:t>画好用例图是系统从软件需求到最终实现的第一步。下面将具体介绍用例图中的各个组成元素。</a:t>
            </a:r>
          </a:p>
          <a:p>
            <a:pPr marL="285750" indent="-285750">
              <a:lnSpc>
                <a:spcPct val="200000"/>
              </a:lnSpc>
              <a:buFont typeface="Arial" panose="020B0604020202020204" pitchFamily="34" charset="0"/>
              <a:buChar char="•"/>
            </a:pPr>
            <a:endParaRPr lang="zh-CN" altLang="en-US" sz="1600" dirty="0">
              <a:solidFill>
                <a:schemeClr val="tx1">
                  <a:lumMod val="75000"/>
                  <a:lumOff val="25000"/>
                </a:schemeClr>
              </a:solidFill>
              <a:cs typeface="+mn-ea"/>
              <a:sym typeface="+mn-lt"/>
            </a:endParaRPr>
          </a:p>
        </p:txBody>
      </p:sp>
    </p:spTree>
    <p:extLst>
      <p:ext uri="{BB962C8B-B14F-4D97-AF65-F5344CB8AC3E}">
        <p14:creationId xmlns:p14="http://schemas.microsoft.com/office/powerpoint/2010/main" val="40113633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3389971" y="795993"/>
            <a:ext cx="4873083"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类图的建模技术及应用</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30785" y="1248322"/>
            <a:ext cx="6105946" cy="523220"/>
          </a:xfrm>
          <a:prstGeom prst="rect">
            <a:avLst/>
          </a:prstGeom>
        </p:spPr>
        <p:txBody>
          <a:bodyPr wrap="square">
            <a:spAutoFit/>
          </a:bodyPr>
          <a:lstStyle/>
          <a:p>
            <a:r>
              <a:rPr lang="zh-CN" altLang="en-US" sz="2800" b="1" dirty="0">
                <a:solidFill>
                  <a:srgbClr val="EB8FA6"/>
                </a:solidFill>
                <a:cs typeface="+mn-ea"/>
                <a:sym typeface="+mn-lt"/>
              </a:rPr>
              <a:t>以用例图为例建立类图</a:t>
            </a:r>
          </a:p>
        </p:txBody>
      </p:sp>
      <p:sp>
        <p:nvSpPr>
          <p:cNvPr id="7" name="矩形 6">
            <a:extLst>
              <a:ext uri="{FF2B5EF4-FFF2-40B4-BE49-F238E27FC236}">
                <a16:creationId xmlns:a16="http://schemas.microsoft.com/office/drawing/2014/main" id="{1AE2B441-D6C9-453C-BF9E-EDBDFDB3AD1F}"/>
              </a:ext>
            </a:extLst>
          </p:cNvPr>
          <p:cNvSpPr/>
          <p:nvPr/>
        </p:nvSpPr>
        <p:spPr>
          <a:xfrm>
            <a:off x="1167558" y="1825934"/>
            <a:ext cx="9317908" cy="369332"/>
          </a:xfrm>
          <a:prstGeom prst="rect">
            <a:avLst/>
          </a:prstGeom>
        </p:spPr>
        <p:txBody>
          <a:bodyPr wrap="square">
            <a:spAutoFit/>
          </a:bodyPr>
          <a:lstStyle/>
          <a:p>
            <a:r>
              <a:rPr lang="zh-CN" altLang="en-US" dirty="0"/>
              <a:t>以用例图为例建立类图步骤过程：</a:t>
            </a:r>
            <a:endParaRPr lang="zh-CN" altLang="en-US" b="1" dirty="0"/>
          </a:p>
        </p:txBody>
      </p:sp>
      <p:sp>
        <p:nvSpPr>
          <p:cNvPr id="4" name="TextBox 3"/>
          <p:cNvSpPr txBox="1"/>
          <p:nvPr/>
        </p:nvSpPr>
        <p:spPr>
          <a:xfrm>
            <a:off x="1178010" y="2405491"/>
            <a:ext cx="7300320" cy="923330"/>
          </a:xfrm>
          <a:prstGeom prst="rect">
            <a:avLst/>
          </a:prstGeom>
          <a:noFill/>
        </p:spPr>
        <p:txBody>
          <a:bodyPr wrap="square" rtlCol="0">
            <a:spAutoFit/>
          </a:bodyPr>
          <a:lstStyle/>
          <a:p>
            <a:r>
              <a:rPr lang="en-US" altLang="zh-CN" dirty="0"/>
              <a:t>(1)</a:t>
            </a:r>
            <a:r>
              <a:rPr lang="zh-CN" altLang="en-US" dirty="0"/>
              <a:t>确定类和关系</a:t>
            </a:r>
          </a:p>
          <a:p>
            <a:r>
              <a:rPr lang="zh-CN" altLang="en-US" dirty="0"/>
              <a:t>根据用例图进行类图的建模首先要做的是通过分析用例图确定类及其关系。找到第一批类，确定类中的内容。</a:t>
            </a:r>
          </a:p>
        </p:txBody>
      </p:sp>
      <p:pic>
        <p:nvPicPr>
          <p:cNvPr id="17" name="图片 16"/>
          <p:cNvPicPr/>
          <p:nvPr/>
        </p:nvPicPr>
        <p:blipFill>
          <a:blip r:embed="rId2"/>
          <a:stretch>
            <a:fillRect/>
          </a:stretch>
        </p:blipFill>
        <p:spPr>
          <a:xfrm>
            <a:off x="958111" y="1248322"/>
            <a:ext cx="10116532" cy="4301482"/>
          </a:xfrm>
          <a:prstGeom prst="rect">
            <a:avLst/>
          </a:prstGeom>
          <a:noFill/>
          <a:ln>
            <a:noFill/>
          </a:ln>
        </p:spPr>
      </p:pic>
    </p:spTree>
    <p:extLst>
      <p:ext uri="{BB962C8B-B14F-4D97-AF65-F5344CB8AC3E}">
        <p14:creationId xmlns:p14="http://schemas.microsoft.com/office/powerpoint/2010/main" val="3191131460"/>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randombar(horizontal)">
                                      <p:cBhvr>
                                        <p:cTn id="30"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3389971" y="795993"/>
            <a:ext cx="4873083"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类图的建模技术及应用</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30785" y="1248322"/>
            <a:ext cx="6105946" cy="523220"/>
          </a:xfrm>
          <a:prstGeom prst="rect">
            <a:avLst/>
          </a:prstGeom>
        </p:spPr>
        <p:txBody>
          <a:bodyPr wrap="square">
            <a:spAutoFit/>
          </a:bodyPr>
          <a:lstStyle/>
          <a:p>
            <a:r>
              <a:rPr lang="zh-CN" altLang="en-US" sz="2800" b="1" dirty="0">
                <a:solidFill>
                  <a:srgbClr val="EB8FA6"/>
                </a:solidFill>
                <a:cs typeface="+mn-ea"/>
                <a:sym typeface="+mn-lt"/>
              </a:rPr>
              <a:t>以用例图为例建立类图</a:t>
            </a:r>
          </a:p>
        </p:txBody>
      </p:sp>
      <p:sp>
        <p:nvSpPr>
          <p:cNvPr id="7" name="矩形 6">
            <a:extLst>
              <a:ext uri="{FF2B5EF4-FFF2-40B4-BE49-F238E27FC236}">
                <a16:creationId xmlns:a16="http://schemas.microsoft.com/office/drawing/2014/main" id="{1AE2B441-D6C9-453C-BF9E-EDBDFDB3AD1F}"/>
              </a:ext>
            </a:extLst>
          </p:cNvPr>
          <p:cNvSpPr/>
          <p:nvPr/>
        </p:nvSpPr>
        <p:spPr>
          <a:xfrm>
            <a:off x="1130785" y="2156999"/>
            <a:ext cx="9317908" cy="369332"/>
          </a:xfrm>
          <a:prstGeom prst="rect">
            <a:avLst/>
          </a:prstGeom>
        </p:spPr>
        <p:txBody>
          <a:bodyPr wrap="square">
            <a:spAutoFit/>
          </a:bodyPr>
          <a:lstStyle/>
          <a:p>
            <a:r>
              <a:rPr lang="zh-CN" altLang="en-US" dirty="0"/>
              <a:t>以用例图为例建立类图步骤过程：</a:t>
            </a:r>
            <a:endParaRPr lang="zh-CN" altLang="en-US" b="1" dirty="0"/>
          </a:p>
        </p:txBody>
      </p:sp>
      <p:sp>
        <p:nvSpPr>
          <p:cNvPr id="4" name="TextBox 3"/>
          <p:cNvSpPr txBox="1"/>
          <p:nvPr/>
        </p:nvSpPr>
        <p:spPr>
          <a:xfrm>
            <a:off x="1190538" y="2737805"/>
            <a:ext cx="9604980" cy="1200329"/>
          </a:xfrm>
          <a:prstGeom prst="rect">
            <a:avLst/>
          </a:prstGeom>
          <a:noFill/>
        </p:spPr>
        <p:txBody>
          <a:bodyPr wrap="square" rtlCol="0">
            <a:spAutoFit/>
          </a:bodyPr>
          <a:lstStyle/>
          <a:p>
            <a:r>
              <a:rPr lang="en-US" altLang="zh-CN" dirty="0"/>
              <a:t>(2)</a:t>
            </a:r>
            <a:r>
              <a:rPr lang="zh-CN" altLang="en-US" dirty="0"/>
              <a:t>确定属性和操作</a:t>
            </a:r>
          </a:p>
          <a:p>
            <a:r>
              <a:rPr lang="zh-CN" altLang="en-US" dirty="0"/>
              <a:t>根据以上的分析确定了学生成绩管理系统中的类及类之间的关系，根据已经建好的类和关系为系统中的类开始添加属性和操作以便提供数据存储和需要的功能来完成系统功能</a:t>
            </a:r>
          </a:p>
          <a:p>
            <a:endParaRPr lang="zh-CN" altLang="en-US" dirty="0"/>
          </a:p>
        </p:txBody>
      </p:sp>
      <p:pic>
        <p:nvPicPr>
          <p:cNvPr id="12" name="图片 11"/>
          <p:cNvPicPr/>
          <p:nvPr/>
        </p:nvPicPr>
        <p:blipFill>
          <a:blip r:embed="rId2"/>
          <a:stretch>
            <a:fillRect/>
          </a:stretch>
        </p:blipFill>
        <p:spPr>
          <a:xfrm>
            <a:off x="850435" y="942699"/>
            <a:ext cx="10020622" cy="4972602"/>
          </a:xfrm>
          <a:prstGeom prst="rect">
            <a:avLst/>
          </a:prstGeom>
          <a:noFill/>
          <a:ln>
            <a:noFill/>
          </a:ln>
        </p:spPr>
      </p:pic>
    </p:spTree>
    <p:extLst>
      <p:ext uri="{BB962C8B-B14F-4D97-AF65-F5344CB8AC3E}">
        <p14:creationId xmlns:p14="http://schemas.microsoft.com/office/powerpoint/2010/main" val="82558209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randombar(horizontal)">
                                      <p:cBhvr>
                                        <p:cTn id="3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3389971" y="795993"/>
            <a:ext cx="4873083"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类图的建模技术及应用</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604861" y="1561216"/>
            <a:ext cx="6105946" cy="523220"/>
          </a:xfrm>
          <a:prstGeom prst="rect">
            <a:avLst/>
          </a:prstGeom>
        </p:spPr>
        <p:txBody>
          <a:bodyPr wrap="square">
            <a:spAutoFit/>
          </a:bodyPr>
          <a:lstStyle/>
          <a:p>
            <a:r>
              <a:rPr lang="zh-CN" altLang="en-US" sz="2800" b="1" dirty="0">
                <a:solidFill>
                  <a:srgbClr val="EB8FA6"/>
                </a:solidFill>
                <a:cs typeface="+mn-ea"/>
                <a:sym typeface="+mn-lt"/>
              </a:rPr>
              <a:t>以用例图为例建立类图</a:t>
            </a:r>
          </a:p>
        </p:txBody>
      </p:sp>
      <p:sp>
        <p:nvSpPr>
          <p:cNvPr id="7" name="矩形 6">
            <a:extLst>
              <a:ext uri="{FF2B5EF4-FFF2-40B4-BE49-F238E27FC236}">
                <a16:creationId xmlns:a16="http://schemas.microsoft.com/office/drawing/2014/main" id="{1AE2B441-D6C9-453C-BF9E-EDBDFDB3AD1F}"/>
              </a:ext>
            </a:extLst>
          </p:cNvPr>
          <p:cNvSpPr/>
          <p:nvPr/>
        </p:nvSpPr>
        <p:spPr>
          <a:xfrm>
            <a:off x="888282" y="2378538"/>
            <a:ext cx="9317908" cy="369332"/>
          </a:xfrm>
          <a:prstGeom prst="rect">
            <a:avLst/>
          </a:prstGeom>
        </p:spPr>
        <p:txBody>
          <a:bodyPr wrap="square">
            <a:spAutoFit/>
          </a:bodyPr>
          <a:lstStyle/>
          <a:p>
            <a:r>
              <a:rPr lang="zh-CN" altLang="en-US" dirty="0"/>
              <a:t>以用例图为例建立类图步骤过程：</a:t>
            </a:r>
            <a:endParaRPr lang="zh-CN" altLang="en-US" b="1" dirty="0"/>
          </a:p>
        </p:txBody>
      </p:sp>
      <p:sp>
        <p:nvSpPr>
          <p:cNvPr id="4" name="TextBox 3"/>
          <p:cNvSpPr txBox="1"/>
          <p:nvPr/>
        </p:nvSpPr>
        <p:spPr>
          <a:xfrm>
            <a:off x="933087" y="3242026"/>
            <a:ext cx="8621459" cy="369332"/>
          </a:xfrm>
          <a:prstGeom prst="rect">
            <a:avLst/>
          </a:prstGeom>
          <a:noFill/>
        </p:spPr>
        <p:txBody>
          <a:bodyPr wrap="square" rtlCol="0">
            <a:spAutoFit/>
          </a:bodyPr>
          <a:lstStyle/>
          <a:p>
            <a:r>
              <a:rPr lang="en-US" altLang="zh-CN" dirty="0"/>
              <a:t>(3)</a:t>
            </a:r>
            <a:r>
              <a:rPr lang="zh-CN" altLang="en-US" dirty="0"/>
              <a:t>为属性和操作提供参数、数据类型和初始值。</a:t>
            </a:r>
          </a:p>
        </p:txBody>
      </p:sp>
      <p:pic>
        <p:nvPicPr>
          <p:cNvPr id="12" name="图片 11" descr="架构图(1)"/>
          <p:cNvPicPr/>
          <p:nvPr/>
        </p:nvPicPr>
        <p:blipFill>
          <a:blip r:embed="rId2"/>
          <a:stretch>
            <a:fillRect/>
          </a:stretch>
        </p:blipFill>
        <p:spPr>
          <a:xfrm>
            <a:off x="4338735" y="1561216"/>
            <a:ext cx="6995318" cy="3571704"/>
          </a:xfrm>
          <a:prstGeom prst="rect">
            <a:avLst/>
          </a:prstGeom>
        </p:spPr>
      </p:pic>
    </p:spTree>
    <p:extLst>
      <p:ext uri="{BB962C8B-B14F-4D97-AF65-F5344CB8AC3E}">
        <p14:creationId xmlns:p14="http://schemas.microsoft.com/office/powerpoint/2010/main" val="181075727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4"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336D89-ECB8-4C3C-BFE9-600960610E76}"/>
              </a:ext>
            </a:extLst>
          </p:cNvPr>
          <p:cNvSpPr>
            <a:spLocks noGrp="1"/>
          </p:cNvSpPr>
          <p:nvPr>
            <p:ph type="title"/>
          </p:nvPr>
        </p:nvSpPr>
        <p:spPr/>
        <p:txBody>
          <a:bodyPr/>
          <a:lstStyle/>
          <a:p>
            <a:r>
              <a:rPr lang="zh-CN" altLang="en-US" dirty="0"/>
              <a:t>问题</a:t>
            </a:r>
          </a:p>
        </p:txBody>
      </p:sp>
      <p:sp>
        <p:nvSpPr>
          <p:cNvPr id="3" name="内容占位符 2">
            <a:extLst>
              <a:ext uri="{FF2B5EF4-FFF2-40B4-BE49-F238E27FC236}">
                <a16:creationId xmlns:a16="http://schemas.microsoft.com/office/drawing/2014/main" id="{043693A0-8A51-45CF-B087-5A80E2C4CBB0}"/>
              </a:ext>
            </a:extLst>
          </p:cNvPr>
          <p:cNvSpPr>
            <a:spLocks noGrp="1"/>
          </p:cNvSpPr>
          <p:nvPr>
            <p:ph idx="1"/>
          </p:nvPr>
        </p:nvSpPr>
        <p:spPr/>
        <p:txBody>
          <a:bodyPr/>
          <a:lstStyle/>
          <a:p>
            <a:pPr marL="0" indent="0">
              <a:buNone/>
            </a:pPr>
            <a:r>
              <a:rPr lang="zh-CN" altLang="en-US" sz="2000" dirty="0"/>
              <a:t>关于下列类之间关系说法错误的是</a:t>
            </a:r>
            <a:r>
              <a:rPr lang="en-US" altLang="zh-CN" sz="2000" dirty="0"/>
              <a:t>( )</a:t>
            </a:r>
          </a:p>
          <a:p>
            <a:pPr marL="0" indent="0">
              <a:buNone/>
            </a:pPr>
            <a:r>
              <a:rPr lang="en-US" altLang="zh-CN" sz="2000" dirty="0"/>
              <a:t>A.</a:t>
            </a:r>
            <a:r>
              <a:rPr lang="zh-CN" altLang="en-US" sz="2000" dirty="0"/>
              <a:t>泛化关系是一种存在于一般元素和特殊元素之间的分类关系，它只使用在类型上，而不是实例上。在</a:t>
            </a:r>
            <a:r>
              <a:rPr lang="en-US" altLang="zh-CN" sz="2000" dirty="0"/>
              <a:t>UML</a:t>
            </a:r>
            <a:r>
              <a:rPr lang="zh-CN" altLang="en-US" sz="2000" dirty="0"/>
              <a:t>中，泛化关系用一条从子类指向父类的空心三角箭头表示。</a:t>
            </a:r>
            <a:endParaRPr lang="en-US" altLang="zh-CN" sz="2000" dirty="0"/>
          </a:p>
          <a:p>
            <a:pPr marL="0" indent="0">
              <a:buNone/>
            </a:pPr>
            <a:r>
              <a:rPr lang="en-US" altLang="zh-CN" sz="2000" dirty="0"/>
              <a:t>B.</a:t>
            </a:r>
            <a:r>
              <a:rPr lang="zh-CN" altLang="en-US" sz="2000" dirty="0"/>
              <a:t>聚合关系是表示整体和部分关系的关联。实质上，聚合就是一种特殊的关联。</a:t>
            </a:r>
            <a:endParaRPr lang="en-US" altLang="zh-CN" sz="2000" dirty="0"/>
          </a:p>
          <a:p>
            <a:pPr marL="0" indent="0">
              <a:buNone/>
            </a:pPr>
            <a:r>
              <a:rPr lang="en-US" altLang="zh-CN" sz="2000" dirty="0"/>
              <a:t>C.</a:t>
            </a:r>
            <a:r>
              <a:rPr lang="zh-CN" altLang="en-US" sz="2000" dirty="0"/>
              <a:t>绑定依赖是提供者为了控制和限制使用者对其内容访问的方法。</a:t>
            </a:r>
            <a:endParaRPr lang="en-US" altLang="zh-CN" sz="2000" dirty="0"/>
          </a:p>
          <a:p>
            <a:pPr marL="0" indent="0">
              <a:buNone/>
            </a:pPr>
            <a:r>
              <a:rPr lang="en-US" altLang="zh-CN" sz="2000" dirty="0"/>
              <a:t>D.</a:t>
            </a:r>
            <a:r>
              <a:rPr lang="zh-CN" altLang="en-US" sz="2000" dirty="0"/>
              <a:t>在</a:t>
            </a:r>
            <a:r>
              <a:rPr lang="en-US" altLang="zh-CN" sz="2000" dirty="0"/>
              <a:t>UML</a:t>
            </a:r>
            <a:r>
              <a:rPr lang="zh-CN" altLang="en-US" sz="2000" dirty="0"/>
              <a:t>画实现关系中，接口可以表示为一个小圆圈，并和实现接口的类直接用一条线段连接。</a:t>
            </a:r>
            <a:endParaRPr lang="en-US" altLang="zh-CN" sz="2000" dirty="0"/>
          </a:p>
          <a:p>
            <a:endParaRPr lang="en-US" altLang="zh-CN" dirty="0"/>
          </a:p>
          <a:p>
            <a:endParaRPr lang="en-US" altLang="zh-CN" dirty="0"/>
          </a:p>
        </p:txBody>
      </p:sp>
      <p:sp>
        <p:nvSpPr>
          <p:cNvPr id="4" name="内容占位符 2">
            <a:extLst>
              <a:ext uri="{FF2B5EF4-FFF2-40B4-BE49-F238E27FC236}">
                <a16:creationId xmlns:a16="http://schemas.microsoft.com/office/drawing/2014/main" id="{47E1D8ED-D39D-4104-8021-01131B0666D8}"/>
              </a:ext>
            </a:extLst>
          </p:cNvPr>
          <p:cNvSpPr txBox="1">
            <a:spLocks/>
          </p:cNvSpPr>
          <p:nvPr/>
        </p:nvSpPr>
        <p:spPr>
          <a:xfrm>
            <a:off x="1404198" y="4856195"/>
            <a:ext cx="6396872" cy="145570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800" dirty="0"/>
              <a:t>答案 </a:t>
            </a:r>
            <a:r>
              <a:rPr lang="en-US" altLang="zh-CN" sz="1800" dirty="0">
                <a:solidFill>
                  <a:srgbClr val="FF0000"/>
                </a:solidFill>
              </a:rPr>
              <a:t>C </a:t>
            </a:r>
            <a:r>
              <a:rPr lang="zh-CN" altLang="en-US" sz="1800" dirty="0"/>
              <a:t>授权依赖表达了一个事物访问另一个事物的能力。提供者可以规定使用者的权限，这是提供者控制和限制对其内容访问的方法。绑定依赖表明对目标模板使用给定的实际参数进行实例化</a:t>
            </a:r>
            <a:endParaRPr lang="zh-CN" altLang="en-US" dirty="0"/>
          </a:p>
        </p:txBody>
      </p:sp>
      <p:sp>
        <p:nvSpPr>
          <p:cNvPr id="6" name="矩形 5">
            <a:hlinkClick r:id="rId2" action="ppaction://hlinksldjump"/>
            <a:extLst>
              <a:ext uri="{FF2B5EF4-FFF2-40B4-BE49-F238E27FC236}">
                <a16:creationId xmlns:a16="http://schemas.microsoft.com/office/drawing/2014/main" id="{9338E42F-79E4-40F0-A3C5-780584C06DB9}"/>
              </a:ext>
            </a:extLst>
          </p:cNvPr>
          <p:cNvSpPr/>
          <p:nvPr/>
        </p:nvSpPr>
        <p:spPr>
          <a:xfrm>
            <a:off x="11277600" y="5943600"/>
            <a:ext cx="914400" cy="9144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16762238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iś1îḓè">
            <a:extLst>
              <a:ext uri="{FF2B5EF4-FFF2-40B4-BE49-F238E27FC236}">
                <a16:creationId xmlns:a16="http://schemas.microsoft.com/office/drawing/2014/main" id="{A838656C-ECA5-4F65-87BB-C0DABFE48320}"/>
              </a:ext>
            </a:extLst>
          </p:cNvPr>
          <p:cNvSpPr/>
          <p:nvPr/>
        </p:nvSpPr>
        <p:spPr>
          <a:xfrm>
            <a:off x="4878732" y="1068594"/>
            <a:ext cx="2149389" cy="2149389"/>
          </a:xfrm>
          <a:prstGeom prst="ellipse">
            <a:avLst/>
          </a:prstGeom>
          <a:solidFill>
            <a:srgbClr val="EB8FA6"/>
          </a:solidFill>
          <a:ln w="7620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4400" b="1" dirty="0">
                <a:solidFill>
                  <a:schemeClr val="bg1"/>
                </a:solidFill>
                <a:cs typeface="+mn-ea"/>
                <a:sym typeface="+mn-lt"/>
              </a:rPr>
              <a:t>PART</a:t>
            </a:r>
          </a:p>
          <a:p>
            <a:pPr algn="ctr" defTabSz="914354"/>
            <a:r>
              <a:rPr lang="en-US" altLang="zh-CN" sz="4400" b="1" dirty="0">
                <a:solidFill>
                  <a:schemeClr val="bg1"/>
                </a:solidFill>
                <a:cs typeface="+mn-ea"/>
                <a:sym typeface="+mn-lt"/>
              </a:rPr>
              <a:t>04</a:t>
            </a:r>
            <a:endParaRPr lang="zh-CN" altLang="en-US" sz="4400" b="1" dirty="0">
              <a:solidFill>
                <a:schemeClr val="bg1"/>
              </a:solidFill>
              <a:cs typeface="+mn-ea"/>
              <a:sym typeface="+mn-lt"/>
            </a:endParaRPr>
          </a:p>
        </p:txBody>
      </p:sp>
      <p:sp>
        <p:nvSpPr>
          <p:cNvPr id="3" name="矩形 2">
            <a:extLst>
              <a:ext uri="{FF2B5EF4-FFF2-40B4-BE49-F238E27FC236}">
                <a16:creationId xmlns:a16="http://schemas.microsoft.com/office/drawing/2014/main" id="{202C7739-3605-4FA2-A194-1065F5DBE049}"/>
              </a:ext>
            </a:extLst>
          </p:cNvPr>
          <p:cNvSpPr/>
          <p:nvPr/>
        </p:nvSpPr>
        <p:spPr>
          <a:xfrm>
            <a:off x="5168597" y="3475213"/>
            <a:ext cx="1569661" cy="923330"/>
          </a:xfrm>
          <a:prstGeom prst="rect">
            <a:avLst/>
          </a:prstGeom>
        </p:spPr>
        <p:txBody>
          <a:bodyPr wrap="none">
            <a:spAutoFit/>
          </a:bodyPr>
          <a:lstStyle/>
          <a:p>
            <a:pPr algn="ctr"/>
            <a:r>
              <a:rPr lang="zh-CN" altLang="en-US" sz="5400" b="1" dirty="0">
                <a:solidFill>
                  <a:schemeClr val="tx1">
                    <a:lumMod val="75000"/>
                    <a:lumOff val="25000"/>
                  </a:schemeClr>
                </a:solidFill>
                <a:cs typeface="+mn-ea"/>
                <a:sym typeface="+mn-lt"/>
              </a:rPr>
              <a:t>其他</a:t>
            </a:r>
          </a:p>
        </p:txBody>
      </p:sp>
    </p:spTree>
    <p:extLst>
      <p:ext uri="{BB962C8B-B14F-4D97-AF65-F5344CB8AC3E}">
        <p14:creationId xmlns:p14="http://schemas.microsoft.com/office/powerpoint/2010/main" val="2297620912"/>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顺序图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891591" cy="461665"/>
          </a:xfrm>
          <a:prstGeom prst="rect">
            <a:avLst/>
          </a:prstGeom>
        </p:spPr>
        <p:txBody>
          <a:bodyPr wrap="none">
            <a:spAutoFit/>
          </a:bodyPr>
          <a:lstStyle/>
          <a:p>
            <a:r>
              <a:rPr lang="zh-CN" altLang="en-US" sz="2400" b="1" dirty="0">
                <a:solidFill>
                  <a:srgbClr val="EB8FA6"/>
                </a:solidFill>
                <a:cs typeface="+mn-ea"/>
                <a:sym typeface="+mn-lt"/>
              </a:rPr>
              <a:t> 概念</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2862322"/>
          </a:xfrm>
          <a:prstGeom prst="rect">
            <a:avLst/>
          </a:prstGeom>
        </p:spPr>
        <p:txBody>
          <a:bodyPr wrap="square">
            <a:spAutoFit/>
          </a:bodyPr>
          <a:lstStyle/>
          <a:p>
            <a:r>
              <a:rPr lang="zh-CN" altLang="zh-CN" sz="2000" dirty="0"/>
              <a:t>顺序图</a:t>
            </a:r>
            <a:r>
              <a:rPr lang="en-US" altLang="zh-CN" sz="2000" dirty="0"/>
              <a:t>(Sequence Diagram)</a:t>
            </a:r>
            <a:r>
              <a:rPr lang="zh-CN" altLang="zh-CN" sz="2000" dirty="0"/>
              <a:t>是强调消息时间顺序的交互图</a:t>
            </a:r>
            <a:r>
              <a:rPr lang="en-US" altLang="zh-CN" sz="2000" dirty="0"/>
              <a:t>,</a:t>
            </a:r>
            <a:r>
              <a:rPr lang="zh-CN" altLang="zh-CN" sz="2000" dirty="0"/>
              <a:t>它描述了对象之间传送消息的时间顺序</a:t>
            </a:r>
            <a:r>
              <a:rPr lang="en-US" altLang="zh-CN" sz="2000" dirty="0"/>
              <a:t>,</a:t>
            </a:r>
            <a:r>
              <a:rPr lang="zh-CN" altLang="zh-CN" sz="2000" b="1" dirty="0"/>
              <a:t>用于表示用例中的行为顺序</a:t>
            </a:r>
            <a:r>
              <a:rPr lang="zh-CN" altLang="zh-CN" sz="2000" dirty="0"/>
              <a:t>。顺序图将交互关系表示为一个</a:t>
            </a:r>
            <a:r>
              <a:rPr lang="zh-CN" altLang="zh-CN" sz="2000" b="1" dirty="0"/>
              <a:t>二维图</a:t>
            </a:r>
            <a:r>
              <a:rPr lang="zh-CN" altLang="zh-CN" sz="2000" dirty="0"/>
              <a:t>。横向轴代表了在协作中各独立对象的类元角色。纵向轴是时间轴</a:t>
            </a:r>
            <a:r>
              <a:rPr lang="en-US" altLang="zh-CN" sz="2000" dirty="0"/>
              <a:t>,</a:t>
            </a:r>
            <a:r>
              <a:rPr lang="zh-CN" altLang="zh-CN" sz="2000" dirty="0"/>
              <a:t>时间沿竖线向下延伸。</a:t>
            </a:r>
          </a:p>
          <a:p>
            <a:endParaRPr lang="en-US" altLang="zh-CN" sz="2000" dirty="0"/>
          </a:p>
          <a:p>
            <a:r>
              <a:rPr lang="zh-CN" altLang="zh-CN" sz="2000" dirty="0"/>
              <a:t>顺序图的主要用途之一，是把用例表达的需求</a:t>
            </a:r>
            <a:r>
              <a:rPr lang="en-US" altLang="zh-CN" sz="2000" dirty="0"/>
              <a:t>,</a:t>
            </a:r>
            <a:r>
              <a:rPr lang="zh-CN" altLang="zh-CN" sz="2000" dirty="0"/>
              <a:t>转化为进一步、更加正式层次的精细表</a:t>
            </a:r>
          </a:p>
          <a:p>
            <a:r>
              <a:rPr lang="zh-CN" altLang="zh-CN" sz="2000" dirty="0"/>
              <a:t>达。用例常常被细化为一个或者更多的顺序图。顺序图除了在设计新系统方面的用途外，</a:t>
            </a:r>
          </a:p>
          <a:p>
            <a:r>
              <a:rPr lang="zh-CN" altLang="zh-CN" sz="2000" dirty="0"/>
              <a:t>它们还能用来记录一个</a:t>
            </a:r>
            <a:r>
              <a:rPr lang="zh-CN" altLang="zh-CN" sz="2000" b="1" dirty="0"/>
              <a:t>存在系统</a:t>
            </a:r>
            <a:r>
              <a:rPr lang="en-US" altLang="zh-CN" sz="2000" dirty="0"/>
              <a:t>(</a:t>
            </a:r>
            <a:r>
              <a:rPr lang="zh-CN" altLang="zh-CN" sz="2000" dirty="0"/>
              <a:t>称它为</a:t>
            </a:r>
            <a:r>
              <a:rPr lang="en-US" altLang="zh-CN" sz="2000" dirty="0"/>
              <a:t>“</a:t>
            </a:r>
            <a:r>
              <a:rPr lang="zh-CN" altLang="zh-CN" sz="2000" dirty="0"/>
              <a:t>遗产</a:t>
            </a:r>
            <a:r>
              <a:rPr lang="en-US" altLang="zh-CN" sz="2000" dirty="0"/>
              <a:t>”)</a:t>
            </a:r>
            <a:r>
              <a:rPr lang="zh-CN" altLang="zh-CN" sz="2000" dirty="0"/>
              <a:t>的对象现在如何交互。当把这个系统移交给另一个人或组织时，这个文档很有用。</a:t>
            </a:r>
          </a:p>
          <a:p>
            <a:endParaRPr lang="zh-CN" altLang="zh-CN" sz="2000" dirty="0"/>
          </a:p>
        </p:txBody>
      </p:sp>
    </p:spTree>
    <p:extLst>
      <p:ext uri="{BB962C8B-B14F-4D97-AF65-F5344CB8AC3E}">
        <p14:creationId xmlns:p14="http://schemas.microsoft.com/office/powerpoint/2010/main" val="305786616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顺序图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891591" cy="461665"/>
          </a:xfrm>
          <a:prstGeom prst="rect">
            <a:avLst/>
          </a:prstGeom>
        </p:spPr>
        <p:txBody>
          <a:bodyPr wrap="none">
            <a:spAutoFit/>
          </a:bodyPr>
          <a:lstStyle/>
          <a:p>
            <a:r>
              <a:rPr lang="zh-CN" altLang="en-US" sz="2400" b="1" dirty="0">
                <a:solidFill>
                  <a:srgbClr val="EB8FA6"/>
                </a:solidFill>
                <a:cs typeface="+mn-ea"/>
                <a:sym typeface="+mn-lt"/>
              </a:rPr>
              <a:t> 概念</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369332"/>
          </a:xfrm>
          <a:prstGeom prst="rect">
            <a:avLst/>
          </a:prstGeom>
        </p:spPr>
        <p:txBody>
          <a:bodyPr wrap="square">
            <a:spAutoFit/>
          </a:bodyPr>
          <a:lstStyle/>
          <a:p>
            <a:r>
              <a:rPr lang="zh-CN" altLang="zh-CN" dirty="0"/>
              <a:t>在</a:t>
            </a:r>
            <a:r>
              <a:rPr lang="en-US" altLang="zh-CN" dirty="0"/>
              <a:t>UML</a:t>
            </a:r>
            <a:r>
              <a:rPr lang="zh-CN" altLang="zh-CN" dirty="0"/>
              <a:t>图中</a:t>
            </a:r>
            <a:r>
              <a:rPr lang="en-US" altLang="zh-CN" dirty="0"/>
              <a:t>,</a:t>
            </a:r>
            <a:r>
              <a:rPr lang="zh-CN" altLang="zh-CN" dirty="0"/>
              <a:t>顺序图与用例图和类图之间关系如图所示。</a:t>
            </a:r>
            <a:endParaRPr lang="zh-CN" altLang="zh-CN" sz="2000" dirty="0"/>
          </a:p>
        </p:txBody>
      </p:sp>
      <p:pic>
        <p:nvPicPr>
          <p:cNvPr id="4" name="图片 3">
            <a:extLst>
              <a:ext uri="{FF2B5EF4-FFF2-40B4-BE49-F238E27FC236}">
                <a16:creationId xmlns:a16="http://schemas.microsoft.com/office/drawing/2014/main" id="{D7FEF7B6-AD3F-415A-AF99-04C2047F5619}"/>
              </a:ext>
            </a:extLst>
          </p:cNvPr>
          <p:cNvPicPr>
            <a:picLocks noChangeAspect="1"/>
          </p:cNvPicPr>
          <p:nvPr/>
        </p:nvPicPr>
        <p:blipFill>
          <a:blip r:embed="rId2"/>
          <a:stretch>
            <a:fillRect/>
          </a:stretch>
        </p:blipFill>
        <p:spPr>
          <a:xfrm>
            <a:off x="1109097" y="2012656"/>
            <a:ext cx="6048941" cy="4049351"/>
          </a:xfrm>
          <a:prstGeom prst="rect">
            <a:avLst/>
          </a:prstGeom>
        </p:spPr>
      </p:pic>
    </p:spTree>
    <p:extLst>
      <p:ext uri="{BB962C8B-B14F-4D97-AF65-F5344CB8AC3E}">
        <p14:creationId xmlns:p14="http://schemas.microsoft.com/office/powerpoint/2010/main" val="96971055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顺序图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507144" cy="461665"/>
          </a:xfrm>
          <a:prstGeom prst="rect">
            <a:avLst/>
          </a:prstGeom>
        </p:spPr>
        <p:txBody>
          <a:bodyPr wrap="none">
            <a:spAutoFit/>
          </a:bodyPr>
          <a:lstStyle/>
          <a:p>
            <a:r>
              <a:rPr lang="zh-CN" altLang="en-US" sz="2400" b="1" dirty="0">
                <a:solidFill>
                  <a:srgbClr val="EB8FA6"/>
                </a:solidFill>
                <a:cs typeface="+mn-ea"/>
                <a:sym typeface="+mn-lt"/>
              </a:rPr>
              <a:t> 基本内容</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2862322"/>
          </a:xfrm>
          <a:prstGeom prst="rect">
            <a:avLst/>
          </a:prstGeom>
        </p:spPr>
        <p:txBody>
          <a:bodyPr wrap="square">
            <a:spAutoFit/>
          </a:bodyPr>
          <a:lstStyle/>
          <a:p>
            <a:r>
              <a:rPr lang="zh-CN" altLang="zh-CN" sz="2000" dirty="0"/>
              <a:t>顺序图中包括的建模元素主要有</a:t>
            </a:r>
            <a:r>
              <a:rPr lang="en-US" altLang="zh-CN" sz="2000" dirty="0"/>
              <a:t>:</a:t>
            </a:r>
            <a:r>
              <a:rPr lang="zh-CN" altLang="zh-CN" sz="2000" b="1" dirty="0"/>
              <a:t>角色</a:t>
            </a:r>
            <a:r>
              <a:rPr lang="en-US" altLang="zh-CN" sz="2000" dirty="0"/>
              <a:t>(Actor)</a:t>
            </a:r>
            <a:r>
              <a:rPr lang="zh-CN" altLang="zh-CN" sz="2000" dirty="0"/>
              <a:t>、</a:t>
            </a:r>
            <a:r>
              <a:rPr lang="zh-CN" altLang="zh-CN" sz="2000" b="1" dirty="0"/>
              <a:t>对象</a:t>
            </a:r>
            <a:r>
              <a:rPr lang="en-US" altLang="zh-CN" sz="2000" dirty="0"/>
              <a:t>(Object)</a:t>
            </a:r>
            <a:r>
              <a:rPr lang="zh-CN" altLang="zh-CN" sz="2000" dirty="0"/>
              <a:t>、</a:t>
            </a:r>
            <a:r>
              <a:rPr lang="zh-CN" altLang="zh-CN" sz="2000" b="1" dirty="0"/>
              <a:t>生命线</a:t>
            </a:r>
            <a:r>
              <a:rPr lang="en-US" altLang="zh-CN" sz="2000" dirty="0"/>
              <a:t>(Lifeline)</a:t>
            </a:r>
            <a:r>
              <a:rPr lang="zh-CN" altLang="zh-CN" sz="2000" dirty="0"/>
              <a:t>、</a:t>
            </a:r>
            <a:r>
              <a:rPr lang="zh-CN" altLang="zh-CN" sz="2000" b="1" dirty="0"/>
              <a:t>激活</a:t>
            </a:r>
            <a:r>
              <a:rPr lang="en-US" altLang="zh-CN" sz="2000" dirty="0"/>
              <a:t>(Activation)</a:t>
            </a:r>
            <a:r>
              <a:rPr lang="zh-CN" altLang="zh-CN" sz="2000" dirty="0"/>
              <a:t>、</a:t>
            </a:r>
            <a:r>
              <a:rPr lang="zh-CN" altLang="zh-CN" sz="2000" b="1" dirty="0"/>
              <a:t>消息</a:t>
            </a:r>
            <a:r>
              <a:rPr lang="en-US" altLang="zh-CN" sz="2000" dirty="0"/>
              <a:t>( Message)</a:t>
            </a:r>
            <a:endParaRPr lang="zh-CN" altLang="zh-CN" sz="2000" dirty="0"/>
          </a:p>
          <a:p>
            <a:endParaRPr lang="zh-CN" altLang="zh-CN" sz="2000" dirty="0"/>
          </a:p>
          <a:p>
            <a:r>
              <a:rPr lang="en-US" altLang="zh-CN" sz="2000" dirty="0"/>
              <a:t>1.</a:t>
            </a:r>
            <a:r>
              <a:rPr lang="zh-CN" altLang="zh-CN" sz="2000" dirty="0">
                <a:solidFill>
                  <a:srgbClr val="FF0000"/>
                </a:solidFill>
              </a:rPr>
              <a:t>角色</a:t>
            </a:r>
          </a:p>
          <a:p>
            <a:r>
              <a:rPr lang="zh-CN" altLang="zh-CN" sz="2000" dirty="0"/>
              <a:t>系统角色</a:t>
            </a:r>
            <a:r>
              <a:rPr lang="en-US" altLang="zh-CN" sz="2000" dirty="0"/>
              <a:t>(Actor)</a:t>
            </a:r>
            <a:r>
              <a:rPr lang="zh-CN" altLang="zh-CN" sz="2000" dirty="0"/>
              <a:t>可以是</a:t>
            </a:r>
            <a:r>
              <a:rPr lang="zh-CN" altLang="zh-CN" sz="2000" b="1" dirty="0"/>
              <a:t>人</a:t>
            </a:r>
            <a:r>
              <a:rPr lang="zh-CN" altLang="zh-CN" sz="2000" dirty="0"/>
              <a:t>或其他的</a:t>
            </a:r>
            <a:r>
              <a:rPr lang="zh-CN" altLang="zh-CN" sz="2000" b="1" dirty="0"/>
              <a:t>系统</a:t>
            </a:r>
            <a:r>
              <a:rPr lang="zh-CN" altLang="zh-CN" sz="2000" dirty="0"/>
              <a:t>或者其</a:t>
            </a:r>
            <a:r>
              <a:rPr lang="zh-CN" altLang="zh-CN" sz="2000" b="1" dirty="0"/>
              <a:t>子系统</a:t>
            </a:r>
            <a:r>
              <a:rPr lang="zh-CN" altLang="zh-CN" sz="2000" dirty="0"/>
              <a:t>。</a:t>
            </a:r>
          </a:p>
          <a:p>
            <a:r>
              <a:rPr lang="en-US" altLang="zh-CN" sz="2000" dirty="0"/>
              <a:t>2.</a:t>
            </a:r>
            <a:r>
              <a:rPr lang="zh-CN" altLang="zh-CN" sz="2000" dirty="0">
                <a:solidFill>
                  <a:srgbClr val="FF0000"/>
                </a:solidFill>
              </a:rPr>
              <a:t>对象</a:t>
            </a:r>
          </a:p>
          <a:p>
            <a:r>
              <a:rPr lang="zh-CN" altLang="zh-CN" sz="2000" dirty="0"/>
              <a:t>顺序图中的对象</a:t>
            </a:r>
            <a:r>
              <a:rPr lang="en-US" altLang="zh-CN" sz="2000" dirty="0"/>
              <a:t>(Object)</a:t>
            </a:r>
            <a:r>
              <a:rPr lang="zh-CN" altLang="zh-CN" sz="2000" dirty="0"/>
              <a:t>在概念上和它在类图中的定义是一致的</a:t>
            </a:r>
            <a:r>
              <a:rPr lang="en-US" altLang="zh-CN" sz="2000" dirty="0"/>
              <a:t>,</a:t>
            </a:r>
            <a:r>
              <a:rPr lang="zh-CN" altLang="zh-CN" sz="2000" dirty="0"/>
              <a:t>它们之间可以进行</a:t>
            </a:r>
          </a:p>
          <a:p>
            <a:r>
              <a:rPr lang="zh-CN" altLang="zh-CN" sz="2000" dirty="0"/>
              <a:t>交互</a:t>
            </a:r>
            <a:r>
              <a:rPr lang="en-US" altLang="zh-CN" sz="2000" dirty="0"/>
              <a:t>,</a:t>
            </a:r>
            <a:r>
              <a:rPr lang="zh-CN" altLang="zh-CN" sz="2000" dirty="0"/>
              <a:t>交互的顺序按时间的顺序。在顺序图中对象用</a:t>
            </a:r>
            <a:r>
              <a:rPr lang="zh-CN" altLang="zh-CN" sz="2000" b="1" dirty="0"/>
              <a:t>矩形框</a:t>
            </a:r>
            <a:r>
              <a:rPr lang="zh-CN" altLang="zh-CN" sz="2000" dirty="0"/>
              <a:t>表示，对象名带有下划线。</a:t>
            </a:r>
          </a:p>
          <a:p>
            <a:endParaRPr lang="zh-CN" altLang="zh-CN" sz="2000" dirty="0"/>
          </a:p>
        </p:txBody>
      </p:sp>
    </p:spTree>
    <p:extLst>
      <p:ext uri="{BB962C8B-B14F-4D97-AF65-F5344CB8AC3E}">
        <p14:creationId xmlns:p14="http://schemas.microsoft.com/office/powerpoint/2010/main" val="1677208136"/>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顺序图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507144" cy="461665"/>
          </a:xfrm>
          <a:prstGeom prst="rect">
            <a:avLst/>
          </a:prstGeom>
        </p:spPr>
        <p:txBody>
          <a:bodyPr wrap="none">
            <a:spAutoFit/>
          </a:bodyPr>
          <a:lstStyle/>
          <a:p>
            <a:r>
              <a:rPr lang="zh-CN" altLang="en-US" sz="2400" b="1" dirty="0">
                <a:solidFill>
                  <a:srgbClr val="EB8FA6"/>
                </a:solidFill>
                <a:cs typeface="+mn-ea"/>
                <a:sym typeface="+mn-lt"/>
              </a:rPr>
              <a:t> 基本内容</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2215991"/>
          </a:xfrm>
          <a:prstGeom prst="rect">
            <a:avLst/>
          </a:prstGeom>
        </p:spPr>
        <p:txBody>
          <a:bodyPr wrap="square">
            <a:spAutoFit/>
          </a:bodyPr>
          <a:lstStyle/>
          <a:p>
            <a:r>
              <a:rPr lang="zh-CN" altLang="zh-CN" sz="2000" dirty="0"/>
              <a:t>对象包括三种命名方式</a:t>
            </a:r>
            <a:r>
              <a:rPr lang="en-US" altLang="zh-CN" sz="2000" dirty="0"/>
              <a:t>,</a:t>
            </a:r>
            <a:r>
              <a:rPr lang="zh-CN" altLang="zh-CN" sz="2000" dirty="0"/>
              <a:t>如图所示。</a:t>
            </a:r>
            <a:endParaRPr lang="en-US" altLang="zh-CN" sz="2000" dirty="0"/>
          </a:p>
          <a:p>
            <a:r>
              <a:rPr lang="zh-CN" altLang="zh-CN" sz="2000" dirty="0"/>
              <a:t>第一种方式包括对象名和它所属的类名</a:t>
            </a:r>
            <a:r>
              <a:rPr lang="en-US" altLang="zh-CN" sz="2000" dirty="0"/>
              <a:t>,</a:t>
            </a:r>
            <a:r>
              <a:rPr lang="zh-CN" altLang="zh-CN" sz="2000" dirty="0"/>
              <a:t>中间用冒号隔开</a:t>
            </a:r>
            <a:r>
              <a:rPr lang="en-US" altLang="zh-CN" sz="2000" dirty="0"/>
              <a:t>;</a:t>
            </a:r>
            <a:endParaRPr lang="zh-CN" altLang="zh-CN" sz="2000" dirty="0"/>
          </a:p>
          <a:p>
            <a:r>
              <a:rPr lang="zh-CN" altLang="zh-CN" sz="2000" dirty="0"/>
              <a:t>第二种方式只显示对象名不显示类名</a:t>
            </a:r>
            <a:r>
              <a:rPr lang="en-US" altLang="zh-CN" sz="2000" dirty="0"/>
              <a:t>;</a:t>
            </a:r>
            <a:endParaRPr lang="zh-CN" altLang="zh-CN" sz="2000" dirty="0"/>
          </a:p>
          <a:p>
            <a:r>
              <a:rPr lang="zh-CN" altLang="zh-CN" sz="2000" dirty="0"/>
              <a:t>第三种方式只显示类名不显示对象名</a:t>
            </a:r>
            <a:r>
              <a:rPr lang="en-US" altLang="zh-CN" sz="2000" dirty="0"/>
              <a:t>,</a:t>
            </a:r>
            <a:r>
              <a:rPr lang="zh-CN" altLang="zh-CN" sz="2000" dirty="0"/>
              <a:t>即表示它是一个匿名对象</a:t>
            </a:r>
            <a:r>
              <a:rPr lang="en-US" altLang="zh-CN" sz="2000" dirty="0"/>
              <a:t>,</a:t>
            </a:r>
            <a:r>
              <a:rPr lang="zh-CN" altLang="zh-CN" sz="2000" dirty="0"/>
              <a:t>这样参与交互的并不</a:t>
            </a:r>
          </a:p>
          <a:p>
            <a:r>
              <a:rPr lang="zh-CN" altLang="zh-CN" sz="2000" dirty="0"/>
              <a:t>限于特定的对象</a:t>
            </a:r>
            <a:r>
              <a:rPr lang="en-US" altLang="zh-CN" sz="2000" dirty="0"/>
              <a:t>,</a:t>
            </a:r>
            <a:r>
              <a:rPr lang="zh-CN" altLang="zh-CN" sz="2000" dirty="0"/>
              <a:t>而是适应于该类的任何对象。</a:t>
            </a:r>
          </a:p>
          <a:p>
            <a:endParaRPr lang="zh-CN" altLang="zh-CN" dirty="0"/>
          </a:p>
          <a:p>
            <a:endParaRPr lang="zh-CN" altLang="zh-CN" sz="2000" dirty="0"/>
          </a:p>
        </p:txBody>
      </p:sp>
      <p:pic>
        <p:nvPicPr>
          <p:cNvPr id="4" name="图片 3">
            <a:extLst>
              <a:ext uri="{FF2B5EF4-FFF2-40B4-BE49-F238E27FC236}">
                <a16:creationId xmlns:a16="http://schemas.microsoft.com/office/drawing/2014/main" id="{0BD817F3-31D5-43C3-AF5F-BB0A839577EF}"/>
              </a:ext>
            </a:extLst>
          </p:cNvPr>
          <p:cNvPicPr>
            <a:picLocks noChangeAspect="1"/>
          </p:cNvPicPr>
          <p:nvPr/>
        </p:nvPicPr>
        <p:blipFill>
          <a:blip r:embed="rId2"/>
          <a:stretch>
            <a:fillRect/>
          </a:stretch>
        </p:blipFill>
        <p:spPr>
          <a:xfrm>
            <a:off x="836027" y="3263923"/>
            <a:ext cx="5907673" cy="3025548"/>
          </a:xfrm>
          <a:prstGeom prst="rect">
            <a:avLst/>
          </a:prstGeom>
        </p:spPr>
      </p:pic>
    </p:spTree>
    <p:extLst>
      <p:ext uri="{BB962C8B-B14F-4D97-AF65-F5344CB8AC3E}">
        <p14:creationId xmlns:p14="http://schemas.microsoft.com/office/powerpoint/2010/main" val="3003897167"/>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090C49A6-3286-4AA2-9476-45E812ED9B7D}"/>
              </a:ext>
            </a:extLst>
          </p:cNvPr>
          <p:cNvGrpSpPr/>
          <p:nvPr/>
        </p:nvGrpSpPr>
        <p:grpSpPr>
          <a:xfrm>
            <a:off x="5172658" y="5434129"/>
            <a:ext cx="1687439" cy="356768"/>
            <a:chOff x="5398901" y="4694472"/>
            <a:chExt cx="1687439" cy="356768"/>
          </a:xfrm>
        </p:grpSpPr>
        <p:sp>
          <p:nvSpPr>
            <p:cNvPr id="8" name="矩形: 圆角 7">
              <a:extLst>
                <a:ext uri="{FF2B5EF4-FFF2-40B4-BE49-F238E27FC236}">
                  <a16:creationId xmlns:a16="http://schemas.microsoft.com/office/drawing/2014/main" id="{81D7B3BF-B81A-4FCB-9F2B-997E42E02A3A}"/>
                </a:ext>
              </a:extLst>
            </p:cNvPr>
            <p:cNvSpPr/>
            <p:nvPr/>
          </p:nvSpPr>
          <p:spPr>
            <a:xfrm>
              <a:off x="5398901" y="4694472"/>
              <a:ext cx="1687439" cy="356768"/>
            </a:xfrm>
            <a:prstGeom prst="roundRect">
              <a:avLst>
                <a:gd name="adj" fmla="val 0"/>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b="1" dirty="0">
                <a:solidFill>
                  <a:schemeClr val="tx1">
                    <a:lumMod val="75000"/>
                    <a:lumOff val="25000"/>
                  </a:schemeClr>
                </a:solidFill>
                <a:cs typeface="+mn-ea"/>
                <a:sym typeface="+mn-lt"/>
              </a:endParaRPr>
            </a:p>
          </p:txBody>
        </p:sp>
        <p:sp>
          <p:nvSpPr>
            <p:cNvPr id="9" name="link-interface-symbol-rotated-to-right_44493">
              <a:extLst>
                <a:ext uri="{FF2B5EF4-FFF2-40B4-BE49-F238E27FC236}">
                  <a16:creationId xmlns:a16="http://schemas.microsoft.com/office/drawing/2014/main" id="{B89234C2-2014-4C07-ACBA-B52A33152040}"/>
                </a:ext>
              </a:extLst>
            </p:cNvPr>
            <p:cNvSpPr>
              <a:spLocks noChangeAspect="1"/>
            </p:cNvSpPr>
            <p:nvPr/>
          </p:nvSpPr>
          <p:spPr bwMode="auto">
            <a:xfrm>
              <a:off x="5578508" y="4775573"/>
              <a:ext cx="194971" cy="194567"/>
            </a:xfrm>
            <a:custGeom>
              <a:avLst/>
              <a:gdLst>
                <a:gd name="connsiteX0" fmla="*/ 294871 w 608829"/>
                <a:gd name="connsiteY0" fmla="*/ 177400 h 607568"/>
                <a:gd name="connsiteX1" fmla="*/ 335683 w 608829"/>
                <a:gd name="connsiteY1" fmla="*/ 187426 h 607568"/>
                <a:gd name="connsiteX2" fmla="*/ 387100 w 608829"/>
                <a:gd name="connsiteY2" fmla="*/ 221138 h 607568"/>
                <a:gd name="connsiteX3" fmla="*/ 321745 w 608829"/>
                <a:gd name="connsiteY3" fmla="*/ 286295 h 607568"/>
                <a:gd name="connsiteX4" fmla="*/ 236256 w 608829"/>
                <a:gd name="connsiteY4" fmla="*/ 286295 h 607568"/>
                <a:gd name="connsiteX5" fmla="*/ 109882 w 608829"/>
                <a:gd name="connsiteY5" fmla="*/ 412484 h 607568"/>
                <a:gd name="connsiteX6" fmla="*/ 109882 w 608829"/>
                <a:gd name="connsiteY6" fmla="*/ 497848 h 607568"/>
                <a:gd name="connsiteX7" fmla="*/ 195370 w 608829"/>
                <a:gd name="connsiteY7" fmla="*/ 497848 h 607568"/>
                <a:gd name="connsiteX8" fmla="*/ 253498 w 608829"/>
                <a:gd name="connsiteY8" fmla="*/ 439805 h 607568"/>
                <a:gd name="connsiteX9" fmla="*/ 374814 w 608829"/>
                <a:gd name="connsiteY9" fmla="*/ 447846 h 607568"/>
                <a:gd name="connsiteX10" fmla="*/ 260726 w 608829"/>
                <a:gd name="connsiteY10" fmla="*/ 563108 h 607568"/>
                <a:gd name="connsiteX11" fmla="*/ 44526 w 608829"/>
                <a:gd name="connsiteY11" fmla="*/ 563108 h 607568"/>
                <a:gd name="connsiteX12" fmla="*/ 44526 w 608829"/>
                <a:gd name="connsiteY12" fmla="*/ 347328 h 607568"/>
                <a:gd name="connsiteX13" fmla="*/ 170901 w 608829"/>
                <a:gd name="connsiteY13" fmla="*/ 221138 h 607568"/>
                <a:gd name="connsiteX14" fmla="*/ 176889 w 608829"/>
                <a:gd name="connsiteY14" fmla="*/ 215674 h 607568"/>
                <a:gd name="connsiteX15" fmla="*/ 294871 w 608829"/>
                <a:gd name="connsiteY15" fmla="*/ 177400 h 607568"/>
                <a:gd name="connsiteX16" fmla="*/ 455930 w 608829"/>
                <a:gd name="connsiteY16" fmla="*/ 0 h 607568"/>
                <a:gd name="connsiteX17" fmla="*/ 563990 w 608829"/>
                <a:gd name="connsiteY17" fmla="*/ 44453 h 607568"/>
                <a:gd name="connsiteX18" fmla="*/ 563990 w 608829"/>
                <a:gd name="connsiteY18" fmla="*/ 260200 h 607568"/>
                <a:gd name="connsiteX19" fmla="*/ 516388 w 608829"/>
                <a:gd name="connsiteY19" fmla="*/ 307719 h 607568"/>
                <a:gd name="connsiteX20" fmla="*/ 437602 w 608829"/>
                <a:gd name="connsiteY20" fmla="*/ 386370 h 607568"/>
                <a:gd name="connsiteX21" fmla="*/ 425004 w 608829"/>
                <a:gd name="connsiteY21" fmla="*/ 397708 h 607568"/>
                <a:gd name="connsiteX22" fmla="*/ 272905 w 608829"/>
                <a:gd name="connsiteY22" fmla="*/ 419974 h 607568"/>
                <a:gd name="connsiteX23" fmla="*/ 221483 w 608829"/>
                <a:gd name="connsiteY23" fmla="*/ 386370 h 607568"/>
                <a:gd name="connsiteX24" fmla="*/ 286742 w 608829"/>
                <a:gd name="connsiteY24" fmla="*/ 321223 h 607568"/>
                <a:gd name="connsiteX25" fmla="*/ 372343 w 608829"/>
                <a:gd name="connsiteY25" fmla="*/ 321223 h 607568"/>
                <a:gd name="connsiteX26" fmla="*/ 422423 w 608829"/>
                <a:gd name="connsiteY26" fmla="*/ 271126 h 607568"/>
                <a:gd name="connsiteX27" fmla="*/ 498731 w 608829"/>
                <a:gd name="connsiteY27" fmla="*/ 195053 h 607568"/>
                <a:gd name="connsiteX28" fmla="*/ 498731 w 608829"/>
                <a:gd name="connsiteY28" fmla="*/ 109600 h 607568"/>
                <a:gd name="connsiteX29" fmla="*/ 413130 w 608829"/>
                <a:gd name="connsiteY29" fmla="*/ 109600 h 607568"/>
                <a:gd name="connsiteX30" fmla="*/ 352517 w 608829"/>
                <a:gd name="connsiteY30" fmla="*/ 170211 h 607568"/>
                <a:gd name="connsiteX31" fmla="*/ 231189 w 608829"/>
                <a:gd name="connsiteY31" fmla="*/ 160933 h 607568"/>
                <a:gd name="connsiteX32" fmla="*/ 347871 w 608829"/>
                <a:gd name="connsiteY32" fmla="*/ 44453 h 607568"/>
                <a:gd name="connsiteX33" fmla="*/ 455930 w 608829"/>
                <a:gd name="connsiteY33" fmla="*/ 0 h 607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8829" h="607568">
                  <a:moveTo>
                    <a:pt x="294871" y="177400"/>
                  </a:moveTo>
                  <a:cubicBezTo>
                    <a:pt x="308774" y="178830"/>
                    <a:pt x="322519" y="182168"/>
                    <a:pt x="335683" y="187426"/>
                  </a:cubicBezTo>
                  <a:cubicBezTo>
                    <a:pt x="354164" y="194642"/>
                    <a:pt x="371923" y="205983"/>
                    <a:pt x="387100" y="221138"/>
                  </a:cubicBezTo>
                  <a:lnTo>
                    <a:pt x="321745" y="286295"/>
                  </a:lnTo>
                  <a:cubicBezTo>
                    <a:pt x="298204" y="262789"/>
                    <a:pt x="259796" y="262789"/>
                    <a:pt x="236256" y="286295"/>
                  </a:cubicBezTo>
                  <a:lnTo>
                    <a:pt x="109882" y="412484"/>
                  </a:lnTo>
                  <a:cubicBezTo>
                    <a:pt x="86238" y="435990"/>
                    <a:pt x="86238" y="474342"/>
                    <a:pt x="109882" y="497848"/>
                  </a:cubicBezTo>
                  <a:cubicBezTo>
                    <a:pt x="133422" y="521457"/>
                    <a:pt x="171830" y="521457"/>
                    <a:pt x="195370" y="497848"/>
                  </a:cubicBezTo>
                  <a:lnTo>
                    <a:pt x="253498" y="439805"/>
                  </a:lnTo>
                  <a:cubicBezTo>
                    <a:pt x="303263" y="459599"/>
                    <a:pt x="316685" y="461249"/>
                    <a:pt x="374814" y="447846"/>
                  </a:cubicBezTo>
                  <a:lnTo>
                    <a:pt x="260726" y="563108"/>
                  </a:lnTo>
                  <a:cubicBezTo>
                    <a:pt x="201255" y="622388"/>
                    <a:pt x="103996" y="622388"/>
                    <a:pt x="44526" y="563108"/>
                  </a:cubicBezTo>
                  <a:cubicBezTo>
                    <a:pt x="-14841" y="503724"/>
                    <a:pt x="-14841" y="406608"/>
                    <a:pt x="44526" y="347328"/>
                  </a:cubicBezTo>
                  <a:lnTo>
                    <a:pt x="170901" y="221138"/>
                  </a:lnTo>
                  <a:cubicBezTo>
                    <a:pt x="172656" y="219385"/>
                    <a:pt x="174721" y="217323"/>
                    <a:pt x="176889" y="215674"/>
                  </a:cubicBezTo>
                  <a:cubicBezTo>
                    <a:pt x="210031" y="185982"/>
                    <a:pt x="253163" y="173108"/>
                    <a:pt x="294871" y="177400"/>
                  </a:cubicBezTo>
                  <a:close/>
                  <a:moveTo>
                    <a:pt x="455930" y="0"/>
                  </a:moveTo>
                  <a:cubicBezTo>
                    <a:pt x="495117" y="0"/>
                    <a:pt x="534303" y="14818"/>
                    <a:pt x="563990" y="44453"/>
                  </a:cubicBezTo>
                  <a:cubicBezTo>
                    <a:pt x="623776" y="104136"/>
                    <a:pt x="623776" y="200929"/>
                    <a:pt x="563990" y="260200"/>
                  </a:cubicBezTo>
                  <a:lnTo>
                    <a:pt x="516388" y="307719"/>
                  </a:lnTo>
                  <a:lnTo>
                    <a:pt x="437602" y="386370"/>
                  </a:lnTo>
                  <a:cubicBezTo>
                    <a:pt x="433781" y="390596"/>
                    <a:pt x="429135" y="394410"/>
                    <a:pt x="425004" y="397708"/>
                  </a:cubicBezTo>
                  <a:cubicBezTo>
                    <a:pt x="381120" y="432240"/>
                    <a:pt x="322986" y="439765"/>
                    <a:pt x="272905" y="419974"/>
                  </a:cubicBezTo>
                  <a:cubicBezTo>
                    <a:pt x="254319" y="412861"/>
                    <a:pt x="236662" y="401522"/>
                    <a:pt x="221483" y="386370"/>
                  </a:cubicBezTo>
                  <a:lnTo>
                    <a:pt x="286742" y="321223"/>
                  </a:lnTo>
                  <a:cubicBezTo>
                    <a:pt x="310388" y="344725"/>
                    <a:pt x="348697" y="344725"/>
                    <a:pt x="372343" y="321223"/>
                  </a:cubicBezTo>
                  <a:lnTo>
                    <a:pt x="422423" y="271126"/>
                  </a:lnTo>
                  <a:lnTo>
                    <a:pt x="498731" y="195053"/>
                  </a:lnTo>
                  <a:cubicBezTo>
                    <a:pt x="522273" y="171448"/>
                    <a:pt x="522273" y="133205"/>
                    <a:pt x="498731" y="109600"/>
                  </a:cubicBezTo>
                  <a:cubicBezTo>
                    <a:pt x="475085" y="86097"/>
                    <a:pt x="436776" y="86097"/>
                    <a:pt x="413130" y="109600"/>
                  </a:cubicBezTo>
                  <a:lnTo>
                    <a:pt x="352517" y="170211"/>
                  </a:lnTo>
                  <a:cubicBezTo>
                    <a:pt x="314622" y="152584"/>
                    <a:pt x="271150" y="149595"/>
                    <a:pt x="231189" y="160933"/>
                  </a:cubicBezTo>
                  <a:lnTo>
                    <a:pt x="347871" y="44453"/>
                  </a:lnTo>
                  <a:cubicBezTo>
                    <a:pt x="377557" y="14818"/>
                    <a:pt x="416744" y="0"/>
                    <a:pt x="455930" y="0"/>
                  </a:cubicBezTo>
                  <a:close/>
                </a:path>
              </a:pathLst>
            </a:custGeom>
            <a:solidFill>
              <a:schemeClr val="bg1"/>
            </a:solidFill>
            <a:ln>
              <a:noFill/>
            </a:ln>
          </p:spPr>
          <p:txBody>
            <a:bodyPr/>
            <a:lstStyle/>
            <a:p>
              <a:endParaRPr lang="zh-CN" altLang="en-US">
                <a:cs typeface="+mn-ea"/>
                <a:sym typeface="+mn-lt"/>
              </a:endParaRPr>
            </a:p>
          </p:txBody>
        </p:sp>
        <p:sp>
          <p:nvSpPr>
            <p:cNvPr id="10" name="checked-box_56785">
              <a:extLst>
                <a:ext uri="{FF2B5EF4-FFF2-40B4-BE49-F238E27FC236}">
                  <a16:creationId xmlns:a16="http://schemas.microsoft.com/office/drawing/2014/main" id="{10B62521-81B8-4EE3-91BF-D8A51499BEB2}"/>
                </a:ext>
              </a:extLst>
            </p:cNvPr>
            <p:cNvSpPr>
              <a:spLocks noChangeAspect="1"/>
            </p:cNvSpPr>
            <p:nvPr/>
          </p:nvSpPr>
          <p:spPr bwMode="auto">
            <a:xfrm>
              <a:off x="6086989" y="4781856"/>
              <a:ext cx="194971" cy="182000"/>
            </a:xfrm>
            <a:custGeom>
              <a:avLst/>
              <a:gdLst>
                <a:gd name="connsiteX0" fmla="*/ 543624 w 608916"/>
                <a:gd name="connsiteY0" fmla="*/ 21381 h 568405"/>
                <a:gd name="connsiteX1" fmla="*/ 547463 w 608916"/>
                <a:gd name="connsiteY1" fmla="*/ 21520 h 568405"/>
                <a:gd name="connsiteX2" fmla="*/ 590945 w 608916"/>
                <a:gd name="connsiteY2" fmla="*/ 41382 h 568405"/>
                <a:gd name="connsiteX3" fmla="*/ 588586 w 608916"/>
                <a:gd name="connsiteY3" fmla="*/ 135333 h 568405"/>
                <a:gd name="connsiteX4" fmla="*/ 338056 w 608916"/>
                <a:gd name="connsiteY4" fmla="*/ 385502 h 568405"/>
                <a:gd name="connsiteX5" fmla="*/ 291521 w 608916"/>
                <a:gd name="connsiteY5" fmla="*/ 404763 h 568405"/>
                <a:gd name="connsiteX6" fmla="*/ 244940 w 608916"/>
                <a:gd name="connsiteY6" fmla="*/ 385502 h 568405"/>
                <a:gd name="connsiteX7" fmla="*/ 198359 w 608916"/>
                <a:gd name="connsiteY7" fmla="*/ 338988 h 568405"/>
                <a:gd name="connsiteX8" fmla="*/ 147938 w 608916"/>
                <a:gd name="connsiteY8" fmla="*/ 288594 h 568405"/>
                <a:gd name="connsiteX9" fmla="*/ 147938 w 608916"/>
                <a:gd name="connsiteY9" fmla="*/ 195612 h 568405"/>
                <a:gd name="connsiteX10" fmla="*/ 194473 w 608916"/>
                <a:gd name="connsiteY10" fmla="*/ 176350 h 568405"/>
                <a:gd name="connsiteX11" fmla="*/ 241054 w 608916"/>
                <a:gd name="connsiteY11" fmla="*/ 195612 h 568405"/>
                <a:gd name="connsiteX12" fmla="*/ 291059 w 608916"/>
                <a:gd name="connsiteY12" fmla="*/ 246375 h 568405"/>
                <a:gd name="connsiteX13" fmla="*/ 497089 w 608916"/>
                <a:gd name="connsiteY13" fmla="*/ 40642 h 568405"/>
                <a:gd name="connsiteX14" fmla="*/ 543624 w 608916"/>
                <a:gd name="connsiteY14" fmla="*/ 21381 h 568405"/>
                <a:gd name="connsiteX15" fmla="*/ 74010 w 608916"/>
                <a:gd name="connsiteY15" fmla="*/ 0 h 568405"/>
                <a:gd name="connsiteX16" fmla="*/ 489345 w 608916"/>
                <a:gd name="connsiteY16" fmla="*/ 0 h 568405"/>
                <a:gd name="connsiteX17" fmla="*/ 470935 w 608916"/>
                <a:gd name="connsiteY17" fmla="*/ 14595 h 568405"/>
                <a:gd name="connsiteX18" fmla="*/ 411542 w 608916"/>
                <a:gd name="connsiteY18" fmla="*/ 73897 h 568405"/>
                <a:gd name="connsiteX19" fmla="*/ 74010 w 608916"/>
                <a:gd name="connsiteY19" fmla="*/ 73897 h 568405"/>
                <a:gd name="connsiteX20" fmla="*/ 74010 w 608916"/>
                <a:gd name="connsiteY20" fmla="*/ 494508 h 568405"/>
                <a:gd name="connsiteX21" fmla="*/ 495312 w 608916"/>
                <a:gd name="connsiteY21" fmla="*/ 494508 h 568405"/>
                <a:gd name="connsiteX22" fmla="*/ 495312 w 608916"/>
                <a:gd name="connsiteY22" fmla="*/ 280762 h 568405"/>
                <a:gd name="connsiteX23" fmla="*/ 569322 w 608916"/>
                <a:gd name="connsiteY23" fmla="*/ 206865 h 568405"/>
                <a:gd name="connsiteX24" fmla="*/ 569322 w 608916"/>
                <a:gd name="connsiteY24" fmla="*/ 494508 h 568405"/>
                <a:gd name="connsiteX25" fmla="*/ 495312 w 608916"/>
                <a:gd name="connsiteY25" fmla="*/ 568405 h 568405"/>
                <a:gd name="connsiteX26" fmla="*/ 74010 w 608916"/>
                <a:gd name="connsiteY26" fmla="*/ 568405 h 568405"/>
                <a:gd name="connsiteX27" fmla="*/ 0 w 608916"/>
                <a:gd name="connsiteY27" fmla="*/ 494554 h 568405"/>
                <a:gd name="connsiteX28" fmla="*/ 0 w 608916"/>
                <a:gd name="connsiteY28" fmla="*/ 73897 h 568405"/>
                <a:gd name="connsiteX29" fmla="*/ 74010 w 608916"/>
                <a:gd name="connsiteY29" fmla="*/ 0 h 5684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08916" h="568405">
                  <a:moveTo>
                    <a:pt x="543624" y="21381"/>
                  </a:moveTo>
                  <a:cubicBezTo>
                    <a:pt x="544919" y="21381"/>
                    <a:pt x="546168" y="21427"/>
                    <a:pt x="547463" y="21520"/>
                  </a:cubicBezTo>
                  <a:cubicBezTo>
                    <a:pt x="563330" y="22443"/>
                    <a:pt x="578965" y="29002"/>
                    <a:pt x="590945" y="41382"/>
                  </a:cubicBezTo>
                  <a:cubicBezTo>
                    <a:pt x="616248" y="67433"/>
                    <a:pt x="614259" y="109651"/>
                    <a:pt x="588586" y="135333"/>
                  </a:cubicBezTo>
                  <a:lnTo>
                    <a:pt x="338056" y="385502"/>
                  </a:lnTo>
                  <a:cubicBezTo>
                    <a:pt x="325752" y="397881"/>
                    <a:pt x="308960" y="404763"/>
                    <a:pt x="291521" y="404763"/>
                  </a:cubicBezTo>
                  <a:cubicBezTo>
                    <a:pt x="274036" y="404763"/>
                    <a:pt x="257291" y="397788"/>
                    <a:pt x="244940" y="385502"/>
                  </a:cubicBezTo>
                  <a:lnTo>
                    <a:pt x="198359" y="338988"/>
                  </a:lnTo>
                  <a:lnTo>
                    <a:pt x="147938" y="288594"/>
                  </a:lnTo>
                  <a:cubicBezTo>
                    <a:pt x="122219" y="262912"/>
                    <a:pt x="122219" y="221294"/>
                    <a:pt x="147938" y="195612"/>
                  </a:cubicBezTo>
                  <a:cubicBezTo>
                    <a:pt x="160798" y="182725"/>
                    <a:pt x="177636" y="176350"/>
                    <a:pt x="194473" y="176350"/>
                  </a:cubicBezTo>
                  <a:cubicBezTo>
                    <a:pt x="211311" y="176350"/>
                    <a:pt x="228241" y="182817"/>
                    <a:pt x="241054" y="195612"/>
                  </a:cubicBezTo>
                  <a:cubicBezTo>
                    <a:pt x="241054" y="195612"/>
                    <a:pt x="284120" y="238893"/>
                    <a:pt x="291059" y="246375"/>
                  </a:cubicBezTo>
                  <a:lnTo>
                    <a:pt x="497089" y="40642"/>
                  </a:lnTo>
                  <a:cubicBezTo>
                    <a:pt x="509949" y="27801"/>
                    <a:pt x="526786" y="21381"/>
                    <a:pt x="543624" y="21381"/>
                  </a:cubicBezTo>
                  <a:close/>
                  <a:moveTo>
                    <a:pt x="74010" y="0"/>
                  </a:moveTo>
                  <a:lnTo>
                    <a:pt x="489345" y="0"/>
                  </a:lnTo>
                  <a:cubicBezTo>
                    <a:pt x="482731" y="4111"/>
                    <a:pt x="476578" y="9006"/>
                    <a:pt x="470935" y="14595"/>
                  </a:cubicBezTo>
                  <a:lnTo>
                    <a:pt x="411542" y="73897"/>
                  </a:lnTo>
                  <a:lnTo>
                    <a:pt x="74010" y="73897"/>
                  </a:lnTo>
                  <a:lnTo>
                    <a:pt x="74010" y="494508"/>
                  </a:lnTo>
                  <a:lnTo>
                    <a:pt x="495312" y="494508"/>
                  </a:lnTo>
                  <a:lnTo>
                    <a:pt x="495312" y="280762"/>
                  </a:lnTo>
                  <a:lnTo>
                    <a:pt x="569322" y="206865"/>
                  </a:lnTo>
                  <a:lnTo>
                    <a:pt x="569322" y="494508"/>
                  </a:lnTo>
                  <a:cubicBezTo>
                    <a:pt x="569322" y="535244"/>
                    <a:pt x="536156" y="568405"/>
                    <a:pt x="495312" y="568405"/>
                  </a:cubicBezTo>
                  <a:lnTo>
                    <a:pt x="74010" y="568405"/>
                  </a:lnTo>
                  <a:cubicBezTo>
                    <a:pt x="33165" y="568405"/>
                    <a:pt x="0" y="535244"/>
                    <a:pt x="0" y="494554"/>
                  </a:cubicBezTo>
                  <a:lnTo>
                    <a:pt x="0" y="73897"/>
                  </a:lnTo>
                  <a:cubicBezTo>
                    <a:pt x="0" y="33115"/>
                    <a:pt x="33165" y="0"/>
                    <a:pt x="74010" y="0"/>
                  </a:cubicBezTo>
                  <a:close/>
                </a:path>
              </a:pathLst>
            </a:custGeom>
            <a:solidFill>
              <a:schemeClr val="bg1"/>
            </a:solidFill>
            <a:ln>
              <a:noFill/>
            </a:ln>
          </p:spPr>
          <p:txBody>
            <a:bodyPr/>
            <a:lstStyle/>
            <a:p>
              <a:endParaRPr lang="zh-CN" altLang="en-US">
                <a:cs typeface="+mn-ea"/>
                <a:sym typeface="+mn-lt"/>
              </a:endParaRPr>
            </a:p>
          </p:txBody>
        </p:sp>
        <p:sp>
          <p:nvSpPr>
            <p:cNvPr id="11" name="doctor_117793">
              <a:extLst>
                <a:ext uri="{FF2B5EF4-FFF2-40B4-BE49-F238E27FC236}">
                  <a16:creationId xmlns:a16="http://schemas.microsoft.com/office/drawing/2014/main" id="{E7B2A587-1A4B-4F80-98C1-B32C0469F52F}"/>
                </a:ext>
              </a:extLst>
            </p:cNvPr>
            <p:cNvSpPr>
              <a:spLocks noChangeAspect="1"/>
            </p:cNvSpPr>
            <p:nvPr/>
          </p:nvSpPr>
          <p:spPr bwMode="auto">
            <a:xfrm>
              <a:off x="6595470" y="4775513"/>
              <a:ext cx="194971" cy="194687"/>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581459" h="580612">
                  <a:moveTo>
                    <a:pt x="283975" y="371116"/>
                  </a:moveTo>
                  <a:lnTo>
                    <a:pt x="263239" y="486746"/>
                  </a:lnTo>
                  <a:lnTo>
                    <a:pt x="291629" y="500700"/>
                  </a:lnTo>
                  <a:lnTo>
                    <a:pt x="318507" y="487013"/>
                  </a:lnTo>
                  <a:lnTo>
                    <a:pt x="297770" y="371116"/>
                  </a:lnTo>
                  <a:close/>
                  <a:moveTo>
                    <a:pt x="263595" y="322766"/>
                  </a:moveTo>
                  <a:lnTo>
                    <a:pt x="317973" y="322766"/>
                  </a:lnTo>
                  <a:cubicBezTo>
                    <a:pt x="329720" y="322766"/>
                    <a:pt x="339777" y="331121"/>
                    <a:pt x="341824" y="342675"/>
                  </a:cubicBezTo>
                  <a:lnTo>
                    <a:pt x="369235" y="496078"/>
                  </a:lnTo>
                  <a:cubicBezTo>
                    <a:pt x="371104" y="506655"/>
                    <a:pt x="365853" y="517054"/>
                    <a:pt x="356420" y="521942"/>
                  </a:cubicBezTo>
                  <a:lnTo>
                    <a:pt x="302754" y="549405"/>
                  </a:lnTo>
                  <a:cubicBezTo>
                    <a:pt x="294833" y="553938"/>
                    <a:pt x="289226" y="553494"/>
                    <a:pt x="280949" y="549583"/>
                  </a:cubicBezTo>
                  <a:lnTo>
                    <a:pt x="225237" y="522031"/>
                  </a:lnTo>
                  <a:cubicBezTo>
                    <a:pt x="215625" y="517320"/>
                    <a:pt x="210285" y="506655"/>
                    <a:pt x="212243" y="496078"/>
                  </a:cubicBezTo>
                  <a:lnTo>
                    <a:pt x="239744" y="342675"/>
                  </a:lnTo>
                  <a:cubicBezTo>
                    <a:pt x="241790" y="331121"/>
                    <a:pt x="251847" y="322766"/>
                    <a:pt x="263595" y="322766"/>
                  </a:cubicBezTo>
                  <a:close/>
                  <a:moveTo>
                    <a:pt x="175403" y="294638"/>
                  </a:moveTo>
                  <a:cubicBezTo>
                    <a:pt x="181311" y="296493"/>
                    <a:pt x="186518" y="300581"/>
                    <a:pt x="189588" y="306446"/>
                  </a:cubicBezTo>
                  <a:cubicBezTo>
                    <a:pt x="195819" y="318266"/>
                    <a:pt x="191279" y="332930"/>
                    <a:pt x="179441" y="339151"/>
                  </a:cubicBezTo>
                  <a:cubicBezTo>
                    <a:pt x="98621" y="381453"/>
                    <a:pt x="48420" y="464725"/>
                    <a:pt x="48420" y="556439"/>
                  </a:cubicBezTo>
                  <a:cubicBezTo>
                    <a:pt x="48420" y="569859"/>
                    <a:pt x="37561" y="580612"/>
                    <a:pt x="24210" y="580612"/>
                  </a:cubicBezTo>
                  <a:cubicBezTo>
                    <a:pt x="10770" y="580612"/>
                    <a:pt x="0" y="569859"/>
                    <a:pt x="0" y="556439"/>
                  </a:cubicBezTo>
                  <a:cubicBezTo>
                    <a:pt x="0" y="446595"/>
                    <a:pt x="60170" y="346971"/>
                    <a:pt x="157011" y="296226"/>
                  </a:cubicBezTo>
                  <a:cubicBezTo>
                    <a:pt x="162886" y="293160"/>
                    <a:pt x="169495" y="292782"/>
                    <a:pt x="175403" y="294638"/>
                  </a:cubicBezTo>
                  <a:close/>
                  <a:moveTo>
                    <a:pt x="403384" y="293390"/>
                  </a:moveTo>
                  <a:cubicBezTo>
                    <a:pt x="409291" y="291490"/>
                    <a:pt x="415922" y="291846"/>
                    <a:pt x="421885" y="294868"/>
                  </a:cubicBezTo>
                  <a:cubicBezTo>
                    <a:pt x="520228" y="344995"/>
                    <a:pt x="581459" y="445250"/>
                    <a:pt x="581459" y="556437"/>
                  </a:cubicBezTo>
                  <a:cubicBezTo>
                    <a:pt x="581459" y="569858"/>
                    <a:pt x="570690" y="580612"/>
                    <a:pt x="557252" y="580612"/>
                  </a:cubicBezTo>
                  <a:cubicBezTo>
                    <a:pt x="543813" y="580612"/>
                    <a:pt x="533044" y="569858"/>
                    <a:pt x="533044" y="556437"/>
                  </a:cubicBezTo>
                  <a:cubicBezTo>
                    <a:pt x="533044" y="463648"/>
                    <a:pt x="482048" y="379836"/>
                    <a:pt x="399813" y="338063"/>
                  </a:cubicBezTo>
                  <a:cubicBezTo>
                    <a:pt x="387887" y="331841"/>
                    <a:pt x="383170" y="317265"/>
                    <a:pt x="389222" y="305444"/>
                  </a:cubicBezTo>
                  <a:cubicBezTo>
                    <a:pt x="392293" y="299445"/>
                    <a:pt x="397477" y="295290"/>
                    <a:pt x="403384" y="293390"/>
                  </a:cubicBezTo>
                  <a:close/>
                  <a:moveTo>
                    <a:pt x="290694" y="48348"/>
                  </a:moveTo>
                  <a:cubicBezTo>
                    <a:pt x="233195" y="48348"/>
                    <a:pt x="186376" y="95629"/>
                    <a:pt x="186376" y="153753"/>
                  </a:cubicBezTo>
                  <a:cubicBezTo>
                    <a:pt x="186376" y="211966"/>
                    <a:pt x="233195" y="259247"/>
                    <a:pt x="290694" y="259247"/>
                  </a:cubicBezTo>
                  <a:cubicBezTo>
                    <a:pt x="348283" y="259247"/>
                    <a:pt x="395012" y="211966"/>
                    <a:pt x="395012" y="153753"/>
                  </a:cubicBezTo>
                  <a:cubicBezTo>
                    <a:pt x="395012" y="95629"/>
                    <a:pt x="348283" y="48348"/>
                    <a:pt x="290694" y="48348"/>
                  </a:cubicBezTo>
                  <a:close/>
                  <a:moveTo>
                    <a:pt x="290694" y="0"/>
                  </a:moveTo>
                  <a:cubicBezTo>
                    <a:pt x="374986" y="0"/>
                    <a:pt x="443433" y="68967"/>
                    <a:pt x="443433" y="153753"/>
                  </a:cubicBezTo>
                  <a:cubicBezTo>
                    <a:pt x="443433" y="238628"/>
                    <a:pt x="374986" y="307595"/>
                    <a:pt x="290694" y="307595"/>
                  </a:cubicBezTo>
                  <a:cubicBezTo>
                    <a:pt x="206491" y="307595"/>
                    <a:pt x="137955" y="238628"/>
                    <a:pt x="137955" y="153753"/>
                  </a:cubicBezTo>
                  <a:cubicBezTo>
                    <a:pt x="137955" y="68967"/>
                    <a:pt x="206491" y="0"/>
                    <a:pt x="290694" y="0"/>
                  </a:cubicBezTo>
                  <a:close/>
                </a:path>
              </a:pathLst>
            </a:custGeom>
            <a:solidFill>
              <a:schemeClr val="bg1"/>
            </a:solidFill>
            <a:ln>
              <a:noFill/>
            </a:ln>
          </p:spPr>
          <p:txBody>
            <a:bodyPr/>
            <a:lstStyle/>
            <a:p>
              <a:endParaRPr lang="zh-CN" altLang="en-US">
                <a:cs typeface="+mn-ea"/>
                <a:sym typeface="+mn-lt"/>
              </a:endParaRPr>
            </a:p>
          </p:txBody>
        </p:sp>
      </p:grpSp>
      <p:sp>
        <p:nvSpPr>
          <p:cNvPr id="2" name="矩形: 圆角 1">
            <a:extLst>
              <a:ext uri="{FF2B5EF4-FFF2-40B4-BE49-F238E27FC236}">
                <a16:creationId xmlns:a16="http://schemas.microsoft.com/office/drawing/2014/main" id="{E0A882A3-C7E3-4C1E-BBF0-09F8C24FCEDB}"/>
              </a:ext>
            </a:extLst>
          </p:cNvPr>
          <p:cNvSpPr/>
          <p:nvPr/>
        </p:nvSpPr>
        <p:spPr>
          <a:xfrm>
            <a:off x="4408561" y="795993"/>
            <a:ext cx="3374877" cy="427635"/>
          </a:xfrm>
          <a:prstGeom prst="roundRect">
            <a:avLst>
              <a:gd name="adj" fmla="val 31585"/>
            </a:avLst>
          </a:prstGeom>
          <a:solidFill>
            <a:srgbClr val="A0E6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solidFill>
                  <a:schemeClr val="tx1">
                    <a:lumMod val="75000"/>
                    <a:lumOff val="25000"/>
                  </a:schemeClr>
                </a:solidFill>
                <a:cs typeface="+mn-ea"/>
                <a:sym typeface="+mn-lt"/>
              </a:rPr>
              <a:t>顺序图</a:t>
            </a:r>
            <a:endParaRPr lang="en-US" altLang="zh-CN" sz="3200" b="1" dirty="0">
              <a:solidFill>
                <a:schemeClr val="tx1">
                  <a:lumMod val="75000"/>
                  <a:lumOff val="25000"/>
                </a:schemeClr>
              </a:solidFill>
              <a:cs typeface="+mn-ea"/>
              <a:sym typeface="+mn-lt"/>
            </a:endParaRPr>
          </a:p>
        </p:txBody>
      </p:sp>
      <p:sp>
        <p:nvSpPr>
          <p:cNvPr id="6" name="矩形 5">
            <a:extLst>
              <a:ext uri="{FF2B5EF4-FFF2-40B4-BE49-F238E27FC236}">
                <a16:creationId xmlns:a16="http://schemas.microsoft.com/office/drawing/2014/main" id="{D3338710-3441-4F3A-A67C-F62558547656}"/>
              </a:ext>
            </a:extLst>
          </p:cNvPr>
          <p:cNvSpPr/>
          <p:nvPr/>
        </p:nvSpPr>
        <p:spPr>
          <a:xfrm>
            <a:off x="1109097" y="1213009"/>
            <a:ext cx="1507144" cy="461665"/>
          </a:xfrm>
          <a:prstGeom prst="rect">
            <a:avLst/>
          </a:prstGeom>
        </p:spPr>
        <p:txBody>
          <a:bodyPr wrap="none">
            <a:spAutoFit/>
          </a:bodyPr>
          <a:lstStyle/>
          <a:p>
            <a:r>
              <a:rPr lang="zh-CN" altLang="en-US" sz="2400" b="1" dirty="0">
                <a:solidFill>
                  <a:srgbClr val="EB8FA6"/>
                </a:solidFill>
                <a:cs typeface="+mn-ea"/>
                <a:sym typeface="+mn-lt"/>
              </a:rPr>
              <a:t> 基本内容</a:t>
            </a:r>
            <a:endParaRPr lang="zh-CN" altLang="en-US" sz="2400" dirty="0">
              <a:solidFill>
                <a:srgbClr val="EB8FA6"/>
              </a:solidFill>
              <a:cs typeface="+mn-ea"/>
              <a:sym typeface="+mn-lt"/>
            </a:endParaRPr>
          </a:p>
        </p:txBody>
      </p:sp>
      <p:sp>
        <p:nvSpPr>
          <p:cNvPr id="7" name="矩形 6">
            <a:extLst>
              <a:ext uri="{FF2B5EF4-FFF2-40B4-BE49-F238E27FC236}">
                <a16:creationId xmlns:a16="http://schemas.microsoft.com/office/drawing/2014/main" id="{1AE2B441-D6C9-453C-BF9E-EDBDFDB3AD1F}"/>
              </a:ext>
            </a:extLst>
          </p:cNvPr>
          <p:cNvSpPr/>
          <p:nvPr/>
        </p:nvSpPr>
        <p:spPr>
          <a:xfrm>
            <a:off x="1065555" y="1674674"/>
            <a:ext cx="10060887" cy="3170099"/>
          </a:xfrm>
          <a:prstGeom prst="rect">
            <a:avLst/>
          </a:prstGeom>
        </p:spPr>
        <p:txBody>
          <a:bodyPr wrap="square">
            <a:spAutoFit/>
          </a:bodyPr>
          <a:lstStyle/>
          <a:p>
            <a:r>
              <a:rPr lang="en-US" altLang="zh-CN" sz="2000" dirty="0"/>
              <a:t>3.</a:t>
            </a:r>
            <a:r>
              <a:rPr lang="zh-CN" altLang="zh-CN" sz="2000" dirty="0">
                <a:solidFill>
                  <a:srgbClr val="FF0000"/>
                </a:solidFill>
              </a:rPr>
              <a:t>生命线</a:t>
            </a:r>
          </a:p>
          <a:p>
            <a:r>
              <a:rPr lang="zh-CN" altLang="zh-CN" sz="2000" dirty="0"/>
              <a:t>生命线</a:t>
            </a:r>
            <a:r>
              <a:rPr lang="en-US" altLang="zh-CN" sz="2000" dirty="0"/>
              <a:t>(</a:t>
            </a:r>
            <a:r>
              <a:rPr lang="en-US" altLang="zh-CN" sz="2000" dirty="0" err="1"/>
              <a:t>LifeLine</a:t>
            </a:r>
            <a:r>
              <a:rPr lang="en-US" altLang="zh-CN" sz="2000" dirty="0"/>
              <a:t>)</a:t>
            </a:r>
            <a:r>
              <a:rPr lang="zh-CN" altLang="zh-CN" sz="2000" dirty="0"/>
              <a:t>代表顺序图中对象在一段时间内的存在。生命线在顺序图中表示为从对象图标底部中心位置向下延伸的一条虚线</a:t>
            </a:r>
            <a:r>
              <a:rPr lang="en-US" altLang="zh-CN" sz="2000" dirty="0"/>
              <a:t>(</a:t>
            </a:r>
            <a:r>
              <a:rPr lang="zh-CN" altLang="zh-CN" sz="2000" dirty="0"/>
              <a:t>但事实上</a:t>
            </a:r>
            <a:r>
              <a:rPr lang="en-US" altLang="zh-CN" sz="2000" dirty="0"/>
              <a:t>UML2</a:t>
            </a:r>
            <a:r>
              <a:rPr lang="zh-CN" altLang="zh-CN" sz="2000" dirty="0"/>
              <a:t>中定义的生命线可以用实</a:t>
            </a:r>
          </a:p>
          <a:p>
            <a:r>
              <a:rPr lang="zh-CN" altLang="zh-CN" sz="2000" dirty="0"/>
              <a:t>线来表示</a:t>
            </a:r>
            <a:r>
              <a:rPr lang="en-US" altLang="zh-CN" sz="2000" dirty="0"/>
              <a:t>)</a:t>
            </a:r>
            <a:r>
              <a:rPr lang="zh-CN" altLang="zh-CN" sz="2000" dirty="0"/>
              <a:t>。</a:t>
            </a:r>
          </a:p>
          <a:p>
            <a:endParaRPr lang="zh-CN" altLang="zh-CN" sz="2000" dirty="0"/>
          </a:p>
          <a:p>
            <a:r>
              <a:rPr lang="zh-CN" altLang="zh-CN" sz="2000" dirty="0"/>
              <a:t>生命线是一个时间线</a:t>
            </a:r>
            <a:r>
              <a:rPr lang="en-US" altLang="zh-CN" sz="2000" dirty="0"/>
              <a:t>,</a:t>
            </a:r>
            <a:r>
              <a:rPr lang="zh-CN" altLang="zh-CN" sz="2000" dirty="0"/>
              <a:t>其所用的时间取决于交互持续的时间。每个对象的底部都带有生命线</a:t>
            </a:r>
            <a:r>
              <a:rPr lang="en-US" altLang="zh-CN" sz="2000" dirty="0"/>
              <a:t>,</a:t>
            </a:r>
            <a:r>
              <a:rPr lang="zh-CN" altLang="zh-CN" sz="2000" dirty="0"/>
              <a:t>对象与生命线结合在一起被称为对象的生命线</a:t>
            </a:r>
            <a:r>
              <a:rPr lang="en-US" altLang="zh-CN" sz="2000" dirty="0"/>
              <a:t>, </a:t>
            </a:r>
            <a:endParaRPr lang="zh-CN" altLang="zh-CN" sz="2000" dirty="0"/>
          </a:p>
          <a:p>
            <a:endParaRPr lang="zh-CN" altLang="zh-CN" sz="2000" dirty="0"/>
          </a:p>
          <a:p>
            <a:r>
              <a:rPr lang="zh-CN" altLang="zh-CN" sz="2000" dirty="0"/>
              <a:t>对象在生命线上的两种状态</a:t>
            </a:r>
            <a:r>
              <a:rPr lang="en-US" altLang="zh-CN" sz="2000" dirty="0"/>
              <a:t>:</a:t>
            </a:r>
            <a:r>
              <a:rPr lang="zh-CN" altLang="zh-CN" sz="2000" b="1" dirty="0"/>
              <a:t>休眠状态</a:t>
            </a:r>
            <a:r>
              <a:rPr lang="zh-CN" altLang="zh-CN" sz="2000" dirty="0"/>
              <a:t>和</a:t>
            </a:r>
            <a:r>
              <a:rPr lang="zh-CN" altLang="zh-CN" sz="2000" b="1" dirty="0"/>
              <a:t>激活状态</a:t>
            </a:r>
            <a:r>
              <a:rPr lang="zh-CN" altLang="zh-CN" sz="2000" dirty="0"/>
              <a:t>。</a:t>
            </a:r>
          </a:p>
          <a:p>
            <a:endParaRPr lang="zh-CN" altLang="zh-CN" sz="2000" dirty="0"/>
          </a:p>
        </p:txBody>
      </p:sp>
    </p:spTree>
    <p:extLst>
      <p:ext uri="{BB962C8B-B14F-4D97-AF65-F5344CB8AC3E}">
        <p14:creationId xmlns:p14="http://schemas.microsoft.com/office/powerpoint/2010/main" val="134148619"/>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1000"/>
                                        <p:tgtEl>
                                          <p:spTgt spid="3"/>
                                        </p:tgtEl>
                                      </p:cBhvr>
                                    </p:animEffect>
                                    <p:anim calcmode="lin" valueType="num">
                                      <p:cBhvr>
                                        <p:cTn id="20" dur="1000" fill="hold"/>
                                        <p:tgtEl>
                                          <p:spTgt spid="3"/>
                                        </p:tgtEl>
                                        <p:attrNameLst>
                                          <p:attrName>ppt_x</p:attrName>
                                        </p:attrNameLst>
                                      </p:cBhvr>
                                      <p:tavLst>
                                        <p:tav tm="0">
                                          <p:val>
                                            <p:strVal val="#ppt_x"/>
                                          </p:val>
                                        </p:tav>
                                        <p:tav tm="100000">
                                          <p:val>
                                            <p:strVal val="#ppt_x"/>
                                          </p:val>
                                        </p:tav>
                                      </p:tavLst>
                                    </p:anim>
                                    <p:anim calcmode="lin" valueType="num">
                                      <p:cBhvr>
                                        <p:cTn id="2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32igrs2c">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1102</TotalTime>
  <Words>15546</Words>
  <Application>Microsoft Office PowerPoint</Application>
  <PresentationFormat>宽屏</PresentationFormat>
  <Paragraphs>811</Paragraphs>
  <Slides>139</Slides>
  <Notes>0</Notes>
  <HiddenSlides>0</HiddenSlides>
  <MMClips>0</MMClips>
  <ScaleCrop>false</ScaleCrop>
  <HeadingPairs>
    <vt:vector size="6" baseType="variant">
      <vt:variant>
        <vt:lpstr>已用的字体</vt:lpstr>
      </vt:variant>
      <vt:variant>
        <vt:i4>4</vt:i4>
      </vt:variant>
      <vt:variant>
        <vt:lpstr>主题</vt:lpstr>
      </vt:variant>
      <vt:variant>
        <vt:i4>2</vt:i4>
      </vt:variant>
      <vt:variant>
        <vt:lpstr>幻灯片标题</vt:lpstr>
      </vt:variant>
      <vt:variant>
        <vt:i4>139</vt:i4>
      </vt:variant>
    </vt:vector>
  </HeadingPairs>
  <TitlesOfParts>
    <vt:vector size="145" baseType="lpstr">
      <vt:lpstr>等线</vt:lpstr>
      <vt:lpstr>微软雅黑</vt:lpstr>
      <vt:lpstr>Arial</vt:lpstr>
      <vt:lpstr>Calibri</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小组评价</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subject>https://www.ypppt.com/</dc:subject>
  <dc:creator>优品PPT</dc:creator>
  <cp:lastModifiedBy>吴 联想</cp:lastModifiedBy>
  <cp:revision>78</cp:revision>
  <dcterms:created xsi:type="dcterms:W3CDTF">2019-06-13T02:28:41Z</dcterms:created>
  <dcterms:modified xsi:type="dcterms:W3CDTF">2022-03-30T04:03:15Z</dcterms:modified>
</cp:coreProperties>
</file>